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32"/>
  </p:notesMasterIdLst>
  <p:sldIdLst>
    <p:sldId id="257" r:id="rId6"/>
    <p:sldId id="295" r:id="rId7"/>
    <p:sldId id="259" r:id="rId8"/>
    <p:sldId id="260" r:id="rId9"/>
    <p:sldId id="263" r:id="rId10"/>
    <p:sldId id="296" r:id="rId11"/>
    <p:sldId id="297" r:id="rId12"/>
    <p:sldId id="300" r:id="rId13"/>
    <p:sldId id="320" r:id="rId14"/>
    <p:sldId id="275" r:id="rId15"/>
    <p:sldId id="321" r:id="rId16"/>
    <p:sldId id="305" r:id="rId17"/>
    <p:sldId id="322" r:id="rId18"/>
    <p:sldId id="266" r:id="rId19"/>
    <p:sldId id="312" r:id="rId20"/>
    <p:sldId id="313" r:id="rId21"/>
    <p:sldId id="315" r:id="rId22"/>
    <p:sldId id="314" r:id="rId23"/>
    <p:sldId id="323" r:id="rId24"/>
    <p:sldId id="316" r:id="rId25"/>
    <p:sldId id="324" r:id="rId26"/>
    <p:sldId id="306" r:id="rId27"/>
    <p:sldId id="308" r:id="rId28"/>
    <p:sldId id="309" r:id="rId29"/>
    <p:sldId id="319" r:id="rId30"/>
    <p:sldId id="32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F82D1D-2A14-15A9-60AC-84D4F8859B08}" name="Nicolas Dugre (CIUSSS NIM)" initials="NN" userId="S::nicolas.dugre.cnmtl@ssss.gouv.qc.ca::e5ceb21e-d90f-458d-ab29-c961f44adf6c" providerId="AD"/>
  <p188:author id="{B316CB26-990D-CAE5-728D-76F05DCE2F38}" name="Marina Ataalla" initials="" userId="S::marina.ataalla@umontreal.ca::c87e1f69-08d7-44cb-8b2f-eac596703593" providerId="AD"/>
  <p188:author id="{0F5AAA4E-F10C-5E97-091C-44AB9FF857F5}" name="Anne Maheu" initials="AM" userId="Anne Maheu" providerId="None"/>
  <p188:author id="{5EF6975B-637A-79DA-A6A9-31483B0760F2}" name="Léonie Rouleau (CISSSME16)" initials="L(" userId="S::leonie.rouleau.cisssme16@ssss.gouv.qc.ca::8cf80860-bd36-4225-99ff-0d3c282c552f" providerId="AD"/>
  <p188:author id="{4C21716A-5A72-EABA-AF4F-7C28027CDCD0}" name="Théodora Zikos" initials="TZ" userId="S::tzikos@opq.org::7e44eae0-1e12-4e29-afb8-93f957995b72" providerId="AD"/>
  <p188:author id="{982A9E79-A4BB-3D17-988A-A8B2011670CA}" name="Anne Maheu (CIUSSS NIM)" initials="AN" userId="S::anne.maheu.cnmtl@ssss.gouv.qc.ca::52976b0a-bd05-4d39-ba65-202e567b8a0b" providerId="AD"/>
  <p188:author id="{79A6DDCC-8A48-BA82-1DFC-4E35890A4276}" name="Valérie Verville" initials="VV" userId="S::vverville@opq.org::c1f33996-da25-4d11-98c6-51fbfb6b919a" providerId="AD"/>
  <p188:author id="{6DC483FA-23D9-5E86-C4ED-71A47B08B8D9}" name="Marie Claude Vanier" initials="MV" userId="S::marie-claude.vanier@umontreal.ca::17a7ac74-12ac-4ba7-8989-0d66116a055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2B51"/>
    <a:srgbClr val="202D54"/>
    <a:srgbClr val="FFD65B"/>
    <a:srgbClr val="009641"/>
    <a:srgbClr val="F6F6F6"/>
    <a:srgbClr val="8AC894"/>
    <a:srgbClr val="5DB56F"/>
    <a:srgbClr val="99D3AB"/>
    <a:srgbClr val="96C5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224C2E-E7F5-4080-B26D-F9D4C8E991DB}" v="1" dt="2026-09-23T19:22:08.2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130"/>
    <p:restoredTop sz="70029"/>
  </p:normalViewPr>
  <p:slideViewPr>
    <p:cSldViewPr snapToGrid="0">
      <p:cViewPr varScale="1">
        <p:scale>
          <a:sx n="63" d="100"/>
          <a:sy n="63" d="100"/>
        </p:scale>
        <p:origin x="504" y="62"/>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8/10/relationships/authors" Target="authors.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éodora Zikos" userId="7e44eae0-1e12-4e29-afb8-93f957995b72" providerId="ADAL" clId="{66E53B0C-E3F9-4FD7-87BA-A04F3931578F}"/>
    <pc:docChg chg="modSld">
      <pc:chgData name="Théodora Zikos" userId="7e44eae0-1e12-4e29-afb8-93f957995b72" providerId="ADAL" clId="{66E53B0C-E3F9-4FD7-87BA-A04F3931578F}" dt="2026-09-02T17:08:35.336" v="106" actId="20577"/>
      <pc:docMkLst>
        <pc:docMk/>
      </pc:docMkLst>
      <pc:sldChg chg="modNotesTx">
        <pc:chgData name="Théodora Zikos" userId="7e44eae0-1e12-4e29-afb8-93f957995b72" providerId="ADAL" clId="{66E53B0C-E3F9-4FD7-87BA-A04F3931578F}" dt="2026-09-02T17:07:40.939" v="104" actId="20577"/>
        <pc:sldMkLst>
          <pc:docMk/>
          <pc:sldMk cId="0" sldId="275"/>
        </pc:sldMkLst>
      </pc:sldChg>
      <pc:sldChg chg="modSp mod">
        <pc:chgData name="Théodora Zikos" userId="7e44eae0-1e12-4e29-afb8-93f957995b72" providerId="ADAL" clId="{66E53B0C-E3F9-4FD7-87BA-A04F3931578F}" dt="2026-09-02T17:02:07.588" v="49" actId="113"/>
        <pc:sldMkLst>
          <pc:docMk/>
          <pc:sldMk cId="3706977148" sldId="295"/>
        </pc:sldMkLst>
        <pc:spChg chg="mod">
          <ac:chgData name="Théodora Zikos" userId="7e44eae0-1e12-4e29-afb8-93f957995b72" providerId="ADAL" clId="{66E53B0C-E3F9-4FD7-87BA-A04F3931578F}" dt="2026-09-02T17:02:07.588" v="49" actId="113"/>
          <ac:spMkLst>
            <pc:docMk/>
            <pc:sldMk cId="3706977148" sldId="295"/>
            <ac:spMk id="11" creationId="{580D72FC-93A5-EDA5-72D1-36AC895B8DA0}"/>
          </ac:spMkLst>
        </pc:spChg>
      </pc:sldChg>
      <pc:sldChg chg="modNotesTx">
        <pc:chgData name="Théodora Zikos" userId="7e44eae0-1e12-4e29-afb8-93f957995b72" providerId="ADAL" clId="{66E53B0C-E3F9-4FD7-87BA-A04F3931578F}" dt="2026-09-02T17:08:35.336" v="106" actId="20577"/>
        <pc:sldMkLst>
          <pc:docMk/>
          <pc:sldMk cId="1295691945" sldId="305"/>
        </pc:sldMkLst>
      </pc:sldChg>
    </pc:docChg>
  </pc:docChgLst>
  <pc:docChgLst>
    <pc:chgData name="Valérie Verville" userId="c1f33996-da25-4d11-98c6-51fbfb6b919a" providerId="ADAL" clId="{7E00AB45-C541-4106-95F0-EEAEF4FFC2DF}"/>
    <pc:docChg chg="modSld">
      <pc:chgData name="Valérie Verville" userId="c1f33996-da25-4d11-98c6-51fbfb6b919a" providerId="ADAL" clId="{7E00AB45-C541-4106-95F0-EEAEF4FFC2DF}" dt="2026-09-23T19:23:29.440" v="148" actId="20577"/>
      <pc:docMkLst>
        <pc:docMk/>
      </pc:docMkLst>
      <pc:sldChg chg="modSp mod">
        <pc:chgData name="Valérie Verville" userId="c1f33996-da25-4d11-98c6-51fbfb6b919a" providerId="ADAL" clId="{7E00AB45-C541-4106-95F0-EEAEF4FFC2DF}" dt="2026-09-23T19:23:05.426" v="147" actId="14100"/>
        <pc:sldMkLst>
          <pc:docMk/>
          <pc:sldMk cId="0" sldId="257"/>
        </pc:sldMkLst>
        <pc:spChg chg="mod">
          <ac:chgData name="Valérie Verville" userId="c1f33996-da25-4d11-98c6-51fbfb6b919a" providerId="ADAL" clId="{7E00AB45-C541-4106-95F0-EEAEF4FFC2DF}" dt="2026-09-23T19:23:05.426" v="147" actId="14100"/>
          <ac:spMkLst>
            <pc:docMk/>
            <pc:sldMk cId="0" sldId="257"/>
            <ac:spMk id="10" creationId="{00000000-0000-0000-0000-000000000000}"/>
          </ac:spMkLst>
        </pc:spChg>
      </pc:sldChg>
      <pc:sldChg chg="modSp mod">
        <pc:chgData name="Valérie Verville" userId="c1f33996-da25-4d11-98c6-51fbfb6b919a" providerId="ADAL" clId="{7E00AB45-C541-4106-95F0-EEAEF4FFC2DF}" dt="2026-09-23T19:23:29.440" v="148" actId="20577"/>
        <pc:sldMkLst>
          <pc:docMk/>
          <pc:sldMk cId="0" sldId="259"/>
        </pc:sldMkLst>
        <pc:spChg chg="mod">
          <ac:chgData name="Valérie Verville" userId="c1f33996-da25-4d11-98c6-51fbfb6b919a" providerId="ADAL" clId="{7E00AB45-C541-4106-95F0-EEAEF4FFC2DF}" dt="2026-09-23T19:23:29.440" v="148" actId="20577"/>
          <ac:spMkLst>
            <pc:docMk/>
            <pc:sldMk cId="0" sldId="259"/>
            <ac:spMk id="6" creationId="{00000000-0000-0000-0000-000000000000}"/>
          </ac:spMkLst>
        </pc:spChg>
      </pc:sldChg>
      <pc:sldChg chg="modNotesTx">
        <pc:chgData name="Valérie Verville" userId="c1f33996-da25-4d11-98c6-51fbfb6b919a" providerId="ADAL" clId="{7E00AB45-C541-4106-95F0-EEAEF4FFC2DF}" dt="2026-09-23T19:19:40.539" v="99" actId="6549"/>
        <pc:sldMkLst>
          <pc:docMk/>
          <pc:sldMk cId="1295691945" sldId="305"/>
        </pc:sldMkLst>
      </pc:sldChg>
      <pc:sldChg chg="modSp mod modNotesTx">
        <pc:chgData name="Valérie Verville" userId="c1f33996-da25-4d11-98c6-51fbfb6b919a" providerId="ADAL" clId="{7E00AB45-C541-4106-95F0-EEAEF4FFC2DF}" dt="2026-09-23T19:20:40.881" v="102" actId="20577"/>
        <pc:sldMkLst>
          <pc:docMk/>
          <pc:sldMk cId="1396808025" sldId="314"/>
        </pc:sldMkLst>
        <pc:spChg chg="mod">
          <ac:chgData name="Valérie Verville" userId="c1f33996-da25-4d11-98c6-51fbfb6b919a" providerId="ADAL" clId="{7E00AB45-C541-4106-95F0-EEAEF4FFC2DF}" dt="2026-09-23T19:20:28.154" v="100" actId="6549"/>
          <ac:spMkLst>
            <pc:docMk/>
            <pc:sldMk cId="1396808025" sldId="314"/>
            <ac:spMk id="10" creationId="{01A9623B-B1CE-A4B2-DDB5-C28E7C20C932}"/>
          </ac:spMkLst>
        </pc:spChg>
      </pc:sldChg>
      <pc:sldChg chg="modNotesTx">
        <pc:chgData name="Valérie Verville" userId="c1f33996-da25-4d11-98c6-51fbfb6b919a" providerId="ADAL" clId="{7E00AB45-C541-4106-95F0-EEAEF4FFC2DF}" dt="2026-09-23T19:22:30.445" v="119" actId="6549"/>
        <pc:sldMkLst>
          <pc:docMk/>
          <pc:sldMk cId="1049923106" sldId="31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A3706F-17F9-9D46-8B47-C41E402B153E}"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6EC6D8-97ED-9B45-8C46-0D55B4DE3656}" type="slidenum">
              <a:rPr lang="en-US" smtClean="0"/>
              <a:t>‹n°›</a:t>
            </a:fld>
            <a:endParaRPr lang="en-US"/>
          </a:p>
        </p:txBody>
      </p:sp>
    </p:spTree>
    <p:extLst>
      <p:ext uri="{BB962C8B-B14F-4D97-AF65-F5344CB8AC3E}">
        <p14:creationId xmlns:p14="http://schemas.microsoft.com/office/powerpoint/2010/main" val="1370380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23.statcan.gc.ca/imdb/p3VD_f.pl?Function=getVD&amp;TVD=433448"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opq.org/pratique-professionnelle/questions-de-pratique/en-tant-que-pharmacien-comment-puis-je-bien-jouer-mon-role-en-matiere-de-promotion-de-la-sante-et-de-prevention-des-maladie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laws-lois.justice.gc.ca/fra/reglements/DORS-2025-242/index.htm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x-webdoc://5E0C1588-C71D-4F45-AC65-D82CB4ED6383/La%2520substitution%2520th%C3%A9rapeutique%2520des%2520substances%2520d%C3%A9sign%C3%A9es%2520sera%2520possible%2520selon%2520le%2520R%C3%A8glement%2520des%2520substances%2520d%C3%A9sign%C3%A9es%2520entrant%2520en%2520vigueur%2520le%25201er%2520octobre%25202026."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canada.ca/fr/sante-canada/services/preoccupations-liees-sante/substances-controlees-precurseurs-chimiques/politique-reglementation/documents-politique/paragraph-56-1-exemption-categorie-pharmaciens-administrant-substances-controlees-canada.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CA" i="0" dirty="0" err="1">
                <a:solidFill>
                  <a:srgbClr val="009641"/>
                </a:solidFill>
              </a:rPr>
              <a:t>Auditoire</a:t>
            </a:r>
            <a:r>
              <a:rPr lang="en-CA" i="0" dirty="0">
                <a:solidFill>
                  <a:srgbClr val="009641"/>
                </a:solidFill>
              </a:rPr>
              <a:t> : Équipe GMF</a:t>
            </a:r>
          </a:p>
          <a:p>
            <a:endParaRPr lang="en-CA" i="0" dirty="0">
              <a:solidFill>
                <a:srgbClr val="009641"/>
              </a:solidFill>
            </a:endParaRPr>
          </a:p>
          <a:p>
            <a:r>
              <a:rPr lang="en-CA" i="0" dirty="0" err="1">
                <a:solidFill>
                  <a:srgbClr val="009641"/>
                </a:solidFill>
              </a:rPr>
              <a:t>Présentation</a:t>
            </a:r>
            <a:r>
              <a:rPr lang="en-CA" i="0" dirty="0">
                <a:solidFill>
                  <a:srgbClr val="009641"/>
                </a:solidFill>
              </a:rPr>
              <a:t> </a:t>
            </a:r>
            <a:r>
              <a:rPr lang="en-CA" i="0" dirty="0" err="1">
                <a:solidFill>
                  <a:srgbClr val="009641"/>
                </a:solidFill>
              </a:rPr>
              <a:t>développée</a:t>
            </a:r>
            <a:r>
              <a:rPr lang="en-CA" i="0" dirty="0">
                <a:solidFill>
                  <a:srgbClr val="009641"/>
                </a:solidFill>
              </a:rPr>
              <a:t> par : Marina </a:t>
            </a:r>
            <a:r>
              <a:rPr lang="en-CA" i="0" dirty="0" err="1">
                <a:solidFill>
                  <a:srgbClr val="009641"/>
                </a:solidFill>
              </a:rPr>
              <a:t>Ataalla</a:t>
            </a:r>
            <a:r>
              <a:rPr lang="en-CA" i="0" dirty="0">
                <a:solidFill>
                  <a:srgbClr val="009641"/>
                </a:solidFill>
              </a:rPr>
              <a:t>, </a:t>
            </a:r>
            <a:r>
              <a:rPr lang="en-CA" i="0" dirty="0" err="1">
                <a:solidFill>
                  <a:srgbClr val="009641"/>
                </a:solidFill>
              </a:rPr>
              <a:t>étudiante</a:t>
            </a:r>
            <a:r>
              <a:rPr lang="en-CA" i="0" dirty="0">
                <a:solidFill>
                  <a:srgbClr val="009641"/>
                </a:solidFill>
              </a:rPr>
              <a:t> de 4</a:t>
            </a:r>
            <a:r>
              <a:rPr lang="en-CA" i="0" baseline="30000" dirty="0">
                <a:solidFill>
                  <a:srgbClr val="009641"/>
                </a:solidFill>
              </a:rPr>
              <a:t>e</a:t>
            </a:r>
            <a:r>
              <a:rPr lang="en-CA" i="0" dirty="0">
                <a:solidFill>
                  <a:srgbClr val="009641"/>
                </a:solidFill>
              </a:rPr>
              <a:t> </a:t>
            </a:r>
            <a:r>
              <a:rPr lang="en-CA" i="0" dirty="0" err="1">
                <a:solidFill>
                  <a:srgbClr val="009641"/>
                </a:solidFill>
              </a:rPr>
              <a:t>année</a:t>
            </a:r>
            <a:r>
              <a:rPr lang="en-CA" i="0" dirty="0">
                <a:solidFill>
                  <a:srgbClr val="009641"/>
                </a:solidFill>
              </a:rPr>
              <a:t> au Pharm. D., stage STOP, </a:t>
            </a:r>
            <a:r>
              <a:rPr lang="en-CA" i="0" dirty="0" err="1">
                <a:solidFill>
                  <a:srgbClr val="009641"/>
                </a:solidFill>
              </a:rPr>
              <a:t>décembre</a:t>
            </a:r>
            <a:r>
              <a:rPr lang="en-CA" i="0" dirty="0">
                <a:solidFill>
                  <a:srgbClr val="009641"/>
                </a:solidFill>
              </a:rPr>
              <a:t> 2024 (Université de Montréal)</a:t>
            </a:r>
          </a:p>
          <a:p>
            <a:r>
              <a:rPr lang="en-CA" i="0" dirty="0" err="1">
                <a:solidFill>
                  <a:srgbClr val="009641"/>
                </a:solidFill>
              </a:rPr>
              <a:t>Révisée</a:t>
            </a:r>
            <a:r>
              <a:rPr lang="en-CA" i="0" dirty="0">
                <a:solidFill>
                  <a:srgbClr val="009641"/>
                </a:solidFill>
              </a:rPr>
              <a:t> par : Anne Maheu, </a:t>
            </a:r>
            <a:r>
              <a:rPr lang="en-CA" i="0" dirty="0" err="1">
                <a:solidFill>
                  <a:srgbClr val="009641"/>
                </a:solidFill>
              </a:rPr>
              <a:t>pharmacienne</a:t>
            </a:r>
            <a:r>
              <a:rPr lang="en-CA" i="0" dirty="0">
                <a:solidFill>
                  <a:srgbClr val="009641"/>
                </a:solidFill>
              </a:rPr>
              <a:t>, GMF-U Bordeaux-</a:t>
            </a:r>
            <a:r>
              <a:rPr lang="en-CA" i="0" dirty="0" err="1">
                <a:solidFill>
                  <a:srgbClr val="009641"/>
                </a:solidFill>
              </a:rPr>
              <a:t>Cartierville</a:t>
            </a:r>
            <a:r>
              <a:rPr lang="en-CA" i="0" dirty="0">
                <a:solidFill>
                  <a:srgbClr val="009641"/>
                </a:solidFill>
              </a:rPr>
              <a:t>, CIUSSS du Nord-de-</a:t>
            </a:r>
            <a:r>
              <a:rPr lang="en-CA" i="0" dirty="0" err="1">
                <a:solidFill>
                  <a:srgbClr val="009641"/>
                </a:solidFill>
              </a:rPr>
              <a:t>l’île</a:t>
            </a:r>
            <a:r>
              <a:rPr lang="en-CA" i="0" dirty="0">
                <a:solidFill>
                  <a:srgbClr val="009641"/>
                </a:solidFill>
              </a:rPr>
              <a:t>-de-Montréal (NIM)</a:t>
            </a:r>
          </a:p>
          <a:p>
            <a:pPr>
              <a:defRPr/>
            </a:pPr>
            <a:r>
              <a:rPr lang="en-CA" dirty="0" err="1">
                <a:solidFill>
                  <a:srgbClr val="009641"/>
                </a:solidFill>
              </a:rPr>
              <a:t>Remerciements</a:t>
            </a:r>
            <a:r>
              <a:rPr lang="en-CA" i="0" dirty="0">
                <a:solidFill>
                  <a:srgbClr val="009641"/>
                </a:solidFill>
              </a:rPr>
              <a:t> aux </a:t>
            </a:r>
            <a:r>
              <a:rPr lang="en-CA" i="0" dirty="0" err="1">
                <a:solidFill>
                  <a:srgbClr val="009641"/>
                </a:solidFill>
              </a:rPr>
              <a:t>pharmaciens</a:t>
            </a:r>
            <a:r>
              <a:rPr lang="en-CA" i="0" dirty="0">
                <a:solidFill>
                  <a:srgbClr val="009641"/>
                </a:solidFill>
              </a:rPr>
              <a:t> </a:t>
            </a:r>
            <a:r>
              <a:rPr lang="en-CA" i="0" dirty="0" err="1">
                <a:solidFill>
                  <a:srgbClr val="009641"/>
                </a:solidFill>
              </a:rPr>
              <a:t>suivants</a:t>
            </a:r>
            <a:r>
              <a:rPr lang="en-CA" i="0" dirty="0">
                <a:solidFill>
                  <a:srgbClr val="009641"/>
                </a:solidFill>
              </a:rPr>
              <a:t> pour </a:t>
            </a:r>
            <a:r>
              <a:rPr lang="en-CA" i="0" dirty="0" err="1">
                <a:solidFill>
                  <a:srgbClr val="009641"/>
                </a:solidFill>
              </a:rPr>
              <a:t>leur</a:t>
            </a:r>
            <a:r>
              <a:rPr lang="en-CA" i="0" dirty="0">
                <a:solidFill>
                  <a:srgbClr val="009641"/>
                </a:solidFill>
              </a:rPr>
              <a:t> contribution </a:t>
            </a:r>
            <a:r>
              <a:rPr lang="en-CA" i="0" dirty="0" err="1">
                <a:solidFill>
                  <a:srgbClr val="009641"/>
                </a:solidFill>
              </a:rPr>
              <a:t>lors</a:t>
            </a:r>
            <a:r>
              <a:rPr lang="en-CA" i="0" dirty="0">
                <a:solidFill>
                  <a:srgbClr val="009641"/>
                </a:solidFill>
              </a:rPr>
              <a:t> de la </a:t>
            </a:r>
            <a:r>
              <a:rPr lang="en-CA" i="0" dirty="0" err="1">
                <a:solidFill>
                  <a:srgbClr val="009641"/>
                </a:solidFill>
              </a:rPr>
              <a:t>révision</a:t>
            </a:r>
            <a:r>
              <a:rPr lang="en-CA" i="0" dirty="0">
                <a:solidFill>
                  <a:srgbClr val="009641"/>
                </a:solidFill>
              </a:rPr>
              <a:t> </a:t>
            </a:r>
            <a:r>
              <a:rPr lang="en-CA" dirty="0">
                <a:solidFill>
                  <a:srgbClr val="009641"/>
                </a:solidFill>
              </a:rPr>
              <a:t>de la </a:t>
            </a:r>
            <a:r>
              <a:rPr lang="en-CA" dirty="0" err="1">
                <a:solidFill>
                  <a:srgbClr val="009641"/>
                </a:solidFill>
              </a:rPr>
              <a:t>présentation</a:t>
            </a:r>
            <a:r>
              <a:rPr lang="en-CA" i="0" dirty="0">
                <a:solidFill>
                  <a:srgbClr val="009641"/>
                </a:solidFill>
              </a:rPr>
              <a:t>: </a:t>
            </a:r>
            <a:r>
              <a:rPr lang="en-CA" dirty="0">
                <a:solidFill>
                  <a:srgbClr val="009641"/>
                </a:solidFill>
              </a:rPr>
              <a:t>Léa Prince-</a:t>
            </a:r>
            <a:r>
              <a:rPr lang="en-CA" dirty="0" err="1">
                <a:solidFill>
                  <a:srgbClr val="009641"/>
                </a:solidFill>
              </a:rPr>
              <a:t>Duthel</a:t>
            </a:r>
            <a:r>
              <a:rPr lang="en-CA" dirty="0">
                <a:solidFill>
                  <a:srgbClr val="009641"/>
                </a:solidFill>
              </a:rPr>
              <a:t>, Léonie Rouleau, Marie-Claude Vanier et Nicolas </a:t>
            </a:r>
            <a:r>
              <a:rPr lang="en-CA" dirty="0" err="1">
                <a:solidFill>
                  <a:srgbClr val="009641"/>
                </a:solidFill>
              </a:rPr>
              <a:t>Dugré</a:t>
            </a:r>
            <a:r>
              <a:rPr lang="en-CA" dirty="0">
                <a:solidFill>
                  <a:srgbClr val="009641"/>
                </a:solidFill>
              </a:rPr>
              <a:t> (RQP GMF),</a:t>
            </a:r>
            <a:r>
              <a:rPr lang="en-CA" i="0" dirty="0">
                <a:solidFill>
                  <a:srgbClr val="009641"/>
                </a:solidFill>
              </a:rPr>
              <a:t> </a:t>
            </a:r>
            <a:r>
              <a:rPr lang="en-CA" dirty="0">
                <a:solidFill>
                  <a:srgbClr val="009641"/>
                </a:solidFill>
              </a:rPr>
              <a:t>Théodora Zikos </a:t>
            </a:r>
            <a:r>
              <a:rPr lang="en-CA" i="0" dirty="0">
                <a:solidFill>
                  <a:srgbClr val="009641"/>
                </a:solidFill>
              </a:rPr>
              <a:t>(OPQ)</a:t>
            </a:r>
            <a:endParaRPr lang="en-US" i="0" dirty="0">
              <a:solidFill>
                <a:srgbClr val="FF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B026B-E7B6-ACEC-69CD-64FC8E0E1E8C}"/>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90DD146-14C5-DA85-EFB3-571101770A4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3A1AB3AA-C831-38BE-46CD-46E31B7926E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C9931A8F-89C4-799D-C111-3EAC90A3949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F621F43-82EC-AAB7-5E2A-BFDDADCF5E2F}"/>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i="0" noProof="0" dirty="0"/>
              <a:t>Cette présentation a été conçue pour permettre au pharmacien GMF de présenter et d’expliquer à son équipe médicale les nouvelles activités du pharmacien.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i="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i="0" noProof="0" dirty="0"/>
              <a:t>La présentation permettra de mieux comprendre l’impact que la pratique avancée des pharmaciens communautaires aura sur l’équipe médicale.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i="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i="0" noProof="0" dirty="0"/>
              <a:t>La présentation pourra être adaptée par le pharmacien GMF selon ce qu’il voudra présenter à son équipe. </a:t>
            </a:r>
          </a:p>
        </p:txBody>
      </p:sp>
      <p:sp>
        <p:nvSpPr>
          <p:cNvPr id="6" name="Footer Placeholder 5">
            <a:extLst>
              <a:ext uri="{FF2B5EF4-FFF2-40B4-BE49-F238E27FC236}">
                <a16:creationId xmlns:a16="http://schemas.microsoft.com/office/drawing/2014/main" id="{06FEC6C9-92F6-4DCB-B805-5CD9E6E28A0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B3E7D39F-D149-801B-1CBD-6742836A773A}"/>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839654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defRPr b="1"/>
            </a:pPr>
            <a:r>
              <a:rPr lang="fr-CA" i="0" noProof="0" dirty="0">
                <a:solidFill>
                  <a:srgbClr val="202D54"/>
                </a:solidFill>
              </a:rPr>
              <a:t>Notes au pharmacien GMF :</a:t>
            </a:r>
          </a:p>
          <a:p>
            <a:pPr marL="171450" indent="-171450">
              <a:buSzPct val="100000"/>
              <a:buFont typeface="Arial"/>
              <a:buChar char="•"/>
            </a:pPr>
            <a:r>
              <a:rPr lang="fr-CA" i="0" noProof="0" dirty="0">
                <a:solidFill>
                  <a:srgbClr val="202D54"/>
                </a:solidFill>
              </a:rPr>
              <a:t>Cette diapositive présente à l’équipe médicale les avantages du projet de loi 67 sur la pratique du pharmacien, mais aussi sur la pratique des médecins et des infirmières du GMF. </a:t>
            </a:r>
          </a:p>
          <a:p>
            <a:endParaRPr lang="fr-CA" i="0" noProof="0" dirty="0">
              <a:solidFill>
                <a:srgbClr val="202D54"/>
              </a:solidFill>
            </a:endParaRPr>
          </a:p>
          <a:p>
            <a:pPr>
              <a:defRPr b="1"/>
            </a:pPr>
            <a:r>
              <a:rPr lang="fr-CA" i="0" noProof="0" dirty="0">
                <a:solidFill>
                  <a:srgbClr val="202D54"/>
                </a:solidFill>
              </a:rPr>
              <a:t>Points de communication aux MD : </a:t>
            </a:r>
          </a:p>
          <a:p>
            <a:pPr marL="171450" indent="-171450">
              <a:buSzPct val="100000"/>
              <a:buFont typeface="Arial"/>
              <a:buChar char="•"/>
            </a:pPr>
            <a:r>
              <a:rPr lang="fr-CA" i="0" noProof="0" dirty="0">
                <a:solidFill>
                  <a:srgbClr val="202D54"/>
                </a:solidFill>
              </a:rPr>
              <a:t>Des activités professionnelles pour le pharmacien ont été ajoutées dans le cadre du projet de loi 67. </a:t>
            </a:r>
          </a:p>
          <a:p>
            <a:pPr marL="171450" indent="-171450">
              <a:buSzPct val="100000"/>
              <a:buFont typeface="Arial"/>
              <a:buChar char="•"/>
            </a:pPr>
            <a:r>
              <a:rPr lang="fr-CA" i="0" noProof="0" dirty="0">
                <a:solidFill>
                  <a:srgbClr val="202D54"/>
                </a:solidFill>
              </a:rPr>
              <a:t>Ces activités permettront de reconnaître l’expertise du pharmacien en ce qui concerne les médicaments et cette expertise sera utilisée à sa juste valeur.   </a:t>
            </a:r>
          </a:p>
          <a:p>
            <a:pPr marL="171450" indent="-171450">
              <a:buSzPct val="100000"/>
              <a:buFont typeface="Arial"/>
              <a:buChar char="•"/>
            </a:pPr>
            <a:r>
              <a:rPr lang="fr-CA" i="0" noProof="0" dirty="0">
                <a:solidFill>
                  <a:srgbClr val="202D54"/>
                </a:solidFill>
              </a:rPr>
              <a:t>Ces activités devraient </a:t>
            </a:r>
            <a:r>
              <a:rPr lang="fr-CA" i="0" strike="noStrike" noProof="0" dirty="0">
                <a:solidFill>
                  <a:srgbClr val="202D54"/>
                </a:solidFill>
              </a:rPr>
              <a:t>diminuer la</a:t>
            </a:r>
            <a:r>
              <a:rPr lang="fr-CA" i="0" noProof="0" dirty="0">
                <a:solidFill>
                  <a:srgbClr val="202D54"/>
                </a:solidFill>
              </a:rPr>
              <a:t> charge de travail des médecins et des infirmières pour certains patients et ainsi leur permettra d’accorder du temps à d’autres patients. La collaboration entre professionnels sera ainsi favorisée. </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defRPr b="1"/>
            </a:pPr>
            <a:r>
              <a:rPr lang="en-CA" i="0"/>
              <a:t>Notes au </a:t>
            </a:r>
            <a:r>
              <a:rPr lang="en-CA" i="0" err="1"/>
              <a:t>pharmacien</a:t>
            </a:r>
            <a:r>
              <a:rPr lang="en-CA" i="0"/>
              <a:t> GMF :</a:t>
            </a:r>
          </a:p>
          <a:p>
            <a:pPr marL="171450" indent="-171450">
              <a:buSzPct val="100000"/>
              <a:buFont typeface="Arial"/>
              <a:buChar char="•"/>
            </a:pPr>
            <a:r>
              <a:rPr lang="en-CA" i="0" err="1"/>
              <a:t>Cette</a:t>
            </a:r>
            <a:r>
              <a:rPr lang="en-CA" i="0"/>
              <a:t> diapositive </a:t>
            </a:r>
            <a:r>
              <a:rPr lang="en-CA" i="0" err="1"/>
              <a:t>peut</a:t>
            </a:r>
            <a:r>
              <a:rPr lang="en-CA" i="0"/>
              <a:t> </a:t>
            </a:r>
            <a:r>
              <a:rPr lang="en-CA" i="0" err="1"/>
              <a:t>être</a:t>
            </a:r>
            <a:r>
              <a:rPr lang="en-CA" i="0"/>
              <a:t> </a:t>
            </a:r>
            <a:r>
              <a:rPr lang="en-CA" i="0" err="1"/>
              <a:t>ajustée</a:t>
            </a:r>
            <a:r>
              <a:rPr lang="en-CA" i="0"/>
              <a:t> </a:t>
            </a:r>
            <a:r>
              <a:rPr lang="en-CA" i="0" err="1"/>
              <a:t>selon</a:t>
            </a:r>
            <a:r>
              <a:rPr lang="en-CA" i="0"/>
              <a:t> </a:t>
            </a:r>
            <a:r>
              <a:rPr lang="en-CA" i="0" err="1"/>
              <a:t>ce</a:t>
            </a:r>
            <a:r>
              <a:rPr lang="en-CA" i="0"/>
              <a:t> que </a:t>
            </a:r>
            <a:r>
              <a:rPr lang="en-CA" i="0" err="1"/>
              <a:t>vous</a:t>
            </a:r>
            <a:r>
              <a:rPr lang="en-CA" i="0"/>
              <a:t> </a:t>
            </a:r>
            <a:r>
              <a:rPr lang="en-CA" i="0" err="1"/>
              <a:t>voulez</a:t>
            </a:r>
            <a:r>
              <a:rPr lang="en-CA" i="0"/>
              <a:t> </a:t>
            </a:r>
            <a:r>
              <a:rPr lang="en-CA" i="0" err="1"/>
              <a:t>présenter</a:t>
            </a:r>
            <a:r>
              <a:rPr lang="en-CA" i="0"/>
              <a:t> à </a:t>
            </a:r>
            <a:r>
              <a:rPr lang="en-CA" i="0" err="1"/>
              <a:t>votre</a:t>
            </a:r>
            <a:r>
              <a:rPr lang="en-CA" i="0"/>
              <a:t> audience. </a:t>
            </a:r>
          </a:p>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b="1" i="0" noProof="0" dirty="0">
                <a:solidFill>
                  <a:srgbClr val="202D54"/>
                </a:solidFill>
              </a:rPr>
              <a:t>Points de communication aux MD : </a:t>
            </a:r>
          </a:p>
          <a:p>
            <a:pPr marL="171450" indent="-171450">
              <a:buFont typeface="Arial" panose="020B0604020202020204" pitchFamily="34" charset="0"/>
              <a:buChar char="•"/>
            </a:pPr>
            <a:r>
              <a:rPr lang="fr-CA" b="0" i="0" u="none" strike="noStrike" dirty="0">
                <a:solidFill>
                  <a:srgbClr val="000000"/>
                </a:solidFill>
                <a:effectLst/>
                <a:latin typeface="+mn-lt"/>
              </a:rPr>
              <a:t>Avec le projet de loi 67, les pharmaciens bénéficient d'une plus grande autonomie. Les restrictions liées à une liste spécifique de conditions ou de situations pour prescrire ont été supprimées, leur permettant maintenant d'intervenir de manière plus flexible pour les problèmes de santé courants, les maladies chroniques diagnostiquées et la prévention des maladies. </a:t>
            </a:r>
          </a:p>
          <a:p>
            <a:pPr marL="171450" indent="-171450">
              <a:buFont typeface="Arial" panose="020B0604020202020204" pitchFamily="34" charset="0"/>
              <a:buChar char="•"/>
            </a:pPr>
            <a:endParaRPr lang="fr-CA" b="0" i="0" u="none" strike="noStrike" dirty="0">
              <a:solidFill>
                <a:srgbClr val="000000"/>
              </a:solidFill>
              <a:effectLst/>
              <a:latin typeface="+mn-lt"/>
            </a:endParaRPr>
          </a:p>
          <a:p>
            <a:pPr marL="171450" indent="-171450">
              <a:buFont typeface="Arial" panose="020B0604020202020204" pitchFamily="34" charset="0"/>
              <a:buChar char="•"/>
            </a:pPr>
            <a:r>
              <a:rPr lang="fr-CA" b="0" i="0" u="none" strike="noStrike" dirty="0">
                <a:solidFill>
                  <a:srgbClr val="FF0000"/>
                </a:solidFill>
                <a:effectLst/>
                <a:latin typeface="+mn-lt"/>
              </a:rPr>
              <a:t>Le pharmacien doit agir selon les données probantes, son jugement professionnel, son champ de compétences et respecter son code de déontologie.</a:t>
            </a:r>
            <a:r>
              <a:rPr lang="fr-CA" dirty="0">
                <a:solidFill>
                  <a:srgbClr val="FF0000"/>
                </a:solidFill>
              </a:rPr>
              <a:t> </a:t>
            </a:r>
            <a:endParaRPr lang="fr-CA" noProof="0" dirty="0">
              <a:latin typeface="+mn-lt"/>
            </a:endParaRPr>
          </a:p>
          <a:p>
            <a:pPr marL="0" indent="0">
              <a:buFontTx/>
              <a:buNone/>
            </a:pPr>
            <a:endParaRPr lang="fr-CA" noProof="0" dirty="0"/>
          </a:p>
          <a:p>
            <a:pPr marL="0" indent="0">
              <a:buFontTx/>
              <a:buNone/>
            </a:pPr>
            <a:endParaRPr lang="fr-CA" dirty="0"/>
          </a:p>
          <a:p>
            <a:pPr marL="171450" indent="-171450">
              <a:buFontTx/>
              <a:buChar char="-"/>
            </a:pP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88A34-7532-6FBE-8C5E-D37FD4C0322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0AFE1B7-156D-1E33-629A-48CA65E3452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7E9B7A9-3D7A-7889-65EE-CB5B60FC4B1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8F011097-1CF5-75EE-7F3D-35ACE996C462}"/>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FF56A11-410E-5847-96E1-65067FCE2A4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defRPr b="1"/>
            </a:pPr>
            <a:r>
              <a:rPr lang="fr-CA" i="0" dirty="0">
                <a:latin typeface="+mn-lt"/>
              </a:rPr>
              <a:t>Notes au pharmacien GMF :</a:t>
            </a:r>
          </a:p>
          <a:p>
            <a:pPr marL="171450" indent="-171450">
              <a:buSzPct val="100000"/>
              <a:buFont typeface="Arial"/>
              <a:buChar char="•"/>
            </a:pPr>
            <a:r>
              <a:rPr lang="fr-CA" b="0" i="0" u="none" strike="noStrike" dirty="0">
                <a:solidFill>
                  <a:srgbClr val="000000"/>
                </a:solidFill>
                <a:effectLst/>
                <a:latin typeface="+mn-lt"/>
              </a:rPr>
              <a:t>La restriction à une liste de conditions courantes a été abolie. Les pharmaciens peuvent maintenant prescrire pour tout "problème de santé courant." Cela peut se faire sans nécessiter de diagnostic préalable ou de traitement antérieur, en respectant la définition fournie.</a:t>
            </a:r>
            <a:endParaRPr lang="fr-CA" i="0" noProof="0" dirty="0">
              <a:latin typeface="+mn-lt"/>
            </a:endParaRPr>
          </a:p>
          <a:p>
            <a:pPr marL="171450" indent="-171450">
              <a:buSzPct val="100000"/>
              <a:buFont typeface="Arial"/>
              <a:buChar char="•"/>
            </a:pPr>
            <a:r>
              <a:rPr lang="fr-CA" i="0" noProof="0" dirty="0">
                <a:latin typeface="+mn-lt"/>
              </a:rPr>
              <a:t>Le pharmacien doit </a:t>
            </a:r>
            <a:r>
              <a:rPr lang="fr-CA" i="0" dirty="0">
                <a:latin typeface="+mn-lt"/>
              </a:rPr>
              <a:t>évaluer attentivement la condition du patient et s’assurer que les critères pour un problème de santé courant (sans signaux d’alarme) sont respectés et la prise de décision doit être guidée par le jugement professionnel et le bien-être du patient.</a:t>
            </a:r>
          </a:p>
          <a:p>
            <a:pPr marL="171450" indent="-171450">
              <a:buSzPct val="100000"/>
              <a:buFont typeface="Arial"/>
              <a:buChar char="•"/>
            </a:pPr>
            <a:r>
              <a:rPr lang="fr-CA" sz="1200" kern="1200" dirty="0">
                <a:solidFill>
                  <a:schemeClr val="tx1"/>
                </a:solidFill>
                <a:effectLst/>
                <a:latin typeface="+mn-lt"/>
                <a:ea typeface="+mn-ea"/>
                <a:cs typeface="+mn-cs"/>
              </a:rPr>
              <a:t>Le </a:t>
            </a:r>
            <a:r>
              <a:rPr lang="fr-CA" sz="1200" i="1" kern="1200" dirty="0">
                <a:solidFill>
                  <a:schemeClr val="tx1"/>
                </a:solidFill>
                <a:effectLst/>
                <a:latin typeface="+mn-lt"/>
                <a:ea typeface="+mn-ea"/>
                <a:cs typeface="+mn-cs"/>
              </a:rPr>
              <a:t>Règlement</a:t>
            </a:r>
            <a:r>
              <a:rPr lang="fr-CA" sz="1200" kern="1200" dirty="0">
                <a:solidFill>
                  <a:schemeClr val="tx1"/>
                </a:solidFill>
                <a:effectLst/>
                <a:latin typeface="+mn-lt"/>
                <a:ea typeface="+mn-ea"/>
                <a:cs typeface="+mn-cs"/>
              </a:rPr>
              <a:t> </a:t>
            </a:r>
            <a:r>
              <a:rPr lang="fr-CA" sz="1200" i="1" kern="1200" dirty="0">
                <a:solidFill>
                  <a:schemeClr val="tx1"/>
                </a:solidFill>
                <a:effectLst/>
                <a:latin typeface="+mn-lt"/>
                <a:ea typeface="+mn-ea"/>
                <a:cs typeface="+mn-cs"/>
              </a:rPr>
              <a:t>sur l’exercice de certaines activités professionnelles visées à l’article 17 de la Loi sur la pharmacie</a:t>
            </a:r>
            <a:r>
              <a:rPr lang="fr-CA" sz="1200" kern="1200" dirty="0">
                <a:solidFill>
                  <a:schemeClr val="tx1"/>
                </a:solidFill>
                <a:effectLst/>
                <a:latin typeface="+mn-lt"/>
                <a:ea typeface="+mn-ea"/>
                <a:cs typeface="+mn-cs"/>
              </a:rPr>
              <a:t> n’autorise pas les pharmaciens à prescrire une </a:t>
            </a:r>
            <a:r>
              <a:rPr lang="fr-CA" sz="1200" b="1" kern="1200" dirty="0">
                <a:solidFill>
                  <a:schemeClr val="tx1"/>
                </a:solidFill>
                <a:effectLst/>
                <a:latin typeface="+mn-lt"/>
                <a:ea typeface="+mn-ea"/>
                <a:cs typeface="+mn-cs"/>
              </a:rPr>
              <a:t>substance désignée</a:t>
            </a:r>
            <a:r>
              <a:rPr lang="fr-CA" sz="1200" kern="1200" dirty="0">
                <a:solidFill>
                  <a:schemeClr val="tx1"/>
                </a:solidFill>
                <a:effectLst/>
                <a:latin typeface="+mn-lt"/>
                <a:ea typeface="+mn-ea"/>
                <a:cs typeface="+mn-cs"/>
              </a:rPr>
              <a:t> (stupéfiant, drogue contrôlée, substance ciblée) pour un problème de santé courant, cette activité n’étant autorisée qu’aux praticiens désignés dans les lois et règlements fédéraux</a:t>
            </a:r>
            <a:r>
              <a:rPr lang="en-CA" sz="1200" kern="1200" dirty="0">
                <a:solidFill>
                  <a:schemeClr val="tx1"/>
                </a:solidFill>
                <a:effectLst/>
                <a:latin typeface="+mn-lt"/>
                <a:ea typeface="+mn-ea"/>
                <a:cs typeface="+mn-cs"/>
              </a:rPr>
              <a:t>.</a:t>
            </a:r>
            <a:endParaRPr lang="fr-CA" i="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i="0" dirty="0">
              <a:highlight>
                <a:srgbClr val="FFFF00"/>
              </a:highligh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i="0" dirty="0">
                <a:latin typeface="+mn-lt"/>
              </a:rPr>
              <a:t>Exemples qui pourraient être </a:t>
            </a:r>
            <a:r>
              <a:rPr lang="fr-CA" dirty="0"/>
              <a:t>présentés</a:t>
            </a:r>
            <a:r>
              <a:rPr lang="fr-CA" sz="1200" i="0" dirty="0">
                <a:latin typeface="+mn-lt"/>
              </a:rPr>
              <a:t> :</a:t>
            </a:r>
          </a:p>
          <a:p>
            <a:pPr marL="228600" indent="-228600">
              <a:buFontTx/>
              <a:buAutoNum type="arabicPeriod"/>
              <a:defRPr/>
            </a:pPr>
            <a:r>
              <a:rPr lang="fr-CA" sz="1200" i="0" dirty="0">
                <a:latin typeface="+mn-lt"/>
              </a:rPr>
              <a:t>Infection urinaire chez la femme : Une femme adulte présentant des symptômes typiques de cystite (dysurie, pollakiurie) peut être évaluée et traitée directement en </a:t>
            </a:r>
            <a:r>
              <a:rPr lang="fr-CA" dirty="0"/>
              <a:t>pharmacie en</a:t>
            </a:r>
            <a:r>
              <a:rPr lang="fr-CA" sz="1200" i="0" dirty="0">
                <a:latin typeface="+mn-lt"/>
              </a:rPr>
              <a:t> l’absence de signaux d’alarme.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fr-CA" sz="1200" i="0" dirty="0">
                <a:latin typeface="+mn-lt"/>
              </a:rPr>
              <a:t>Infection transmise sexuellement (ITSS) : Lorsqu’un dépistage de routine détecte une infection asymptomatique comme la Chlamydia trachomatis, le pharmacien peut prescrire un traitement approprié.</a:t>
            </a:r>
          </a:p>
          <a:p>
            <a:endParaRPr lang="fr-CA" i="0" dirty="0">
              <a:latin typeface="+mn-lt"/>
            </a:endParaRPr>
          </a:p>
          <a:p>
            <a:pPr>
              <a:defRPr b="1"/>
            </a:pPr>
            <a:r>
              <a:rPr lang="fr-CA" i="0" dirty="0">
                <a:latin typeface="+mn-lt"/>
              </a:rPr>
              <a:t>Points de communication aux MD :</a:t>
            </a:r>
          </a:p>
          <a:p>
            <a:pPr marL="171450" marR="0" lvl="0" indent="-171450" algn="l" defTabSz="914400" rtl="0" eaLnBrk="1" fontAlgn="auto" latinLnBrk="0" hangingPunct="1">
              <a:lnSpc>
                <a:spcPct val="100000"/>
              </a:lnSpc>
              <a:spcBef>
                <a:spcPts val="0"/>
              </a:spcBef>
              <a:spcAft>
                <a:spcPts val="0"/>
              </a:spcAft>
              <a:buClrTx/>
              <a:buSzPct val="100000"/>
              <a:buFont typeface="Arial"/>
              <a:buChar char="•"/>
              <a:tabLst/>
              <a:defRPr/>
            </a:pPr>
            <a:r>
              <a:rPr lang="fr-CA" i="0" dirty="0">
                <a:latin typeface="+mn-lt"/>
              </a:rPr>
              <a:t>Les pharmaciens peuvent maintenant prescrire pour tout problème de santé courant, sans se limiter à une liste prédéfinie de conditions.</a:t>
            </a:r>
            <a:r>
              <a:rPr lang="en-CA" sz="1200" kern="1200" dirty="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Pct val="100000"/>
              <a:buFont typeface="Arial"/>
              <a:buChar char="•"/>
              <a:tabLst/>
              <a:defRPr/>
            </a:pPr>
            <a:r>
              <a:rPr lang="en-CA" sz="1200" kern="1200" dirty="0">
                <a:solidFill>
                  <a:schemeClr val="tx1"/>
                </a:solidFill>
                <a:effectLst/>
                <a:latin typeface="+mn-lt"/>
                <a:ea typeface="+mn-ea"/>
                <a:cs typeface="+mn-cs"/>
              </a:rPr>
              <a:t>Un </a:t>
            </a:r>
            <a:r>
              <a:rPr lang="en-CA" sz="1200" kern="1200" dirty="0" err="1">
                <a:solidFill>
                  <a:schemeClr val="tx1"/>
                </a:solidFill>
                <a:effectLst/>
                <a:latin typeface="+mn-lt"/>
                <a:ea typeface="+mn-ea"/>
                <a:cs typeface="+mn-cs"/>
              </a:rPr>
              <a:t>problème</a:t>
            </a:r>
            <a:r>
              <a:rPr lang="en-CA" sz="1200" kern="1200" dirty="0">
                <a:solidFill>
                  <a:schemeClr val="tx1"/>
                </a:solidFill>
                <a:effectLst/>
                <a:latin typeface="+mn-lt"/>
                <a:ea typeface="+mn-ea"/>
                <a:cs typeface="+mn-cs"/>
              </a:rPr>
              <a:t> de santé courant </a:t>
            </a:r>
            <a:r>
              <a:rPr lang="en-CA" sz="1200" kern="1200" dirty="0" err="1">
                <a:solidFill>
                  <a:schemeClr val="tx1"/>
                </a:solidFill>
                <a:effectLst/>
                <a:latin typeface="+mn-lt"/>
                <a:ea typeface="+mn-ea"/>
                <a:cs typeface="+mn-cs"/>
              </a:rPr>
              <a:t>est</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une</a:t>
            </a:r>
            <a:r>
              <a:rPr lang="en-CA" sz="1200" kern="1200" dirty="0">
                <a:solidFill>
                  <a:schemeClr val="tx1"/>
                </a:solidFill>
                <a:effectLst/>
                <a:latin typeface="+mn-lt"/>
                <a:ea typeface="+mn-ea"/>
                <a:cs typeface="+mn-cs"/>
              </a:rPr>
              <a:t> condition </a:t>
            </a:r>
            <a:r>
              <a:rPr lang="en-CA" sz="1200" kern="1200" dirty="0" err="1">
                <a:solidFill>
                  <a:schemeClr val="tx1"/>
                </a:solidFill>
                <a:effectLst/>
                <a:latin typeface="+mn-lt"/>
                <a:ea typeface="+mn-ea"/>
                <a:cs typeface="+mn-cs"/>
              </a:rPr>
              <a:t>plutôt</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mineure</a:t>
            </a:r>
            <a:r>
              <a:rPr lang="en-CA" sz="1200" kern="1200" dirty="0">
                <a:solidFill>
                  <a:schemeClr val="tx1"/>
                </a:solidFill>
                <a:effectLst/>
                <a:latin typeface="+mn-lt"/>
                <a:ea typeface="+mn-ea"/>
                <a:cs typeface="+mn-cs"/>
              </a:rPr>
              <a:t> et non chronique. </a:t>
            </a:r>
          </a:p>
          <a:p>
            <a:pPr marL="171450" marR="0" lvl="0" indent="-171450" algn="l" defTabSz="914400" rtl="0" eaLnBrk="1" fontAlgn="auto" latinLnBrk="0" hangingPunct="1">
              <a:lnSpc>
                <a:spcPct val="100000"/>
              </a:lnSpc>
              <a:spcBef>
                <a:spcPts val="0"/>
              </a:spcBef>
              <a:spcAft>
                <a:spcPts val="0"/>
              </a:spcAft>
              <a:buClrTx/>
              <a:buSzPct val="100000"/>
              <a:buFont typeface="Arial"/>
              <a:buChar char="•"/>
              <a:tabLst/>
              <a:defRPr/>
            </a:pPr>
            <a:r>
              <a:rPr lang="en-CA" sz="1200" i="0" kern="1200" dirty="0">
                <a:solidFill>
                  <a:schemeClr val="tx1"/>
                </a:solidFill>
                <a:effectLst/>
                <a:latin typeface="+mn-lt"/>
                <a:ea typeface="+mn-ea"/>
                <a:cs typeface="+mn-cs"/>
              </a:rPr>
              <a:t>U</a:t>
            </a:r>
            <a:r>
              <a:rPr lang="fr-CA" i="0" dirty="0">
                <a:latin typeface="+mn-lt"/>
              </a:rPr>
              <a:t>n problème de santé courant doit respecter les critères mentionnés sur la diapositive.</a:t>
            </a:r>
          </a:p>
          <a:p>
            <a:pPr marL="171450" indent="-171450">
              <a:buSzPct val="100000"/>
              <a:buFont typeface="Arial"/>
              <a:buChar char="•"/>
            </a:pPr>
            <a:r>
              <a:rPr lang="fr-CA" i="0" dirty="0">
                <a:latin typeface="+mn-lt"/>
              </a:rPr>
              <a:t>En cas de complications ou de signaux d’alarme, le patient sera dirigé vers</a:t>
            </a:r>
            <a:r>
              <a:rPr lang="fr-CA" dirty="0"/>
              <a:t> son </a:t>
            </a:r>
            <a:r>
              <a:rPr lang="fr-CA" i="0" dirty="0">
                <a:highlight>
                  <a:srgbClr val="FFFF00"/>
                </a:highlight>
                <a:latin typeface="+mn-lt"/>
              </a:rPr>
              <a:t>médecin/IPS, une clinique sans rendez-vous ou à l’urgence selon le cas. </a:t>
            </a:r>
            <a:endParaRPr lang="en-US" dirty="0"/>
          </a:p>
        </p:txBody>
      </p:sp>
      <p:sp>
        <p:nvSpPr>
          <p:cNvPr id="6" name="Footer Placeholder 5">
            <a:extLst>
              <a:ext uri="{FF2B5EF4-FFF2-40B4-BE49-F238E27FC236}">
                <a16:creationId xmlns:a16="http://schemas.microsoft.com/office/drawing/2014/main" id="{ACCCC272-DE07-5D93-DD70-9B909466A084}"/>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E678FF2-2E7A-D3CB-7440-B0ABA8EC432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634370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5EACF-8D07-AA05-FC86-BF34AAB6719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1097FB-6C1F-FCA9-C870-76FB05D46F8B}"/>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4E42C90-FF2B-DA5E-0D3C-341BD6AB3A3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89DB2618-EFAF-C97B-9D6C-52D85D4A7E8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0845174-CB15-128F-30C6-A9989D7F7CC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defRPr b="1"/>
            </a:pPr>
            <a:r>
              <a:rPr lang="fr-CA" i="0" noProof="0" dirty="0">
                <a:latin typeface="+mn-lt"/>
              </a:rPr>
              <a:t>Notes au pharmacien GMF :</a:t>
            </a:r>
          </a:p>
          <a:p>
            <a:pPr marL="171450" indent="-171450">
              <a:buFontTx/>
              <a:buChar char="-"/>
              <a:defRPr b="1"/>
            </a:pPr>
            <a:r>
              <a:rPr lang="fr-CA" b="0" i="0" u="none" strike="noStrike" dirty="0">
                <a:solidFill>
                  <a:srgbClr val="000000"/>
                </a:solidFill>
                <a:effectLst/>
                <a:latin typeface="+mn-lt"/>
              </a:rPr>
              <a:t>Avec le projet de loi 67, les pharmaciens peuvent désormais </a:t>
            </a:r>
            <a:r>
              <a:rPr lang="fr-CA" b="1" i="0" u="none" strike="noStrike" dirty="0">
                <a:solidFill>
                  <a:srgbClr val="000000"/>
                </a:solidFill>
                <a:effectLst/>
                <a:latin typeface="+mn-lt"/>
              </a:rPr>
              <a:t>amorcer </a:t>
            </a:r>
            <a:r>
              <a:rPr lang="fr-CA" b="0" i="0" u="none" strike="noStrike" dirty="0">
                <a:solidFill>
                  <a:srgbClr val="000000"/>
                </a:solidFill>
                <a:effectLst/>
                <a:latin typeface="+mn-lt"/>
              </a:rPr>
              <a:t>un traitement médicamenteux pour des maladies chroniques diagnostiquées, en plus d’ajuster ou de cesser un médicament.</a:t>
            </a:r>
          </a:p>
          <a:p>
            <a:pPr marL="171450" indent="-171450">
              <a:buFontTx/>
              <a:buChar char="-"/>
              <a:defRPr b="1"/>
            </a:pPr>
            <a:r>
              <a:rPr lang="fr-CA" b="0" i="0" u="none" strike="noStrike" dirty="0">
                <a:solidFill>
                  <a:srgbClr val="000000"/>
                </a:solidFill>
                <a:effectLst/>
                <a:latin typeface="+mn-lt"/>
              </a:rPr>
              <a:t>Le pharmacien doit évaluer si la situation relève de son champ de compétence.</a:t>
            </a:r>
          </a:p>
          <a:p>
            <a:pPr marL="171450" indent="-171450">
              <a:buFontTx/>
              <a:buChar char="-"/>
              <a:defRPr b="1"/>
            </a:pPr>
            <a:r>
              <a:rPr lang="fr-CA" b="0" i="0" u="none" strike="noStrike" dirty="0">
                <a:solidFill>
                  <a:srgbClr val="000000"/>
                </a:solidFill>
                <a:effectLst/>
                <a:latin typeface="+mn-lt"/>
              </a:rPr>
              <a:t>Le pharmacien doit vérifier si un autre professionnel ajuste ou prescrit activement des médicaments pour cette maladie afin d’</a:t>
            </a:r>
            <a:r>
              <a:rPr lang="fr-CA" b="0" i="0" u="sng" strike="noStrike" dirty="0">
                <a:solidFill>
                  <a:srgbClr val="000000"/>
                </a:solidFill>
                <a:effectLst/>
                <a:latin typeface="+mn-lt"/>
              </a:rPr>
              <a:t>éviter toute duplication</a:t>
            </a:r>
            <a:r>
              <a:rPr lang="fr-CA" b="0" i="0" u="none" strike="noStrike" dirty="0">
                <a:solidFill>
                  <a:srgbClr val="000000"/>
                </a:solidFill>
                <a:effectLst/>
                <a:latin typeface="+mn-lt"/>
              </a:rPr>
              <a:t>.</a:t>
            </a:r>
            <a:endParaRPr lang="fr-CA" b="0" i="0" u="none" strike="noStrike" noProof="0" dirty="0">
              <a:solidFill>
                <a:srgbClr val="000000"/>
              </a:solidFill>
              <a:effectLst/>
              <a:latin typeface="+mn-lt"/>
            </a:endParaRPr>
          </a:p>
          <a:p>
            <a:pPr marL="171450" indent="-171450">
              <a:buFontTx/>
              <a:buChar char="-"/>
              <a:defRPr b="1"/>
            </a:pPr>
            <a:r>
              <a:rPr lang="fr-CA" b="0" i="0" noProof="0" dirty="0">
                <a:latin typeface="+mn-lt"/>
              </a:rPr>
              <a:t>La sécurité du patient doit rester une priorité et toute décision doit être bien documentée.</a:t>
            </a:r>
          </a:p>
          <a:p>
            <a:pPr marL="171450" indent="-171450">
              <a:buFontTx/>
              <a:buChar char="-"/>
              <a:defRPr b="1"/>
            </a:pPr>
            <a:r>
              <a:rPr lang="fr-CA" sz="1200" b="0" kern="1200" dirty="0">
                <a:solidFill>
                  <a:schemeClr val="tx1"/>
                </a:solidFill>
                <a:effectLst/>
                <a:latin typeface="+mn-lt"/>
                <a:ea typeface="+mn-ea"/>
                <a:cs typeface="+mn-cs"/>
              </a:rPr>
              <a:t>Le </a:t>
            </a:r>
            <a:r>
              <a:rPr lang="fr-CA" sz="1200" b="0" i="1" kern="1200" dirty="0">
                <a:solidFill>
                  <a:schemeClr val="tx1"/>
                </a:solidFill>
                <a:effectLst/>
                <a:latin typeface="+mn-lt"/>
                <a:ea typeface="+mn-ea"/>
                <a:cs typeface="+mn-cs"/>
              </a:rPr>
              <a:t>Règlement sur l’exercice de certaines activités professionnelles visées à l’article 17 de la Loi sur la pharmacie</a:t>
            </a:r>
            <a:r>
              <a:rPr lang="fr-CA" sz="1200" b="0" kern="1200" dirty="0">
                <a:solidFill>
                  <a:schemeClr val="tx1"/>
                </a:solidFill>
                <a:effectLst/>
                <a:latin typeface="+mn-lt"/>
                <a:ea typeface="+mn-ea"/>
                <a:cs typeface="+mn-cs"/>
              </a:rPr>
              <a:t> n’autorise le pharmacien à prescrire une substance désignée (stupéfiant, drogue contrôlée, substance ciblée) pour une maladie chronique diagnostiquée par un professionnel habilité, cette activité n’étant autorisée qu’aux praticiens désignés dans les lois et règlements fédéraux</a:t>
            </a:r>
            <a:r>
              <a:rPr lang="en-CA" sz="1200" b="0" kern="1200" dirty="0">
                <a:solidFill>
                  <a:schemeClr val="tx1"/>
                </a:solidFill>
                <a:effectLst/>
                <a:latin typeface="+mn-lt"/>
                <a:ea typeface="+mn-ea"/>
                <a:cs typeface="+mn-cs"/>
              </a:rPr>
              <a:t>.</a:t>
            </a:r>
            <a:endParaRPr lang="fr-CA" b="0" i="0" noProof="0" dirty="0">
              <a:latin typeface="+mn-lt"/>
            </a:endParaRPr>
          </a:p>
          <a:p>
            <a:pPr marL="171450" marR="0" lvl="0" indent="-171450" algn="l" defTabSz="914400" rtl="0" eaLnBrk="1" fontAlgn="auto" latinLnBrk="0" hangingPunct="1">
              <a:lnSpc>
                <a:spcPct val="100000"/>
              </a:lnSpc>
              <a:spcBef>
                <a:spcPts val="0"/>
              </a:spcBef>
              <a:spcAft>
                <a:spcPts val="0"/>
              </a:spcAft>
              <a:buClrTx/>
              <a:buSzTx/>
              <a:buFontTx/>
              <a:buChar char="-"/>
              <a:tabLst/>
              <a:defRPr b="1"/>
            </a:pPr>
            <a:r>
              <a:rPr lang="en-CA" sz="1200" b="0" kern="1200" dirty="0">
                <a:solidFill>
                  <a:schemeClr val="tx1"/>
                </a:solidFill>
                <a:effectLst/>
                <a:latin typeface="+mn-lt"/>
                <a:ea typeface="+mn-ea"/>
                <a:cs typeface="+mn-cs"/>
              </a:rPr>
              <a:t>En </a:t>
            </a:r>
            <a:r>
              <a:rPr lang="en-CA" sz="1200" b="0" kern="1200" dirty="0" err="1">
                <a:solidFill>
                  <a:schemeClr val="tx1"/>
                </a:solidFill>
                <a:effectLst/>
                <a:latin typeface="+mn-lt"/>
                <a:ea typeface="+mn-ea"/>
                <a:cs typeface="+mn-cs"/>
              </a:rPr>
              <a:t>référence</a:t>
            </a:r>
            <a:r>
              <a:rPr lang="en-CA" sz="1200" b="0" kern="1200" dirty="0">
                <a:solidFill>
                  <a:schemeClr val="tx1"/>
                </a:solidFill>
                <a:effectLst/>
                <a:latin typeface="+mn-lt"/>
                <a:ea typeface="+mn-ea"/>
                <a:cs typeface="+mn-cs"/>
              </a:rPr>
              <a:t>, </a:t>
            </a:r>
            <a:r>
              <a:rPr lang="en-CA" sz="1200" b="0" kern="1200" dirty="0" err="1">
                <a:solidFill>
                  <a:schemeClr val="tx1"/>
                </a:solidFill>
                <a:effectLst/>
                <a:latin typeface="+mn-lt"/>
                <a:ea typeface="+mn-ea"/>
                <a:cs typeface="+mn-cs"/>
              </a:rPr>
              <a:t>voici</a:t>
            </a:r>
            <a:r>
              <a:rPr lang="en-CA" sz="1200" b="0" kern="1200" dirty="0">
                <a:solidFill>
                  <a:schemeClr val="tx1"/>
                </a:solidFill>
                <a:effectLst/>
                <a:latin typeface="+mn-lt"/>
                <a:ea typeface="+mn-ea"/>
                <a:cs typeface="+mn-cs"/>
              </a:rPr>
              <a:t> un lien qui </a:t>
            </a:r>
            <a:r>
              <a:rPr lang="en-CA" sz="1200" b="0" kern="1200" dirty="0" err="1">
                <a:solidFill>
                  <a:schemeClr val="tx1"/>
                </a:solidFill>
                <a:effectLst/>
                <a:latin typeface="+mn-lt"/>
                <a:ea typeface="+mn-ea"/>
                <a:cs typeface="+mn-cs"/>
              </a:rPr>
              <a:t>liste</a:t>
            </a:r>
            <a:r>
              <a:rPr lang="en-CA" sz="1200" b="0" kern="1200" dirty="0">
                <a:solidFill>
                  <a:schemeClr val="tx1"/>
                </a:solidFill>
                <a:effectLst/>
                <a:latin typeface="+mn-lt"/>
                <a:ea typeface="+mn-ea"/>
                <a:cs typeface="+mn-cs"/>
              </a:rPr>
              <a:t> les maladies chroniques </a:t>
            </a:r>
            <a:r>
              <a:rPr lang="en-CA" sz="1200" b="0" kern="1200" dirty="0" err="1">
                <a:solidFill>
                  <a:schemeClr val="tx1"/>
                </a:solidFill>
                <a:effectLst/>
                <a:latin typeface="+mn-lt"/>
                <a:ea typeface="+mn-ea"/>
                <a:cs typeface="+mn-cs"/>
              </a:rPr>
              <a:t>selon</a:t>
            </a:r>
            <a:r>
              <a:rPr lang="en-CA" sz="1200" b="0" kern="1200" dirty="0">
                <a:solidFill>
                  <a:schemeClr val="tx1"/>
                </a:solidFill>
                <a:effectLst/>
                <a:latin typeface="+mn-lt"/>
                <a:ea typeface="+mn-ea"/>
                <a:cs typeface="+mn-cs"/>
              </a:rPr>
              <a:t> </a:t>
            </a:r>
            <a:r>
              <a:rPr lang="en-CA" sz="1200" b="0" kern="1200" dirty="0" err="1">
                <a:solidFill>
                  <a:schemeClr val="tx1"/>
                </a:solidFill>
                <a:effectLst/>
                <a:latin typeface="+mn-lt"/>
                <a:ea typeface="+mn-ea"/>
                <a:cs typeface="+mn-cs"/>
              </a:rPr>
              <a:t>statistiques</a:t>
            </a:r>
            <a:r>
              <a:rPr lang="en-CA" sz="1200" b="0" kern="1200" dirty="0">
                <a:solidFill>
                  <a:schemeClr val="tx1"/>
                </a:solidFill>
                <a:effectLst/>
                <a:latin typeface="+mn-lt"/>
                <a:ea typeface="+mn-ea"/>
                <a:cs typeface="+mn-cs"/>
              </a:rPr>
              <a:t> </a:t>
            </a:r>
            <a:r>
              <a:rPr lang="en-CA" sz="1200" b="0" kern="1200" dirty="0" err="1">
                <a:solidFill>
                  <a:schemeClr val="tx1"/>
                </a:solidFill>
                <a:effectLst/>
                <a:latin typeface="+mn-lt"/>
                <a:ea typeface="+mn-ea"/>
                <a:cs typeface="+mn-cs"/>
              </a:rPr>
              <a:t>canada</a:t>
            </a:r>
            <a:r>
              <a:rPr lang="en-CA" sz="1200" b="0" kern="1200" dirty="0">
                <a:solidFill>
                  <a:schemeClr val="tx1"/>
                </a:solidFill>
                <a:effectLst/>
                <a:latin typeface="+mn-lt"/>
                <a:ea typeface="+mn-ea"/>
                <a:cs typeface="+mn-cs"/>
              </a:rPr>
              <a:t>: </a:t>
            </a:r>
            <a:r>
              <a:rPr lang="en-CA" sz="1200" b="1" u="sng" kern="1200" dirty="0">
                <a:solidFill>
                  <a:schemeClr val="tx1"/>
                </a:solidFill>
                <a:effectLst/>
                <a:latin typeface="+mn-lt"/>
                <a:ea typeface="+mn-ea"/>
                <a:cs typeface="+mn-cs"/>
                <a:hlinkClick r:id="rId3"/>
              </a:rPr>
              <a:t>https://www23.statcan.gc.ca/imdb/p3VD_f.pl?Function=getVD&amp;TVD=433448</a:t>
            </a:r>
            <a:endParaRPr lang="fr-CA" b="0" i="0" noProof="0" dirty="0">
              <a:latin typeface="+mn-lt"/>
            </a:endParaRPr>
          </a:p>
          <a:p>
            <a:pPr marL="171450" indent="-171450">
              <a:buFontTx/>
              <a:buChar char="-"/>
              <a:defRPr b="1"/>
            </a:pPr>
            <a:endParaRPr lang="fr-CA" b="0" i="0" noProof="0" dirty="0">
              <a:latin typeface="+mn-lt"/>
            </a:endParaRPr>
          </a:p>
          <a:p>
            <a:pPr marL="0" indent="0">
              <a:buFontTx/>
              <a:buNone/>
              <a:defRPr b="1"/>
            </a:pPr>
            <a:r>
              <a:rPr lang="fr-CA" b="0" i="0" noProof="0" dirty="0">
                <a:latin typeface="+mn-lt"/>
              </a:rPr>
              <a:t>Exemple qui pourrait être présenté : </a:t>
            </a:r>
          </a:p>
          <a:p>
            <a:pPr marL="171450" indent="-171450">
              <a:buFontTx/>
              <a:buChar char="-"/>
              <a:defRPr b="1"/>
            </a:pPr>
            <a:r>
              <a:rPr lang="fr-CA" b="0" i="0" noProof="0" dirty="0">
                <a:latin typeface="+mn-lt"/>
              </a:rPr>
              <a:t>Patient diabétique IMC de 35 avec insuffisance rénale chronique (</a:t>
            </a:r>
            <a:r>
              <a:rPr lang="fr-CA" b="0" i="0" noProof="0" dirty="0" err="1">
                <a:latin typeface="+mn-lt"/>
              </a:rPr>
              <a:t>DFGe</a:t>
            </a:r>
            <a:r>
              <a:rPr lang="fr-CA" b="0" i="0" noProof="0" dirty="0">
                <a:latin typeface="+mn-lt"/>
              </a:rPr>
              <a:t> 50 ml/min) sous metformine 500 mg BID et </a:t>
            </a:r>
            <a:r>
              <a:rPr lang="fr-CA" b="0" i="0" noProof="0" dirty="0" err="1">
                <a:latin typeface="+mn-lt"/>
              </a:rPr>
              <a:t>gliclazide</a:t>
            </a:r>
            <a:r>
              <a:rPr lang="fr-CA" b="0" i="0" noProof="0" dirty="0">
                <a:latin typeface="+mn-lt"/>
              </a:rPr>
              <a:t> MR 60 mg DIE. Son HbA1c est à 7.9%, le pharmacien pourrait ajouter un agoniste des récepteurs du GLP-1 si le patient</a:t>
            </a:r>
            <a:r>
              <a:rPr lang="fr-CA" dirty="0"/>
              <a:t> </a:t>
            </a:r>
            <a:r>
              <a:rPr lang="fr-CA" b="0" i="0" noProof="0" dirty="0">
                <a:latin typeface="+mn-lt"/>
              </a:rPr>
              <a:t>présente </a:t>
            </a:r>
            <a:r>
              <a:rPr lang="fr-CA" dirty="0"/>
              <a:t>un faible risque de détérioration à court terme. </a:t>
            </a:r>
            <a:endParaRPr lang="fr-CA" b="0" i="0" noProof="0" dirty="0">
              <a:latin typeface="+mn-lt"/>
            </a:endParaRPr>
          </a:p>
          <a:p>
            <a:pPr marL="0" indent="0">
              <a:buFontTx/>
              <a:buNone/>
              <a:defRPr b="1"/>
            </a:pPr>
            <a:endParaRPr lang="fr-CA" b="0" i="0" noProof="0" dirty="0">
              <a:latin typeface="+mn-lt"/>
            </a:endParaRPr>
          </a:p>
          <a:p>
            <a:pPr marL="0" indent="0">
              <a:buFontTx/>
              <a:buNone/>
              <a:defRPr b="1"/>
            </a:pPr>
            <a:r>
              <a:rPr lang="fr-CA" b="1" i="0" noProof="0" dirty="0">
                <a:latin typeface="+mn-lt"/>
              </a:rPr>
              <a:t>Points de communication aux MD :</a:t>
            </a:r>
          </a:p>
          <a:p>
            <a:pPr marL="171450" indent="-171450">
              <a:buFontTx/>
              <a:buChar char="-"/>
            </a:pPr>
            <a:r>
              <a:rPr lang="fr-CA" b="0" i="0" u="none" strike="noStrike" dirty="0">
                <a:solidFill>
                  <a:srgbClr val="000000"/>
                </a:solidFill>
                <a:effectLst/>
                <a:latin typeface="+mn-lt"/>
              </a:rPr>
              <a:t>Les pharmaciens peuvent </a:t>
            </a:r>
            <a:r>
              <a:rPr lang="fr-CA" b="1" i="0" u="none" strike="noStrike" dirty="0">
                <a:solidFill>
                  <a:srgbClr val="000000"/>
                </a:solidFill>
                <a:effectLst/>
                <a:latin typeface="+mn-lt"/>
              </a:rPr>
              <a:t>amorcer</a:t>
            </a:r>
            <a:r>
              <a:rPr lang="fr-CA" b="0" i="0" u="none" strike="noStrike" dirty="0">
                <a:solidFill>
                  <a:srgbClr val="000000"/>
                </a:solidFill>
                <a:effectLst/>
                <a:latin typeface="+mn-lt"/>
              </a:rPr>
              <a:t> des traitements pour des maladies chroniques diagnostiquées, en plus d’</a:t>
            </a:r>
            <a:r>
              <a:rPr lang="fr-CA" b="0" i="0" u="sng" strike="noStrike" dirty="0">
                <a:solidFill>
                  <a:srgbClr val="000000"/>
                </a:solidFill>
                <a:effectLst/>
                <a:latin typeface="+mn-lt"/>
              </a:rPr>
              <a:t>ajuster</a:t>
            </a:r>
            <a:r>
              <a:rPr lang="fr-CA" b="0" i="0" u="none" strike="noStrike" dirty="0">
                <a:solidFill>
                  <a:srgbClr val="000000"/>
                </a:solidFill>
                <a:effectLst/>
                <a:latin typeface="+mn-lt"/>
              </a:rPr>
              <a:t> ou </a:t>
            </a:r>
            <a:r>
              <a:rPr lang="fr-CA" b="0" i="0" u="sng" strike="noStrike" dirty="0">
                <a:solidFill>
                  <a:srgbClr val="000000"/>
                </a:solidFill>
                <a:effectLst/>
                <a:latin typeface="+mn-lt"/>
              </a:rPr>
              <a:t>cesser</a:t>
            </a:r>
            <a:r>
              <a:rPr lang="fr-CA" b="0" i="0" u="none" strike="noStrike" dirty="0">
                <a:solidFill>
                  <a:srgbClr val="000000"/>
                </a:solidFill>
                <a:effectLst/>
                <a:latin typeface="+mn-lt"/>
              </a:rPr>
              <a:t> la médication.</a:t>
            </a:r>
          </a:p>
          <a:p>
            <a:pPr marL="171450" indent="-171450">
              <a:buFontTx/>
              <a:buChar char="-"/>
            </a:pPr>
            <a:r>
              <a:rPr lang="fr-CA" b="0" i="0" u="none" strike="noStrike" dirty="0">
                <a:solidFill>
                  <a:srgbClr val="000000"/>
                </a:solidFill>
                <a:effectLst/>
                <a:latin typeface="+mn-lt"/>
              </a:rPr>
              <a:t>Le patient devrait avoir un faible risque de détérioration à court terme et le pharmacien doit s’assurer de l’absence de signaux d’alarme.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CA" b="0" i="0" u="none" strike="noStrike" dirty="0">
                <a:solidFill>
                  <a:srgbClr val="000000"/>
                </a:solidFill>
                <a:effectLst/>
                <a:latin typeface="+mn-lt"/>
              </a:rPr>
              <a:t>Le pharmacien s’assure d’éviter toute duplication, notamment en consultant le Dossier Santé Québec (DSQ), et s’assure qu’aucun ajustement ou prescription active n’est déjà en cours pour la même condition. </a:t>
            </a:r>
            <a:r>
              <a:rPr lang="en-CA" sz="1200" kern="1200" dirty="0">
                <a:solidFill>
                  <a:schemeClr val="tx1"/>
                </a:solidFill>
                <a:effectLst/>
                <a:latin typeface="+mn-lt"/>
                <a:ea typeface="+mn-ea"/>
                <a:cs typeface="+mn-cs"/>
              </a:rPr>
              <a:t> </a:t>
            </a:r>
            <a:endParaRPr lang="fr-CA" b="0" i="0" u="none" strike="noStrike" dirty="0">
              <a:solidFill>
                <a:srgbClr val="000000"/>
              </a:solidFill>
              <a:effectLst/>
              <a:latin typeface="+mn-lt"/>
            </a:endParaRPr>
          </a:p>
          <a:p>
            <a:pPr marL="171450" indent="-171450">
              <a:buFontTx/>
              <a:buChar char="-"/>
            </a:pPr>
            <a:r>
              <a:rPr lang="fr-CA" b="1" i="0" u="none" strike="noStrike" dirty="0">
                <a:solidFill>
                  <a:srgbClr val="000000"/>
                </a:solidFill>
                <a:effectLst/>
                <a:latin typeface="+mn-lt"/>
              </a:rPr>
              <a:t>Comment aider les pharmaciens communautaires </a:t>
            </a:r>
            <a:r>
              <a:rPr lang="fr-CA" b="0" i="0" u="none" strike="noStrike" dirty="0">
                <a:solidFill>
                  <a:srgbClr val="000000"/>
                </a:solidFill>
                <a:effectLst/>
                <a:latin typeface="+mn-lt"/>
              </a:rPr>
              <a:t>: prendre l’habitude d’inclure l’indication directement sur vos prescriptions. Vous pouvez également ajouter des informations pertinentes, comme les comorbidités, les professionnels responsables du suivi ou les cibles thérapeutiques, pour faciliter la prise de décisions et le suivi clinique.</a:t>
            </a:r>
            <a:endParaRPr lang="fr-CA" i="0" noProof="0" dirty="0">
              <a:latin typeface="+mn-lt"/>
            </a:endParaRPr>
          </a:p>
          <a:p>
            <a:pPr marL="0" indent="0">
              <a:buFontTx/>
              <a:buNone/>
            </a:pPr>
            <a:endParaRPr lang="fr-CA" b="0" noProof="0" dirty="0"/>
          </a:p>
        </p:txBody>
      </p:sp>
      <p:sp>
        <p:nvSpPr>
          <p:cNvPr id="6" name="Footer Placeholder 5">
            <a:extLst>
              <a:ext uri="{FF2B5EF4-FFF2-40B4-BE49-F238E27FC236}">
                <a16:creationId xmlns:a16="http://schemas.microsoft.com/office/drawing/2014/main" id="{F5288C09-42A0-905A-4526-74792BB43D29}"/>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275EEA1-6030-5CD2-CBF9-0AB2DC56D68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880632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BEE41-7768-894D-1FA9-B45E3124F4F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3C91C2F-7310-2CA2-3986-5B9D33AC957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3290E39-E6FB-8E0D-1941-B2991B81079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3C5DFB1-68C8-6FB4-B7AD-8CE0BE98C6E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264ACEE-2E65-27B4-FCEE-DD46E0DD19EF}"/>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defRPr b="1"/>
            </a:pPr>
            <a:r>
              <a:rPr lang="fr-CA" i="0" noProof="0" dirty="0">
                <a:latin typeface="+mn-lt"/>
              </a:rPr>
              <a:t>Notes au pharmacien GMF :</a:t>
            </a:r>
          </a:p>
          <a:p>
            <a:pPr marL="171450" indent="-171450">
              <a:buFontTx/>
              <a:buChar char="-"/>
              <a:defRPr b="1"/>
            </a:pPr>
            <a:r>
              <a:rPr lang="fr-CA" b="0" i="0" noProof="0" dirty="0">
                <a:latin typeface="+mn-lt"/>
              </a:rPr>
              <a:t>Les pharmaciens peuvent maintenant prescrire des thérapies médicamenteuses pour la prévention des maladies sans être limitées à une liste, élargissant ainsi leur rôle dans la prise en charge proactive des patients et assurant leur rôle dans la santé globale du patient.</a:t>
            </a:r>
          </a:p>
          <a:p>
            <a:pPr marL="171450" indent="-171450">
              <a:buFontTx/>
              <a:buChar char="-"/>
              <a:defRPr b="1"/>
            </a:pPr>
            <a:r>
              <a:rPr lang="fr-CA" sz="1200" b="0" kern="1200" dirty="0">
                <a:solidFill>
                  <a:schemeClr val="tx1"/>
                </a:solidFill>
                <a:effectLst/>
                <a:latin typeface="+mn-lt"/>
                <a:ea typeface="+mn-ea"/>
                <a:cs typeface="+mn-cs"/>
              </a:rPr>
              <a:t>Le </a:t>
            </a:r>
            <a:r>
              <a:rPr lang="fr-CA" sz="1200" b="0" i="1" kern="1200" dirty="0">
                <a:solidFill>
                  <a:schemeClr val="tx1"/>
                </a:solidFill>
                <a:effectLst/>
                <a:latin typeface="+mn-lt"/>
                <a:ea typeface="+mn-ea"/>
                <a:cs typeface="+mn-cs"/>
              </a:rPr>
              <a:t>Règlement sur l’exercice de certaines activités professionnelles visées à l’article 17 de la Loi sur la pharmacie</a:t>
            </a:r>
            <a:r>
              <a:rPr lang="fr-CA" sz="1200" b="0" kern="1200" dirty="0">
                <a:solidFill>
                  <a:schemeClr val="tx1"/>
                </a:solidFill>
                <a:effectLst/>
                <a:latin typeface="+mn-lt"/>
                <a:ea typeface="+mn-ea"/>
                <a:cs typeface="+mn-cs"/>
              </a:rPr>
              <a:t> n’autorise pas le pharmacien à prescrire une substance désignée (stupéfiant, drogue contrôlée, substance ciblée) dans un contexte de prévention ou de prophylaxie, cette activité n’étant autorisée qu’aux praticiens désignés dans les lois et règlements fédéraux</a:t>
            </a:r>
            <a:r>
              <a:rPr lang="en-CA" sz="1200" b="0" kern="1200" dirty="0">
                <a:solidFill>
                  <a:schemeClr val="tx1"/>
                </a:solidFill>
                <a:effectLst/>
                <a:latin typeface="+mn-lt"/>
                <a:ea typeface="+mn-ea"/>
                <a:cs typeface="+mn-cs"/>
              </a:rPr>
              <a:t>.</a:t>
            </a:r>
            <a:endParaRPr lang="fr-CA" b="0" i="0" noProof="0" dirty="0">
              <a:latin typeface="+mn-lt"/>
            </a:endParaRPr>
          </a:p>
          <a:p>
            <a:pPr marL="0" indent="0">
              <a:buFontTx/>
              <a:buNone/>
              <a:defRPr b="1"/>
            </a:pPr>
            <a:endParaRPr lang="fr-CA" b="0" i="0" noProof="0" dirty="0">
              <a:latin typeface="+mn-lt"/>
            </a:endParaRPr>
          </a:p>
          <a:p>
            <a:pPr marL="0" indent="0">
              <a:buFontTx/>
              <a:buNone/>
              <a:defRPr b="1"/>
            </a:pPr>
            <a:r>
              <a:rPr lang="fr-CA" b="0" i="0" noProof="0" dirty="0">
                <a:latin typeface="+mn-lt"/>
              </a:rPr>
              <a:t>Exemples de situations de prévention (cette liste n’est pas exhaustive et la durée de traitement prescrite relève du jugement du pharmacien): </a:t>
            </a:r>
          </a:p>
          <a:p>
            <a:pPr marL="171450" indent="-171450">
              <a:buFont typeface="Arial" panose="020B0604020202020204" pitchFamily="34" charset="0"/>
              <a:buChar char="•"/>
              <a:defRPr b="1"/>
            </a:pPr>
            <a:r>
              <a:rPr lang="fr-CA" b="0" i="0" noProof="0" dirty="0">
                <a:latin typeface="+mn-lt"/>
              </a:rPr>
              <a:t>Cessation tabagique</a:t>
            </a:r>
          </a:p>
          <a:p>
            <a:pPr marL="171450" indent="-171450">
              <a:buFont typeface="Arial" panose="020B0604020202020204" pitchFamily="34" charset="0"/>
              <a:buChar char="•"/>
              <a:defRPr b="1"/>
            </a:pPr>
            <a:r>
              <a:rPr lang="fr-CA" b="0" i="0" noProof="0" dirty="0">
                <a:latin typeface="+mn-lt"/>
              </a:rPr>
              <a:t>Vaccination </a:t>
            </a:r>
          </a:p>
          <a:p>
            <a:pPr marL="171450" indent="-171450">
              <a:buFont typeface="Arial" panose="020B0604020202020204" pitchFamily="34" charset="0"/>
              <a:buChar char="•"/>
              <a:defRPr b="1"/>
            </a:pPr>
            <a:r>
              <a:rPr lang="fr-CA" b="0" i="0" noProof="0" dirty="0">
                <a:latin typeface="+mn-lt"/>
              </a:rPr>
              <a:t>Traitement de certaines ITSS chez contacts asymptomatique</a:t>
            </a:r>
          </a:p>
          <a:p>
            <a:pPr marL="171450" indent="-171450">
              <a:buFont typeface="Arial" panose="020B0604020202020204" pitchFamily="34" charset="0"/>
              <a:buChar char="•"/>
              <a:defRPr b="1"/>
            </a:pPr>
            <a:r>
              <a:rPr lang="fr-CA" b="0" i="0" noProof="0" dirty="0">
                <a:latin typeface="+mn-lt"/>
              </a:rPr>
              <a:t>Contraception orale d’urgence</a:t>
            </a:r>
          </a:p>
          <a:p>
            <a:pPr marL="171450" indent="-171450">
              <a:buFont typeface="Arial" panose="020B0604020202020204" pitchFamily="34" charset="0"/>
              <a:buChar char="•"/>
              <a:defRPr b="1"/>
            </a:pPr>
            <a:r>
              <a:rPr lang="fr-CA" b="0" i="0" noProof="0" dirty="0">
                <a:latin typeface="+mn-lt"/>
              </a:rPr>
              <a:t>Supplémentation vitaminique en </a:t>
            </a:r>
            <a:r>
              <a:rPr lang="fr-CA" b="0" i="0" noProof="0" dirty="0" err="1">
                <a:latin typeface="+mn-lt"/>
              </a:rPr>
              <a:t>périnalité</a:t>
            </a:r>
            <a:r>
              <a:rPr lang="fr-CA" b="0" i="0" noProof="0" dirty="0">
                <a:latin typeface="+mn-lt"/>
              </a:rPr>
              <a:t> </a:t>
            </a:r>
          </a:p>
          <a:p>
            <a:pPr marL="171450" indent="-171450">
              <a:buFont typeface="Arial" panose="020B0604020202020204" pitchFamily="34" charset="0"/>
              <a:buChar char="•"/>
              <a:defRPr b="1"/>
            </a:pPr>
            <a:r>
              <a:rPr lang="fr-CA" b="0" i="0" noProof="0" dirty="0">
                <a:latin typeface="+mn-lt"/>
              </a:rPr>
              <a:t>Prophylaxie antivirale pour personnes à risque (influenza, COVID-19)</a:t>
            </a:r>
          </a:p>
          <a:p>
            <a:pPr marL="171450" indent="-171450">
              <a:buFont typeface="Arial" panose="020B0604020202020204" pitchFamily="34" charset="0"/>
              <a:buChar char="•"/>
              <a:defRPr b="1"/>
            </a:pPr>
            <a:r>
              <a:rPr lang="fr-CA" b="0" i="0" noProof="0" dirty="0">
                <a:latin typeface="+mn-lt"/>
              </a:rPr>
              <a:t>Prophylaxie pré ou post-exposition au VIH </a:t>
            </a:r>
          </a:p>
          <a:p>
            <a:pPr marL="171450" indent="-171450">
              <a:buFont typeface="Arial" panose="020B0604020202020204" pitchFamily="34" charset="0"/>
              <a:buChar char="•"/>
              <a:defRPr b="1"/>
            </a:pPr>
            <a:r>
              <a:rPr lang="fr-CA" b="0" i="0" noProof="0" dirty="0">
                <a:latin typeface="+mn-lt"/>
              </a:rPr>
              <a:t>Prophylaxie antibiotique (ex. : porteurs de valve, piqûre de tique)</a:t>
            </a:r>
          </a:p>
          <a:p>
            <a:pPr marL="171450" indent="-171450">
              <a:buFont typeface="Arial" panose="020B0604020202020204" pitchFamily="34" charset="0"/>
              <a:buChar char="•"/>
              <a:defRPr b="1"/>
            </a:pPr>
            <a:endParaRPr lang="fr-CA" b="0" i="0" noProof="0" dirty="0">
              <a:latin typeface="+mn-lt"/>
            </a:endParaRPr>
          </a:p>
          <a:p>
            <a:pPr marL="0" indent="0">
              <a:buFontTx/>
              <a:buNone/>
              <a:defRPr b="1"/>
            </a:pPr>
            <a:r>
              <a:rPr lang="fr-CA" b="0" i="0" noProof="0" dirty="0">
                <a:latin typeface="+mn-lt"/>
              </a:rPr>
              <a:t>Formations requises pour prescrire un vaccin (1 et 4) et administrer un vaccin (1 à 4) :</a:t>
            </a:r>
          </a:p>
          <a:p>
            <a:pPr marL="228600" indent="-228600">
              <a:buFontTx/>
              <a:buAutoNum type="arabicPeriod"/>
              <a:defRPr b="1"/>
            </a:pPr>
            <a:r>
              <a:rPr lang="fr-CA" b="0" i="0" noProof="0" dirty="0">
                <a:latin typeface="+mn-lt"/>
              </a:rPr>
              <a:t>Formation de base sur l’immunisation</a:t>
            </a:r>
          </a:p>
          <a:p>
            <a:pPr marL="228600" indent="-228600">
              <a:buFontTx/>
              <a:buAutoNum type="arabicPeriod"/>
              <a:defRPr b="1"/>
            </a:pPr>
            <a:r>
              <a:rPr lang="fr-CA" b="0" i="0" noProof="0" dirty="0">
                <a:latin typeface="+mn-lt"/>
              </a:rPr>
              <a:t>Formation sur les techniques d’administration d’un vaccin</a:t>
            </a:r>
          </a:p>
          <a:p>
            <a:pPr marL="228600" indent="-228600">
              <a:buFontTx/>
              <a:buAutoNum type="arabicPeriod"/>
              <a:defRPr b="1"/>
            </a:pPr>
            <a:r>
              <a:rPr lang="fr-CA" b="0" i="0" noProof="0" dirty="0">
                <a:latin typeface="+mn-lt"/>
              </a:rPr>
              <a:t>Formation en réanimation cardiorespiratoire</a:t>
            </a:r>
          </a:p>
          <a:p>
            <a:pPr marL="228600" indent="-228600">
              <a:buFontTx/>
              <a:buAutoNum type="arabicPeriod"/>
              <a:defRPr b="1"/>
            </a:pPr>
            <a:r>
              <a:rPr lang="fr-CA" b="0" i="0" noProof="0" dirty="0">
                <a:latin typeface="+mn-lt"/>
              </a:rPr>
              <a:t>Formation sur la consignation des informations au registre de vaccination</a:t>
            </a:r>
          </a:p>
          <a:p>
            <a:pPr marL="0" indent="0">
              <a:buFontTx/>
              <a:buNone/>
              <a:defRPr b="1"/>
            </a:pPr>
            <a:endParaRPr lang="fr-CA" b="0" i="0" noProof="0" dirty="0">
              <a:latin typeface="+mn-lt"/>
            </a:endParaRPr>
          </a:p>
          <a:p>
            <a:pPr marL="0" indent="0">
              <a:buFontTx/>
              <a:buNone/>
              <a:defRPr b="1"/>
            </a:pPr>
            <a:r>
              <a:rPr lang="fr-CA" b="1" i="0" noProof="0" dirty="0">
                <a:latin typeface="+mn-lt"/>
              </a:rPr>
              <a:t>Points de communication aux MD : </a:t>
            </a:r>
          </a:p>
          <a:p>
            <a:pPr marL="171450" indent="-171450">
              <a:buFontTx/>
              <a:buChar char="-"/>
              <a:defRPr b="1"/>
            </a:pPr>
            <a:r>
              <a:rPr lang="fr-CA" b="0" i="0" noProof="0" dirty="0">
                <a:latin typeface="+mn-lt"/>
              </a:rPr>
              <a:t>Les pharmaciens ont désormais la capacité de prescrire (les vaccins) et vacciner les patients de tout âge, en conformité avec les données probantes en vigueur.</a:t>
            </a:r>
          </a:p>
          <a:p>
            <a:pPr marL="171450" indent="-171450">
              <a:buFontTx/>
              <a:buChar char="-"/>
              <a:defRPr b="1"/>
            </a:pPr>
            <a:r>
              <a:rPr lang="fr-CA" b="0" i="0" noProof="0" dirty="0">
                <a:latin typeface="+mn-lt"/>
              </a:rPr>
              <a:t>Les pharmaciens ont la capacité de prescrire pour des situations de prévention, assurant ainsi une accessibilité accrue aux soins préventifs. </a:t>
            </a:r>
            <a:endParaRPr lang="fr-CA" b="0" noProof="0" dirty="0"/>
          </a:p>
          <a:p>
            <a:pPr marL="171450" indent="-171450">
              <a:buFontTx/>
              <a:buChar char="-"/>
              <a:defRPr b="1"/>
            </a:pPr>
            <a:endParaRPr lang="fr-CA" noProof="0" dirty="0"/>
          </a:p>
        </p:txBody>
      </p:sp>
      <p:sp>
        <p:nvSpPr>
          <p:cNvPr id="6" name="Footer Placeholder 5">
            <a:extLst>
              <a:ext uri="{FF2B5EF4-FFF2-40B4-BE49-F238E27FC236}">
                <a16:creationId xmlns:a16="http://schemas.microsoft.com/office/drawing/2014/main" id="{87FCB073-7E7B-82A3-D361-4CC54634F6E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AC1FF2C-9EDA-3EA1-A9C8-2B218E686834}"/>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7326566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BFED0-859A-6051-1DE9-D63E74E7994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FA95535-5BBE-E3A6-8039-CCFB0C36857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6885D3B7-CCAF-8FDF-BAE8-D1BCB1D8CD6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3837307D-08C5-6225-2AAA-889B7CBA1E6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8F0554F-8BD9-3FFC-98A2-1D691D9EE3CD}"/>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indent="0">
              <a:buFontTx/>
              <a:buNone/>
            </a:pPr>
            <a:endParaRPr lang="fr-CA" noProof="0" dirty="0"/>
          </a:p>
          <a:p>
            <a:pPr marL="0" indent="0">
              <a:buFontTx/>
              <a:buNone/>
            </a:pPr>
            <a:endParaRPr lang="fr-CA" dirty="0"/>
          </a:p>
          <a:p>
            <a:pPr marL="171450" indent="-171450">
              <a:buFontTx/>
              <a:buChar char="-"/>
            </a:pPr>
            <a:endParaRPr lang="en-US" dirty="0"/>
          </a:p>
        </p:txBody>
      </p:sp>
      <p:sp>
        <p:nvSpPr>
          <p:cNvPr id="6" name="Footer Placeholder 5">
            <a:extLst>
              <a:ext uri="{FF2B5EF4-FFF2-40B4-BE49-F238E27FC236}">
                <a16:creationId xmlns:a16="http://schemas.microsoft.com/office/drawing/2014/main" id="{1AA13546-1C9A-143F-3539-2B8C693BA39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B8AC1717-C5EE-D992-5F23-288ACBD6B64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8489068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defRPr b="1"/>
            </a:pPr>
            <a:r>
              <a:rPr lang="fr-CA" sz="1200" noProof="0" dirty="0">
                <a:latin typeface="+mn-lt"/>
              </a:rPr>
              <a:t>Notes au pharmacien GMF :</a:t>
            </a:r>
          </a:p>
          <a:p>
            <a:pPr marL="171450" indent="-171450">
              <a:buSzPct val="100000"/>
              <a:buFont typeface="Arial"/>
              <a:buChar char="•"/>
            </a:pPr>
            <a:r>
              <a:rPr lang="fr-CA" sz="1200" noProof="0" dirty="0">
                <a:latin typeface="+mn-lt"/>
              </a:rPr>
              <a:t>Les pharmaciens peuvent prescrire et interpréter des tests pour le suivi de la thérapie médicamenteuse</a:t>
            </a:r>
            <a:r>
              <a:rPr lang="fr-CA" dirty="0"/>
              <a:t>, pour dépister des maladies et pour aider à l'évaluation de la santé physique et mentale du patient.</a:t>
            </a:r>
            <a:endParaRPr lang="fr-CA" noProof="0" dirty="0"/>
          </a:p>
          <a:p>
            <a:pPr marL="171450" indent="-171450">
              <a:buSzPct val="100000"/>
              <a:buFont typeface="Arial"/>
              <a:buChar char="•"/>
            </a:pPr>
            <a:r>
              <a:rPr lang="fr-CA" sz="1200" dirty="0">
                <a:effectLst/>
                <a:latin typeface="+mn-lt"/>
              </a:rPr>
              <a:t>Le pharmacien doit s’appuyer sur des données probantes pour juger de la pertinence du test à réaliser avant de le proposer ou de l’offrir à son patient.</a:t>
            </a:r>
          </a:p>
          <a:p>
            <a:pPr marL="171450" marR="0" lvl="0" indent="-171450" algn="l" defTabSz="914400" rtl="0" eaLnBrk="1" fontAlgn="auto" latinLnBrk="0" hangingPunct="1">
              <a:lnSpc>
                <a:spcPct val="100000"/>
              </a:lnSpc>
              <a:spcBef>
                <a:spcPts val="0"/>
              </a:spcBef>
              <a:spcAft>
                <a:spcPts val="0"/>
              </a:spcAft>
              <a:buClrTx/>
              <a:buSzPct val="100000"/>
              <a:buFont typeface="Arial"/>
              <a:buChar char="•"/>
              <a:tabLst/>
              <a:defRPr/>
            </a:pPr>
            <a:r>
              <a:rPr lang="fr-CA" dirty="0"/>
              <a:t>Bien que ceci soit une évidence et une bonne pratique, avant de prescrire un test, </a:t>
            </a:r>
            <a:r>
              <a:rPr lang="fr-CA" u="none" dirty="0"/>
              <a:t>le pharmacien s’assure </a:t>
            </a:r>
            <a:r>
              <a:rPr lang="fr-CA" dirty="0"/>
              <a:t>qu’un résultat du même type que celui recherché n’est pas autrement disponible notamment en consultant le Dossier Santé Québec (DSQ). </a:t>
            </a:r>
          </a:p>
          <a:p>
            <a:pPr marL="171450" marR="0" lvl="0" indent="-171450" algn="l" defTabSz="914400" rtl="0" eaLnBrk="1" fontAlgn="auto" latinLnBrk="0" hangingPunct="1">
              <a:lnSpc>
                <a:spcPct val="100000"/>
              </a:lnSpc>
              <a:spcBef>
                <a:spcPts val="0"/>
              </a:spcBef>
              <a:spcAft>
                <a:spcPts val="0"/>
              </a:spcAft>
              <a:buClrTx/>
              <a:buSzPct val="100000"/>
              <a:buFont typeface="Arial"/>
              <a:buChar char="•"/>
              <a:tabLst/>
              <a:defRPr/>
            </a:pPr>
            <a:r>
              <a:rPr lang="fr-CA" sz="1200" noProof="0" dirty="0">
                <a:latin typeface="+mn-lt"/>
              </a:rPr>
              <a:t>Des explications doivent être fournies aux patients concernant les tests prescrits, y compris ses avantages, ses limites et les coûts éventuels.</a:t>
            </a:r>
            <a:endParaRPr lang="fr-CA" sz="1200" noProof="0" dirty="0">
              <a:highlight>
                <a:srgbClr val="FFFF00"/>
              </a:highlight>
              <a:latin typeface="+mn-lt"/>
            </a:endParaRPr>
          </a:p>
          <a:p>
            <a:pPr marL="0" indent="0">
              <a:buSzPct val="100000"/>
              <a:buFont typeface="Arial"/>
              <a:buNone/>
            </a:pPr>
            <a:endParaRPr lang="fr-CA" sz="1200" noProof="0" dirty="0">
              <a:highlight>
                <a:srgbClr val="FFFF00"/>
              </a:highlight>
              <a:latin typeface="+mn-lt"/>
            </a:endParaRPr>
          </a:p>
          <a:p>
            <a:pPr>
              <a:buSzPct val="100000"/>
            </a:pPr>
            <a:r>
              <a:rPr lang="fr-CA" sz="1200" noProof="0" dirty="0">
                <a:latin typeface="+mn-lt"/>
              </a:rPr>
              <a:t>Exemples qui pourraient être présentés :</a:t>
            </a:r>
            <a:endParaRPr lang="fr-CA" dirty="0"/>
          </a:p>
          <a:p>
            <a:pPr marL="628650" lvl="1" indent="-171450">
              <a:buSzPct val="100000"/>
              <a:buFont typeface="Arial"/>
              <a:buChar char="•"/>
              <a:defRPr sz="800"/>
            </a:pPr>
            <a:r>
              <a:rPr lang="fr-CA" sz="1200" dirty="0">
                <a:effectLst/>
                <a:latin typeface="+mn-lt"/>
                <a:ea typeface="Aptos" panose="020B0004020202020204" pitchFamily="34" charset="0"/>
              </a:rPr>
              <a:t>Un test d’hémoglobine glyquée chez une personne adulte asymptomatique ayant un risque élevé de développer un diabète de type 2 (exemple: patient en surpoids avec hypertension) avec trajectoire établie pour la continuité des soins. </a:t>
            </a:r>
            <a:r>
              <a:rPr lang="fr-CA" sz="1200" dirty="0">
                <a:hlinkClick r:id="rId3"/>
              </a:rPr>
              <a:t>En tant que pharmacien, comment puis-je bien jouer mon rôle en matière de promotion de la santé et de prévention des maladies? - Ordre des pharmaciens du Québec</a:t>
            </a:r>
            <a:endParaRPr lang="fr-CA" sz="1200" dirty="0">
              <a:effectLst/>
              <a:latin typeface="+mn-lt"/>
              <a:ea typeface="Aptos" panose="020B0004020202020204" pitchFamily="34" charset="0"/>
            </a:endParaRPr>
          </a:p>
          <a:p>
            <a:pPr marL="628650" lvl="1" indent="-171450">
              <a:buSzPct val="100000"/>
              <a:buFont typeface="Arial"/>
              <a:buChar char="•"/>
              <a:defRPr sz="800"/>
            </a:pPr>
            <a:r>
              <a:rPr lang="fr-CA" sz="1200" dirty="0">
                <a:effectLst/>
                <a:latin typeface="+mn-lt"/>
                <a:ea typeface="Aptos" panose="020B0004020202020204" pitchFamily="34" charset="0"/>
              </a:rPr>
              <a:t>Un bilan lipidique pour calculer le score de Framingham chez un patient à risque de maladie cardiovasculaire (exemple: un patient avec HTA, fumeur et avec ATCD familiaux d’une maladie cardiaque).</a:t>
            </a:r>
          </a:p>
          <a:p>
            <a:pPr marL="628650" lvl="1" indent="-171450">
              <a:buSzPct val="100000"/>
              <a:buFont typeface="Arial"/>
              <a:buChar char="•"/>
              <a:defRPr sz="800"/>
            </a:pPr>
            <a:r>
              <a:rPr lang="fr-CA" sz="1200" dirty="0">
                <a:effectLst/>
                <a:latin typeface="+mn-lt"/>
                <a:ea typeface="Aptos" panose="020B0004020202020204" pitchFamily="34" charset="0"/>
              </a:rPr>
              <a:t>Un test de TSH pour une patiente atteinte d’hypothyroïdie sous </a:t>
            </a:r>
            <a:r>
              <a:rPr lang="fr-CA" sz="1200" dirty="0" err="1">
                <a:effectLst/>
                <a:latin typeface="+mn-lt"/>
                <a:ea typeface="Aptos" panose="020B0004020202020204" pitchFamily="34" charset="0"/>
              </a:rPr>
              <a:t>levothyroxine</a:t>
            </a:r>
            <a:r>
              <a:rPr lang="fr-CA" sz="1200" dirty="0">
                <a:effectLst/>
                <a:latin typeface="+mn-lt"/>
                <a:ea typeface="Aptos" panose="020B0004020202020204" pitchFamily="34" charset="0"/>
              </a:rPr>
              <a:t> (</a:t>
            </a:r>
            <a:r>
              <a:rPr lang="fr-CA" sz="1200" dirty="0" err="1">
                <a:effectLst/>
                <a:latin typeface="+mn-lt"/>
                <a:ea typeface="Aptos" panose="020B0004020202020204" pitchFamily="34" charset="0"/>
              </a:rPr>
              <a:t>Synthroid</a:t>
            </a:r>
            <a:r>
              <a:rPr lang="fr-CA" sz="1200" dirty="0">
                <a:effectLst/>
                <a:latin typeface="+mn-lt"/>
                <a:ea typeface="Aptos" panose="020B0004020202020204" pitchFamily="34" charset="0"/>
              </a:rPr>
              <a:t>), pour évaluer l’efficacité du traitement et ajuster la dose si nécessaire.</a:t>
            </a:r>
          </a:p>
          <a:p>
            <a:pPr marL="628650" lvl="1" indent="-171450">
              <a:buSzPct val="100000"/>
              <a:buFont typeface="Arial"/>
              <a:buChar char="•"/>
              <a:defRPr sz="800"/>
            </a:pPr>
            <a:endParaRPr lang="fr-CA" sz="1200" noProof="0" dirty="0">
              <a:latin typeface="+mn-lt"/>
            </a:endParaRPr>
          </a:p>
          <a:p>
            <a:pPr marL="171450" lvl="2" indent="-171450">
              <a:buSzPct val="100000"/>
              <a:buFont typeface="Arial"/>
              <a:buChar char="•"/>
            </a:pPr>
            <a:r>
              <a:rPr lang="fr-CA" sz="1200" noProof="0" dirty="0">
                <a:latin typeface="+mn-lt"/>
              </a:rPr>
              <a:t>Si valeur critique, le pharmacien doit :</a:t>
            </a:r>
          </a:p>
          <a:p>
            <a:pPr marL="628650" lvl="1" indent="-171450">
              <a:buSzPct val="100000"/>
              <a:buFont typeface="Arial"/>
              <a:buChar char="•"/>
              <a:defRPr sz="800"/>
            </a:pPr>
            <a:r>
              <a:rPr lang="fr-CA" sz="1200" noProof="0" dirty="0">
                <a:latin typeface="+mn-lt"/>
              </a:rPr>
              <a:t>Gérer la situation selon</a:t>
            </a:r>
            <a:r>
              <a:rPr lang="fr-CA" dirty="0"/>
              <a:t> ses</a:t>
            </a:r>
            <a:r>
              <a:rPr lang="fr-CA" sz="1200" noProof="0" dirty="0">
                <a:latin typeface="+mn-lt"/>
              </a:rPr>
              <a:t> compétences</a:t>
            </a:r>
          </a:p>
          <a:p>
            <a:pPr marL="628650" lvl="1" indent="-171450">
              <a:buSzPct val="100000"/>
              <a:buFont typeface="Arial"/>
              <a:buChar char="•"/>
              <a:defRPr sz="800"/>
            </a:pPr>
            <a:r>
              <a:rPr lang="fr-CA" sz="1200" noProof="0" dirty="0">
                <a:latin typeface="+mn-lt"/>
              </a:rPr>
              <a:t>Considérer que la situation nécessite la collaboration avec le professionnel responsable du suivi</a:t>
            </a:r>
          </a:p>
          <a:p>
            <a:pPr marL="628650" lvl="1" indent="-171450">
              <a:buSzPct val="100000"/>
              <a:buFont typeface="Arial"/>
              <a:buChar char="•"/>
              <a:defRPr sz="800"/>
            </a:pPr>
            <a:r>
              <a:rPr lang="fr-CA" sz="1200" noProof="0" dirty="0">
                <a:latin typeface="+mn-lt"/>
              </a:rPr>
              <a:t>Référer le patient à une clinique sans rendez-vous ou à l’urgence (le pharmacien doit assurer le suivi jusqu’à la prise en charge par un autre </a:t>
            </a:r>
            <a:r>
              <a:rPr lang="fr-CA" dirty="0"/>
              <a:t>professionnel</a:t>
            </a:r>
            <a:r>
              <a:rPr lang="fr-CA" sz="1200" noProof="0" dirty="0">
                <a:latin typeface="+mn-lt"/>
              </a:rPr>
              <a:t> de la santé)</a:t>
            </a:r>
          </a:p>
          <a:p>
            <a:pPr marL="628650" lvl="1" indent="-171450">
              <a:buSzPct val="100000"/>
              <a:buFont typeface="Arial"/>
              <a:buChar char="•"/>
              <a:defRPr sz="800"/>
            </a:pPr>
            <a:endParaRPr lang="fr-CA" sz="1200" noProof="0" dirty="0">
              <a:latin typeface="+mn-lt"/>
            </a:endParaRPr>
          </a:p>
          <a:p>
            <a:pPr>
              <a:defRPr b="1"/>
            </a:pPr>
            <a:r>
              <a:rPr lang="fr-CA" sz="1200" noProof="0" dirty="0">
                <a:latin typeface="+mn-lt"/>
              </a:rPr>
              <a:t>Points de communication aux MD :</a:t>
            </a:r>
          </a:p>
          <a:p>
            <a:pPr marL="171450" indent="-171450">
              <a:buSzPct val="100000"/>
              <a:buFont typeface="Arial"/>
              <a:buChar char="•"/>
            </a:pPr>
            <a:r>
              <a:rPr lang="fr-CA" sz="1200" noProof="0" dirty="0">
                <a:latin typeface="+mn-lt"/>
              </a:rPr>
              <a:t>Le pharmacien peut prescrire des tests cliniques pour le suivi de la thérapie médicamenteuse</a:t>
            </a:r>
            <a:r>
              <a:rPr lang="fr-CA" dirty="0"/>
              <a:t>, pour dépister des maladies et pour aider à l'évaluation de la santé physique et mentale du patient.</a:t>
            </a:r>
            <a:endParaRPr lang="fr-CA" noProof="0" dirty="0"/>
          </a:p>
          <a:p>
            <a:pPr marL="171450" indent="-171450">
              <a:buSzPct val="100000"/>
              <a:buFont typeface="Arial"/>
              <a:buChar char="•"/>
            </a:pPr>
            <a:r>
              <a:rPr lang="fr-CA" dirty="0"/>
              <a:t>Un test réalisé pour le dépistage d'une maladie chronique pourra mener à une consultation médicale / IPS.</a:t>
            </a:r>
          </a:p>
          <a:p>
            <a:pPr marL="171450" marR="0" lvl="0" indent="-171450" algn="l" defTabSz="914400" rtl="0" eaLnBrk="1" fontAlgn="auto" latinLnBrk="0" hangingPunct="1">
              <a:lnSpc>
                <a:spcPct val="100000"/>
              </a:lnSpc>
              <a:spcBef>
                <a:spcPts val="0"/>
              </a:spcBef>
              <a:spcAft>
                <a:spcPts val="0"/>
              </a:spcAft>
              <a:buClrTx/>
              <a:buSzPct val="100000"/>
              <a:buFont typeface="Arial"/>
              <a:buChar char="•"/>
              <a:tabLst/>
              <a:defRPr/>
            </a:pPr>
            <a:r>
              <a:rPr lang="fr-CA" sz="1200" noProof="0" dirty="0">
                <a:latin typeface="+mn-lt"/>
              </a:rPr>
              <a:t>Avant de prescrire un test, le </a:t>
            </a:r>
            <a:r>
              <a:rPr lang="fr-CA" u="none" dirty="0"/>
              <a:t>pharmacien s’assure </a:t>
            </a:r>
            <a:r>
              <a:rPr lang="fr-CA" dirty="0"/>
              <a:t>qu’un résultat du même type que celui recherché n’est pas autrement disponible notamment en consultant le DSQ. </a:t>
            </a:r>
            <a:endParaRPr lang="fr-CA" sz="1200" noProof="0" dirty="0">
              <a:latin typeface="+mn-lt"/>
            </a:endParaRPr>
          </a:p>
          <a:p>
            <a:pPr marL="171450" indent="-171450">
              <a:buSzPct val="100000"/>
              <a:buFont typeface="Arial"/>
              <a:buChar char="•"/>
            </a:pPr>
            <a:r>
              <a:rPr lang="fr-CA" sz="1200" noProof="0" dirty="0">
                <a:latin typeface="+mn-lt"/>
              </a:rPr>
              <a:t>Le pharmacien a la responsabilité d’effectuer le suivi du test (ou de s’assurer que le suivi sera fait par un collègue). </a:t>
            </a:r>
            <a:endParaRPr lang="fr-CA" dirty="0"/>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0E484-9E62-8636-221E-00A68667442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63A6EB-A654-EF06-96FC-44F52000C671}"/>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1900C7E-D463-D6FC-AA33-B562E5BB849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CB280DF9-7A60-1239-34BA-767A519B94E0}"/>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8737D98-B08B-C886-36F3-1A09281F2D7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indent="0">
              <a:buFontTx/>
              <a:buNone/>
            </a:pPr>
            <a:endParaRPr lang="fr-CA" noProof="0" dirty="0"/>
          </a:p>
          <a:p>
            <a:pPr marL="0" indent="0">
              <a:buFontTx/>
              <a:buNone/>
            </a:pPr>
            <a:endParaRPr lang="fr-CA" dirty="0"/>
          </a:p>
          <a:p>
            <a:pPr marL="171450" indent="-171450">
              <a:buFontTx/>
              <a:buChar char="-"/>
            </a:pPr>
            <a:endParaRPr lang="en-US" dirty="0"/>
          </a:p>
        </p:txBody>
      </p:sp>
      <p:sp>
        <p:nvSpPr>
          <p:cNvPr id="6" name="Footer Placeholder 5">
            <a:extLst>
              <a:ext uri="{FF2B5EF4-FFF2-40B4-BE49-F238E27FC236}">
                <a16:creationId xmlns:a16="http://schemas.microsoft.com/office/drawing/2014/main" id="{05ED0496-11DF-92BE-BC23-7C6235DD7135}"/>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3E22DAE7-19F5-4AF4-1051-2BD50DA78E9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875170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42A7C-0772-7566-7C1C-1977FD75E36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F9B3EBE-3E3B-DED3-F12F-58DE819640FF}"/>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117CD5BE-F553-F1B1-B3DF-7898B12ECDE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F0766F03-E405-0116-87C1-C2633A4BC750}"/>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86DAD12-18C4-8F1D-F215-317D4CC95172}"/>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defRPr sz="1000" b="1"/>
            </a:pPr>
            <a:r>
              <a:rPr lang="fr-CA" sz="1200" i="0" noProof="0" dirty="0">
                <a:latin typeface="+mn-lt"/>
              </a:rPr>
              <a:t>Notes au pharmacien GMF :</a:t>
            </a:r>
          </a:p>
          <a:p>
            <a:pPr marL="171450" marR="0" lvl="0" indent="-171450" algn="l" defTabSz="914400" rtl="0" eaLnBrk="1" fontAlgn="auto" latinLnBrk="0" hangingPunct="1">
              <a:lnSpc>
                <a:spcPct val="100000"/>
              </a:lnSpc>
              <a:spcBef>
                <a:spcPts val="0"/>
              </a:spcBef>
              <a:spcAft>
                <a:spcPts val="0"/>
              </a:spcAft>
              <a:buClrTx/>
              <a:buSzPct val="100000"/>
              <a:buFont typeface="Arial"/>
              <a:buChar char="•"/>
              <a:tabLst/>
              <a:defRPr sz="1000"/>
            </a:pPr>
            <a:r>
              <a:rPr lang="fr-CA" sz="1200" i="0" noProof="0" dirty="0">
                <a:latin typeface="+mn-lt"/>
              </a:rPr>
              <a:t>Avec le projet de loi 31, le pharmacien pouvait prolonger les ordonnances de tous les prescripteurs canadiens pour une durée maximum de </a:t>
            </a:r>
            <a:r>
              <a:rPr lang="fr-CA" sz="1200" i="0" dirty="0">
                <a:latin typeface="+mn-lt"/>
              </a:rPr>
              <a:t>la durée de validité de l’ordonnance initiale ou 12 mois.</a:t>
            </a:r>
            <a:endParaRPr lang="fr-CA" sz="1200" i="0" noProof="0" dirty="0">
              <a:latin typeface="+mn-lt"/>
            </a:endParaRPr>
          </a:p>
          <a:p>
            <a:pPr marL="171450" marR="0" lvl="0" indent="-171450" algn="l" defTabSz="914400" rtl="0" eaLnBrk="1" fontAlgn="auto" latinLnBrk="0" hangingPunct="1">
              <a:lnSpc>
                <a:spcPct val="100000"/>
              </a:lnSpc>
              <a:spcBef>
                <a:spcPts val="0"/>
              </a:spcBef>
              <a:spcAft>
                <a:spcPts val="0"/>
              </a:spcAft>
              <a:buClrTx/>
              <a:buSzPct val="100000"/>
              <a:buFont typeface="Arial"/>
              <a:buChar char="•"/>
              <a:tabLst/>
              <a:defRPr sz="1000"/>
            </a:pPr>
            <a:r>
              <a:rPr lang="fr-CA" sz="1200" i="0" noProof="0" dirty="0">
                <a:effectLst/>
                <a:latin typeface="+mn-lt"/>
              </a:rPr>
              <a:t>Avec le projet de loi 67, les pharmaciens peuvent prolonger des ordonnances, incluant celle de substances désignées, en s'appuyant sur leur jugement professionnel pour déterminer la durée de la prolongation. </a:t>
            </a:r>
            <a:r>
              <a:rPr lang="en-CA" sz="1200" b="0" i="0" u="none" strike="noStrike" kern="1200" dirty="0">
                <a:solidFill>
                  <a:schemeClr val="tx1"/>
                </a:solidFill>
                <a:effectLst/>
                <a:latin typeface="+mn-lt"/>
                <a:ea typeface="+mn-ea"/>
                <a:cs typeface="+mn-cs"/>
              </a:rPr>
              <a:t>Pour les substances </a:t>
            </a:r>
            <a:r>
              <a:rPr lang="en-CA" sz="1200" b="0" i="0" u="none" strike="noStrike" kern="1200" dirty="0" err="1">
                <a:solidFill>
                  <a:schemeClr val="tx1"/>
                </a:solidFill>
                <a:effectLst/>
                <a:latin typeface="+mn-lt"/>
                <a:ea typeface="+mn-ea"/>
                <a:cs typeface="+mn-cs"/>
              </a:rPr>
              <a:t>désignées</a:t>
            </a:r>
            <a:r>
              <a:rPr lang="en-CA" sz="1200" b="0" i="0" u="none" strike="noStrike" kern="1200" dirty="0">
                <a:solidFill>
                  <a:schemeClr val="tx1"/>
                </a:solidFill>
                <a:effectLst/>
                <a:latin typeface="+mn-lt"/>
                <a:ea typeface="+mn-ea"/>
                <a:cs typeface="+mn-cs"/>
              </a:rPr>
              <a:t>, la prolongation est possible via </a:t>
            </a:r>
            <a:r>
              <a:rPr lang="en-CA" sz="1200" b="0" i="0" u="none" strike="noStrike" kern="1200" dirty="0" err="1">
                <a:solidFill>
                  <a:schemeClr val="tx1"/>
                </a:solidFill>
                <a:effectLst/>
                <a:latin typeface="+mn-lt"/>
                <a:ea typeface="+mn-ea"/>
                <a:cs typeface="+mn-cs"/>
              </a:rPr>
              <a:t>l’exemption</a:t>
            </a:r>
            <a:r>
              <a:rPr lang="en-CA" sz="1200" b="0" i="0" u="none" strike="noStrike" kern="1200" dirty="0">
                <a:solidFill>
                  <a:schemeClr val="tx1"/>
                </a:solidFill>
                <a:effectLst/>
                <a:latin typeface="+mn-lt"/>
                <a:ea typeface="+mn-ea"/>
                <a:cs typeface="+mn-cs"/>
              </a:rPr>
              <a:t> de Santé Canada ad </a:t>
            </a:r>
            <a:r>
              <a:rPr lang="en-CA" sz="1200" b="0" i="0" u="none" strike="noStrike" kern="1200" dirty="0" err="1">
                <a:solidFill>
                  <a:schemeClr val="tx1"/>
                </a:solidFill>
                <a:effectLst/>
                <a:latin typeface="+mn-lt"/>
                <a:ea typeface="+mn-ea"/>
                <a:cs typeface="+mn-cs"/>
              </a:rPr>
              <a:t>septembre</a:t>
            </a:r>
            <a:r>
              <a:rPr lang="en-CA" sz="1200" b="0" i="0" u="none" strike="noStrike" kern="1200" dirty="0">
                <a:solidFill>
                  <a:schemeClr val="tx1"/>
                </a:solidFill>
                <a:effectLst/>
                <a:latin typeface="+mn-lt"/>
                <a:ea typeface="+mn-ea"/>
                <a:cs typeface="+mn-cs"/>
              </a:rPr>
              <a:t> 2026, </a:t>
            </a:r>
            <a:r>
              <a:rPr lang="en-CA" sz="1200" b="0" i="0" kern="1200" dirty="0">
                <a:solidFill>
                  <a:schemeClr val="tx1"/>
                </a:solidFill>
                <a:effectLst/>
                <a:latin typeface="+mn-lt"/>
                <a:ea typeface="+mn-ea"/>
                <a:cs typeface="+mn-cs"/>
              </a:rPr>
              <a:t>et à </a:t>
            </a:r>
            <a:r>
              <a:rPr lang="en-CA" sz="1200" b="0" i="0" kern="1200" dirty="0" err="1">
                <a:solidFill>
                  <a:schemeClr val="tx1"/>
                </a:solidFill>
                <a:effectLst/>
                <a:latin typeface="+mn-lt"/>
                <a:ea typeface="+mn-ea"/>
                <a:cs typeface="+mn-cs"/>
              </a:rPr>
              <a:t>partir</a:t>
            </a:r>
            <a:r>
              <a:rPr lang="en-CA" sz="1200" b="0" i="0" kern="1200" dirty="0">
                <a:solidFill>
                  <a:schemeClr val="tx1"/>
                </a:solidFill>
                <a:effectLst/>
                <a:latin typeface="+mn-lt"/>
                <a:ea typeface="+mn-ea"/>
                <a:cs typeface="+mn-cs"/>
              </a:rPr>
              <a:t> du 1</a:t>
            </a:r>
            <a:r>
              <a:rPr lang="en-CA" sz="1200" b="0" i="0" kern="1200" baseline="30000" dirty="0">
                <a:solidFill>
                  <a:schemeClr val="tx1"/>
                </a:solidFill>
                <a:effectLst/>
                <a:latin typeface="+mn-lt"/>
                <a:ea typeface="+mn-ea"/>
                <a:cs typeface="+mn-cs"/>
              </a:rPr>
              <a:t>er</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octobre</a:t>
            </a:r>
            <a:r>
              <a:rPr lang="en-CA" sz="1200" b="0" i="0" kern="1200" dirty="0">
                <a:solidFill>
                  <a:schemeClr val="tx1"/>
                </a:solidFill>
                <a:effectLst/>
                <a:latin typeface="+mn-lt"/>
                <a:ea typeface="+mn-ea"/>
                <a:cs typeface="+mn-cs"/>
              </a:rPr>
              <a:t>, le nouveau </a:t>
            </a:r>
            <a:r>
              <a:rPr lang="en-CA" sz="1200" b="0" i="0" u="sng" kern="1200" dirty="0">
                <a:solidFill>
                  <a:schemeClr val="tx1"/>
                </a:solidFill>
                <a:effectLst/>
                <a:latin typeface="+mn-lt"/>
                <a:ea typeface="+mn-ea"/>
                <a:cs typeface="+mn-cs"/>
                <a:hlinkClick r:id="rId3"/>
              </a:rPr>
              <a:t>Règlement sur les substances </a:t>
            </a:r>
            <a:r>
              <a:rPr lang="en-CA" sz="1200" b="0" i="0" u="sng" kern="1200" dirty="0" err="1">
                <a:solidFill>
                  <a:schemeClr val="tx1"/>
                </a:solidFill>
                <a:effectLst/>
                <a:latin typeface="+mn-lt"/>
                <a:ea typeface="+mn-ea"/>
                <a:cs typeface="+mn-cs"/>
                <a:hlinkClick r:id="rId3"/>
              </a:rPr>
              <a:t>désignée</a:t>
            </a:r>
            <a:r>
              <a:rPr lang="en-CA" sz="1200" b="0" i="0" kern="1200" dirty="0" err="1">
                <a:solidFill>
                  <a:schemeClr val="tx1"/>
                </a:solidFill>
                <a:effectLst/>
                <a:latin typeface="+mn-lt"/>
                <a:ea typeface="+mn-ea"/>
                <a:cs typeface="+mn-cs"/>
              </a:rPr>
              <a:t>s</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permettra</a:t>
            </a:r>
            <a:r>
              <a:rPr lang="en-CA" sz="1200" b="0" i="0" kern="1200" dirty="0">
                <a:solidFill>
                  <a:schemeClr val="tx1"/>
                </a:solidFill>
                <a:effectLst/>
                <a:latin typeface="+mn-lt"/>
                <a:ea typeface="+mn-ea"/>
                <a:cs typeface="+mn-cs"/>
              </a:rPr>
              <a:t> de le faire pour </a:t>
            </a:r>
            <a:r>
              <a:rPr lang="en-CA" sz="1200" b="0" i="0" kern="1200" dirty="0" err="1">
                <a:solidFill>
                  <a:schemeClr val="tx1"/>
                </a:solidFill>
                <a:effectLst/>
                <a:latin typeface="+mn-lt"/>
                <a:ea typeface="+mn-ea"/>
                <a:cs typeface="+mn-cs"/>
              </a:rPr>
              <a:t>une</a:t>
            </a:r>
            <a:r>
              <a:rPr lang="en-CA" sz="1200" b="0" i="0" kern="1200" dirty="0">
                <a:solidFill>
                  <a:schemeClr val="tx1"/>
                </a:solidFill>
                <a:effectLst/>
                <a:latin typeface="+mn-lt"/>
                <a:ea typeface="+mn-ea"/>
                <a:cs typeface="+mn-cs"/>
              </a:rPr>
              <a:t> durée de 2 </a:t>
            </a:r>
            <a:r>
              <a:rPr lang="en-CA" sz="1200" b="0" i="0" kern="1200" dirty="0" err="1">
                <a:solidFill>
                  <a:schemeClr val="tx1"/>
                </a:solidFill>
                <a:effectLst/>
                <a:latin typeface="+mn-lt"/>
                <a:ea typeface="+mn-ea"/>
                <a:cs typeface="+mn-cs"/>
              </a:rPr>
              <a:t>ans</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depuis</a:t>
            </a:r>
            <a:r>
              <a:rPr lang="en-CA" sz="1200" b="0" i="0" kern="1200" dirty="0">
                <a:solidFill>
                  <a:schemeClr val="tx1"/>
                </a:solidFill>
                <a:effectLst/>
                <a:latin typeface="+mn-lt"/>
                <a:ea typeface="+mn-ea"/>
                <a:cs typeface="+mn-cs"/>
              </a:rPr>
              <a:t> la remise de </a:t>
            </a:r>
            <a:r>
              <a:rPr lang="en-CA" sz="1200" b="0" i="0" kern="1200" dirty="0" err="1">
                <a:solidFill>
                  <a:schemeClr val="tx1"/>
                </a:solidFill>
                <a:effectLst/>
                <a:latin typeface="+mn-lt"/>
                <a:ea typeface="+mn-ea"/>
                <a:cs typeface="+mn-cs"/>
              </a:rPr>
              <a:t>l’ordonnance</a:t>
            </a:r>
            <a:r>
              <a:rPr lang="en-CA" sz="1200" b="0" i="0" kern="1200" dirty="0">
                <a:solidFill>
                  <a:schemeClr val="tx1"/>
                </a:solidFill>
                <a:effectLst/>
                <a:latin typeface="+mn-lt"/>
                <a:ea typeface="+mn-ea"/>
                <a:cs typeface="+mn-cs"/>
              </a:rPr>
              <a:t> au </a:t>
            </a:r>
            <a:r>
              <a:rPr lang="en-CA" sz="1200" b="0" i="0" kern="1200" dirty="0" err="1">
                <a:solidFill>
                  <a:schemeClr val="tx1"/>
                </a:solidFill>
                <a:effectLst/>
                <a:latin typeface="+mn-lt"/>
                <a:ea typeface="+mn-ea"/>
                <a:cs typeface="+mn-cs"/>
              </a:rPr>
              <a:t>pharmacien</a:t>
            </a:r>
            <a:r>
              <a:rPr lang="fr-CA" sz="1200" i="0" noProof="0" dirty="0">
                <a:solidFill>
                  <a:srgbClr val="FF0000"/>
                </a:solidFill>
                <a:effectLst/>
                <a:latin typeface="+mn-lt"/>
              </a:rPr>
              <a:t>.</a:t>
            </a:r>
            <a:r>
              <a:rPr lang="fr-CA" sz="1200" i="0" noProof="0" dirty="0">
                <a:effectLst/>
                <a:latin typeface="+mn-lt"/>
              </a:rPr>
              <a:t> </a:t>
            </a:r>
          </a:p>
          <a:p>
            <a:pPr marL="171450" indent="-171450">
              <a:buSzPct val="100000"/>
              <a:buFont typeface="Arial"/>
              <a:buChar char="•"/>
              <a:defRPr sz="1000"/>
            </a:pPr>
            <a:r>
              <a:rPr lang="fr-CA" sz="1200" i="0" noProof="0" dirty="0">
                <a:effectLst/>
                <a:latin typeface="+mn-lt"/>
              </a:rPr>
              <a:t>Le pharmacien peut prolonger l’ordonnance de tout professionnel habilité à prescrire au Canada, dans la mesure où, si ce professionnel exerçait au Québec, il pourrait légalement émettre la même ordonnance. </a:t>
            </a:r>
          </a:p>
          <a:p>
            <a:pPr marL="171450" indent="-171450">
              <a:buSzPct val="100000"/>
              <a:buFont typeface="Arial"/>
              <a:buChar char="•"/>
              <a:defRPr sz="1000"/>
            </a:pPr>
            <a:r>
              <a:rPr lang="fr-CA" sz="1200" i="0" noProof="0" dirty="0">
                <a:effectLst/>
                <a:latin typeface="+mn-lt"/>
              </a:rPr>
              <a:t>Le pharmacien doit évaluer l'état du patient et utiliser des données probantes pour prendre une décision éclairée lorsqu’il effectue une prolongation.</a:t>
            </a:r>
          </a:p>
          <a:p>
            <a:pPr>
              <a:defRPr sz="1000" b="1"/>
            </a:pPr>
            <a:endParaRPr lang="fr-CA" sz="1200" i="0" noProof="0" dirty="0">
              <a:latin typeface="+mn-lt"/>
            </a:endParaRPr>
          </a:p>
          <a:p>
            <a:pPr>
              <a:defRPr sz="1000" b="1"/>
            </a:pPr>
            <a:r>
              <a:rPr lang="fr-CA" sz="1200" i="0" noProof="0" dirty="0">
                <a:latin typeface="+mn-lt"/>
              </a:rPr>
              <a:t>Points de communication aux MD :</a:t>
            </a:r>
          </a:p>
          <a:p>
            <a:pPr marL="171450" indent="-171450">
              <a:buSzPct val="100000"/>
              <a:buFont typeface="Arial"/>
              <a:buChar char="•"/>
              <a:defRPr sz="1000"/>
            </a:pPr>
            <a:r>
              <a:rPr lang="fr-CA" sz="1200" i="0" noProof="0" dirty="0">
                <a:latin typeface="+mn-lt"/>
              </a:rPr>
              <a:t>Avec le projet de loi 67, il n’y a plus de limite de durée pour la prolongation, celle-ci est déterminée selon le jugement professionnel du pharmacien.</a:t>
            </a:r>
          </a:p>
          <a:p>
            <a:pPr marL="171450" indent="-171450">
              <a:buSzPct val="100000"/>
              <a:buFont typeface="Arial"/>
              <a:buChar char="•"/>
              <a:defRPr sz="1000"/>
            </a:pPr>
            <a:r>
              <a:rPr lang="fr-CA" sz="1200" i="0" noProof="0" dirty="0">
                <a:latin typeface="+mn-lt"/>
              </a:rPr>
              <a:t>Le but de cette activité est de permettre au patient de ne pas interrompre le traitement, mais ne devrait pas empêcher le suivi médical avec son médecin. </a:t>
            </a:r>
          </a:p>
          <a:p>
            <a:pPr marL="171450" indent="-171450">
              <a:buSzPct val="100000"/>
              <a:buFont typeface="Arial"/>
              <a:buChar char="•"/>
              <a:defRPr sz="1000"/>
            </a:pPr>
            <a:r>
              <a:rPr lang="fr-CA" sz="1200" i="0" noProof="0" dirty="0">
                <a:latin typeface="+mn-lt"/>
              </a:rPr>
              <a:t>Lorsqu’il prolonge une ordonnance, </a:t>
            </a:r>
            <a:r>
              <a:rPr lang="fr-CA" sz="1200" i="0" u="sng" noProof="0" dirty="0">
                <a:latin typeface="+mn-lt"/>
              </a:rPr>
              <a:t>le pharmacien engage sa pleine responsabilité</a:t>
            </a:r>
            <a:r>
              <a:rPr lang="fr-CA" sz="1200" i="0" noProof="0" dirty="0">
                <a:latin typeface="+mn-lt"/>
              </a:rPr>
              <a:t>. Il doit donc procéder, selon son jugement clinique, à une évaluation et une analyse de la thérapie médicamenteuse du patient (indications, sécurité, etc.). La surveillance médicamenteuse demeure une responsabilité importante du pharmacien dans la prolongation d’une ordonnance. </a:t>
            </a:r>
          </a:p>
          <a:p>
            <a:pPr marL="171450" indent="-171450">
              <a:buSzPct val="100000"/>
              <a:buFont typeface="Arial"/>
              <a:buChar char="•"/>
              <a:defRPr sz="1000"/>
            </a:pPr>
            <a:r>
              <a:rPr lang="fr-CA" sz="1200" i="0" noProof="0" dirty="0">
                <a:latin typeface="+mn-lt"/>
              </a:rPr>
              <a:t>Possibilité de prolonger un médicament qui n’est pas pris de manière continue (</a:t>
            </a:r>
            <a:r>
              <a:rPr lang="fr-CA" sz="1200" i="0" noProof="0" dirty="0" err="1">
                <a:latin typeface="+mn-lt"/>
              </a:rPr>
              <a:t>sildenafil</a:t>
            </a:r>
            <a:r>
              <a:rPr lang="fr-CA" sz="1200" i="0" noProof="0" dirty="0">
                <a:latin typeface="+mn-lt"/>
              </a:rPr>
              <a:t>, </a:t>
            </a:r>
            <a:r>
              <a:rPr lang="fr-CA" sz="1200" i="0" noProof="0" dirty="0" err="1">
                <a:latin typeface="+mn-lt"/>
              </a:rPr>
              <a:t>sumatriptan</a:t>
            </a:r>
            <a:r>
              <a:rPr lang="fr-CA" sz="1200" i="0" noProof="0" dirty="0">
                <a:latin typeface="+mn-lt"/>
              </a:rPr>
              <a:t>, etc.). Possibilité également, à partir du 1</a:t>
            </a:r>
            <a:r>
              <a:rPr lang="fr-CA" sz="1200" i="0" baseline="30000" noProof="0" dirty="0">
                <a:latin typeface="+mn-lt"/>
              </a:rPr>
              <a:t>er</a:t>
            </a:r>
            <a:r>
              <a:rPr lang="fr-CA" sz="1200" i="0" noProof="0" dirty="0">
                <a:latin typeface="+mn-lt"/>
              </a:rPr>
              <a:t> octobre 2026, de prescrire des substances désignées pour une durée maximale de 2 ans suivant la remise de l’ordonnance.</a:t>
            </a:r>
            <a:endParaRPr lang="fr-CA" sz="1200" b="1" i="0" noProof="0" dirty="0">
              <a:latin typeface="+mn-lt"/>
            </a:endParaRPr>
          </a:p>
          <a:p>
            <a:endParaRPr lang="en-US" dirty="0"/>
          </a:p>
        </p:txBody>
      </p:sp>
      <p:sp>
        <p:nvSpPr>
          <p:cNvPr id="6" name="Footer Placeholder 5">
            <a:extLst>
              <a:ext uri="{FF2B5EF4-FFF2-40B4-BE49-F238E27FC236}">
                <a16:creationId xmlns:a16="http://schemas.microsoft.com/office/drawing/2014/main" id="{0196E53A-8DB1-FF69-943A-2437ED18ACC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FC4980D-7B89-27E6-1704-C2CF809DE0D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1979155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B9E8C-8498-9134-E724-10D6EE18B608}"/>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63A968-B97B-778F-089C-0439458F81FF}"/>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922D9CF-572E-EBE6-EDA2-D3052CC9E7C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BA1D77E-F304-B286-18BE-BF0346F006D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A3DC6AF5-0E3D-2334-BE36-EC7A1DFB5C9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indent="0">
              <a:buFontTx/>
              <a:buNone/>
            </a:pPr>
            <a:endParaRPr lang="fr-CA" noProof="0" dirty="0"/>
          </a:p>
          <a:p>
            <a:pPr marL="0" indent="0">
              <a:buFontTx/>
              <a:buNone/>
            </a:pPr>
            <a:endParaRPr lang="fr-CA" dirty="0"/>
          </a:p>
          <a:p>
            <a:pPr marL="171450" indent="-171450">
              <a:buFontTx/>
              <a:buChar char="-"/>
            </a:pPr>
            <a:endParaRPr lang="en-US" dirty="0"/>
          </a:p>
        </p:txBody>
      </p:sp>
      <p:sp>
        <p:nvSpPr>
          <p:cNvPr id="6" name="Footer Placeholder 5">
            <a:extLst>
              <a:ext uri="{FF2B5EF4-FFF2-40B4-BE49-F238E27FC236}">
                <a16:creationId xmlns:a16="http://schemas.microsoft.com/office/drawing/2014/main" id="{C63DB661-FF98-044B-D7AF-3DBCC6A1009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33B72B73-FD11-8B39-3C17-9C7DAA75030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947727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defRPr sz="900" b="1"/>
            </a:pPr>
            <a:r>
              <a:rPr lang="fr-CA" sz="1200" i="0" noProof="0" dirty="0"/>
              <a:t>Notes au pharmacien GMF :</a:t>
            </a:r>
          </a:p>
          <a:p>
            <a:pPr marL="171450" indent="-171450">
              <a:buSzPct val="100000"/>
              <a:buFont typeface="Arial"/>
              <a:buChar char="•"/>
              <a:defRPr sz="900"/>
            </a:pPr>
            <a:r>
              <a:rPr lang="fr-CA" sz="1200" i="0" noProof="0" dirty="0"/>
              <a:t>Avec le projet de loi 67, les pharmaciens peuvent maintenant modifier de manière autonome sans devoir communiquer systématiquement avec le prescripteur, sauf si cela est jugé pertinent.</a:t>
            </a:r>
          </a:p>
          <a:p>
            <a:pPr marL="0" indent="0">
              <a:buSzPct val="100000"/>
              <a:buFont typeface="Arial"/>
              <a:buNone/>
              <a:defRPr sz="900"/>
            </a:pPr>
            <a:endParaRPr lang="fr-CA" sz="1200" i="0" noProof="0" dirty="0"/>
          </a:p>
          <a:p>
            <a:pPr>
              <a:defRPr sz="900" b="1"/>
            </a:pPr>
            <a:r>
              <a:rPr lang="fr-CA" sz="1200" i="0" noProof="0" dirty="0"/>
              <a:t>Points de communication aux MD :</a:t>
            </a:r>
          </a:p>
          <a:p>
            <a:pPr marL="171450" indent="-171450">
              <a:buSzPct val="100000"/>
              <a:buFont typeface="Arial"/>
              <a:buChar char="•"/>
              <a:defRPr sz="900"/>
            </a:pPr>
            <a:r>
              <a:rPr lang="fr-CA" sz="1200" i="0" noProof="0" dirty="0"/>
              <a:t>Le pharmacien peut modifier la thérapie médicamenteuse du patient pour assurer la sécurité du patient et l’efficacité de son traitement. </a:t>
            </a:r>
          </a:p>
          <a:p>
            <a:pPr marL="171450" indent="-171450">
              <a:buSzPct val="100000"/>
              <a:buFont typeface="Arial"/>
              <a:buChar char="•"/>
              <a:defRPr sz="900"/>
            </a:pPr>
            <a:r>
              <a:rPr lang="fr-CA" sz="1200" i="0" noProof="0" dirty="0"/>
              <a:t>Le pharmacien peut ajuster le médicament de différentes manières telles que spécifiées sur la diapositive. Il peut même cesser (temporairement ou indéfiniment) le médicament s’il le juge nécessaire. </a:t>
            </a:r>
          </a:p>
          <a:p>
            <a:pPr marL="171450" indent="-171450">
              <a:buSzPct val="100000"/>
              <a:buFont typeface="Arial"/>
              <a:buChar char="•"/>
              <a:defRPr sz="900"/>
            </a:pPr>
            <a:r>
              <a:rPr lang="fr-CA" sz="1200" i="0" noProof="0" dirty="0"/>
              <a:t>Exemples qui pourraient être présentés :</a:t>
            </a:r>
          </a:p>
          <a:p>
            <a:pPr marL="628650" lvl="1" indent="-171450">
              <a:buSzPct val="100000"/>
              <a:buFont typeface="Arial"/>
              <a:buChar char="•"/>
              <a:defRPr sz="800"/>
            </a:pPr>
            <a:r>
              <a:rPr lang="fr-CA" sz="1200" i="0" noProof="0" dirty="0"/>
              <a:t>Un patient prend de la metformine 850 mg PO BID depuis 8 mois. Au renouvellement du médicament, le pharmacien décide d’aller vérifier la créatinine sérique et de calculer la clairance à la créatinine du patient et celle-ci se situe à 40 ml/min. Le pharmacien décide donc d’ajuster la dose à 500 mg PO BID pour la sécurité du patient et peut informer son médecin de famille.</a:t>
            </a:r>
          </a:p>
          <a:p>
            <a:pPr marL="628650" lvl="1" indent="-171450">
              <a:buSzPct val="100000"/>
              <a:buFont typeface="Arial"/>
              <a:buChar char="•"/>
              <a:defRPr sz="800"/>
            </a:pPr>
            <a:r>
              <a:rPr lang="fr-CA" sz="1200" i="0" noProof="0" dirty="0"/>
              <a:t>Un patient prend </a:t>
            </a:r>
            <a:r>
              <a:rPr lang="fr-CA" sz="1200" i="0" noProof="0" dirty="0" err="1"/>
              <a:t>perindopril</a:t>
            </a:r>
            <a:r>
              <a:rPr lang="fr-CA" sz="1200" i="0" noProof="0" dirty="0"/>
              <a:t> 8 mg PO DIE. Ce matin, il appelle à la pharmacie et mentionne au pharmacien qu’il semble avoir une gastro-entérite depuis hier (plusieurs diarrhées par jour et nausées +++) et aimerait savoir ce qu’il peut prendre pour soulager ses symptômes. En plus des recommandations usuelles concernant la gastro-entérite, le pharmacien avise le patient de cesser temporairement le </a:t>
            </a:r>
            <a:r>
              <a:rPr lang="fr-CA" sz="1200" i="0" noProof="0" dirty="0" err="1"/>
              <a:t>perindopril</a:t>
            </a:r>
            <a:r>
              <a:rPr lang="fr-CA" sz="1200" i="0" noProof="0" dirty="0"/>
              <a:t> jusqu’à rétablissement des symptômes pour éviter une insuffisance rénale aiguë. </a:t>
            </a:r>
          </a:p>
          <a:p>
            <a:endParaRPr lang="en-US" dirty="0"/>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E0CCF-53CF-E2EF-1602-C40208136088}"/>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5AB628-50E9-E779-2749-6B5C1AF6163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DE973254-ED0B-E72E-33F9-6AA0057BED6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0DA4DF4B-6FC8-7163-C1D0-B571E311AAA1}"/>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3518FB7-901C-EAD0-77E0-A69095619AD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81EA2FE6-40D2-4E10-F214-87DBFD1F7FA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6AFE046A-CBF6-6C38-761A-0CCA7413557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1843354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EEC8F-52C4-7FA2-70E8-7E6E48EFD31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58304B1-2DEA-79A1-D660-B2D19A5AF4E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F751689B-292C-02A8-0945-C9A792A9205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1AA4A853-02A9-3350-BE97-3AAAB9B7F7E0}"/>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88414FF-FC67-E9E0-3942-D9F7C64F945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defRPr b="1"/>
            </a:pPr>
            <a:r>
              <a:rPr lang="fr-CA" i="0" noProof="0" dirty="0">
                <a:latin typeface="+mn-lt"/>
              </a:rPr>
              <a:t>Notes au pharmacien GMF :</a:t>
            </a:r>
          </a:p>
          <a:p>
            <a:pPr marL="171450" marR="0" lvl="0" indent="-171450" algn="l" defTabSz="914400" eaLnBrk="1" fontAlgn="auto" latinLnBrk="0" hangingPunct="1">
              <a:lnSpc>
                <a:spcPct val="100000"/>
              </a:lnSpc>
              <a:spcBef>
                <a:spcPts val="0"/>
              </a:spcBef>
              <a:spcAft>
                <a:spcPts val="0"/>
              </a:spcAft>
              <a:buClrTx/>
              <a:buSzPct val="100000"/>
              <a:buFont typeface="Arial"/>
              <a:buChar char="•"/>
              <a:tabLst/>
              <a:defRPr/>
            </a:pPr>
            <a:r>
              <a:rPr lang="fr-CA" b="0" i="0" u="none" strike="noStrike" noProof="0" dirty="0">
                <a:solidFill>
                  <a:srgbClr val="000000"/>
                </a:solidFill>
                <a:effectLst/>
                <a:latin typeface="+mn-lt"/>
              </a:rPr>
              <a:t>Avec le projet de loi 67, le pharmacien a une plus grande latitude pour substituer des médicaments, notamment en réponse à des réactions indésirables survenant pendant le traitement.</a:t>
            </a:r>
          </a:p>
          <a:p>
            <a:pPr marL="171450" marR="0" lvl="0" indent="-171450" algn="l" defTabSz="914400" rtl="0" eaLnBrk="1" fontAlgn="auto" latinLnBrk="0" hangingPunct="1">
              <a:lnSpc>
                <a:spcPct val="100000"/>
              </a:lnSpc>
              <a:spcBef>
                <a:spcPts val="0"/>
              </a:spcBef>
              <a:spcAft>
                <a:spcPts val="0"/>
              </a:spcAft>
              <a:buClrTx/>
              <a:buSzPct val="100000"/>
              <a:buFont typeface="Arial"/>
              <a:buChar char="•"/>
              <a:tabLst/>
              <a:defRPr/>
            </a:pPr>
            <a:r>
              <a:rPr lang="en-CA" sz="1200" kern="1200" dirty="0">
                <a:solidFill>
                  <a:schemeClr val="tx1"/>
                </a:solidFill>
                <a:effectLst/>
                <a:latin typeface="+mn-lt"/>
                <a:ea typeface="+mn-ea"/>
                <a:cs typeface="+mn-cs"/>
              </a:rPr>
              <a:t>Si </a:t>
            </a:r>
            <a:r>
              <a:rPr lang="en-CA" sz="1200" kern="1200" dirty="0" err="1">
                <a:solidFill>
                  <a:schemeClr val="tx1"/>
                </a:solidFill>
                <a:effectLst/>
                <a:latin typeface="+mn-lt"/>
                <a:ea typeface="+mn-ea"/>
                <a:cs typeface="+mn-cs"/>
              </a:rPr>
              <a:t>même</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dénomination</a:t>
            </a:r>
            <a:r>
              <a:rPr lang="en-CA" sz="1200" kern="1200" dirty="0">
                <a:solidFill>
                  <a:schemeClr val="tx1"/>
                </a:solidFill>
                <a:effectLst/>
                <a:latin typeface="+mn-lt"/>
                <a:ea typeface="+mn-ea"/>
                <a:cs typeface="+mn-cs"/>
              </a:rPr>
              <a:t>, le </a:t>
            </a:r>
            <a:r>
              <a:rPr lang="en-CA" sz="1200" kern="1200" dirty="0" err="1">
                <a:solidFill>
                  <a:schemeClr val="tx1"/>
                </a:solidFill>
                <a:effectLst/>
                <a:latin typeface="+mn-lt"/>
                <a:ea typeface="+mn-ea"/>
                <a:cs typeface="+mn-cs"/>
              </a:rPr>
              <a:t>pharmacien</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peut</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substituer</a:t>
            </a:r>
            <a:r>
              <a:rPr lang="en-CA" sz="1200" kern="1200" dirty="0">
                <a:solidFill>
                  <a:schemeClr val="tx1"/>
                </a:solidFill>
                <a:effectLst/>
                <a:latin typeface="+mn-lt"/>
                <a:ea typeface="+mn-ea"/>
                <a:cs typeface="+mn-cs"/>
              </a:rPr>
              <a:t> par un </a:t>
            </a:r>
            <a:r>
              <a:rPr lang="en-CA" sz="1200" kern="1200" dirty="0" err="1">
                <a:solidFill>
                  <a:schemeClr val="tx1"/>
                </a:solidFill>
                <a:effectLst/>
                <a:latin typeface="+mn-lt"/>
                <a:ea typeface="+mn-ea"/>
                <a:cs typeface="+mn-cs"/>
              </a:rPr>
              <a:t>générique</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ou</a:t>
            </a:r>
            <a:r>
              <a:rPr lang="en-CA" sz="1200" kern="1200" dirty="0">
                <a:solidFill>
                  <a:schemeClr val="tx1"/>
                </a:solidFill>
                <a:effectLst/>
                <a:latin typeface="+mn-lt"/>
                <a:ea typeface="+mn-ea"/>
                <a:cs typeface="+mn-cs"/>
              </a:rPr>
              <a:t> un </a:t>
            </a:r>
            <a:r>
              <a:rPr lang="en-CA" sz="1200" kern="1200" dirty="0" err="1">
                <a:solidFill>
                  <a:schemeClr val="tx1"/>
                </a:solidFill>
                <a:effectLst/>
                <a:latin typeface="+mn-lt"/>
                <a:ea typeface="+mn-ea"/>
                <a:cs typeface="+mn-cs"/>
              </a:rPr>
              <a:t>biosimilaire</a:t>
            </a:r>
            <a:r>
              <a:rPr lang="en-CA" sz="1200" kern="1200" dirty="0">
                <a:solidFill>
                  <a:schemeClr val="tx1"/>
                </a:solidFill>
                <a:effectLst/>
                <a:latin typeface="+mn-lt"/>
                <a:ea typeface="+mn-ea"/>
                <a:cs typeface="+mn-cs"/>
              </a:rPr>
              <a:t> (il </a:t>
            </a:r>
            <a:r>
              <a:rPr lang="en-CA" sz="1200" kern="1200" dirty="0" err="1">
                <a:solidFill>
                  <a:schemeClr val="tx1"/>
                </a:solidFill>
                <a:effectLst/>
                <a:latin typeface="+mn-lt"/>
                <a:ea typeface="+mn-ea"/>
                <a:cs typeface="+mn-cs"/>
              </a:rPr>
              <a:t>n’y</a:t>
            </a:r>
            <a:r>
              <a:rPr lang="en-CA" sz="1200" kern="1200" dirty="0">
                <a:solidFill>
                  <a:schemeClr val="tx1"/>
                </a:solidFill>
                <a:effectLst/>
                <a:latin typeface="+mn-lt"/>
                <a:ea typeface="+mn-ea"/>
                <a:cs typeface="+mn-cs"/>
              </a:rPr>
              <a:t> a pas de restrictions). Si la situation du patient </a:t>
            </a:r>
            <a:r>
              <a:rPr lang="en-CA" sz="1200" kern="1200" dirty="0" err="1">
                <a:solidFill>
                  <a:schemeClr val="tx1"/>
                </a:solidFill>
                <a:effectLst/>
                <a:latin typeface="+mn-lt"/>
                <a:ea typeface="+mn-ea"/>
                <a:cs typeface="+mn-cs"/>
              </a:rPr>
              <a:t>l’exige</a:t>
            </a:r>
            <a:r>
              <a:rPr lang="en-CA" sz="1200" kern="1200" dirty="0">
                <a:solidFill>
                  <a:schemeClr val="tx1"/>
                </a:solidFill>
                <a:effectLst/>
                <a:latin typeface="+mn-lt"/>
                <a:ea typeface="+mn-ea"/>
                <a:cs typeface="+mn-cs"/>
              </a:rPr>
              <a:t> et </a:t>
            </a:r>
            <a:r>
              <a:rPr lang="en-CA" sz="1200" kern="1200" dirty="0" err="1">
                <a:solidFill>
                  <a:schemeClr val="tx1"/>
                </a:solidFill>
                <a:effectLst/>
                <a:latin typeface="+mn-lt"/>
                <a:ea typeface="+mn-ea"/>
                <a:cs typeface="+mn-cs"/>
              </a:rPr>
              <a:t>c’est</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cliniquement</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approprié</a:t>
            </a:r>
            <a:r>
              <a:rPr lang="en-CA" sz="1200" kern="1200" dirty="0">
                <a:solidFill>
                  <a:schemeClr val="tx1"/>
                </a:solidFill>
                <a:effectLst/>
                <a:latin typeface="+mn-lt"/>
                <a:ea typeface="+mn-ea"/>
                <a:cs typeface="+mn-cs"/>
              </a:rPr>
              <a:t>, le </a:t>
            </a:r>
            <a:r>
              <a:rPr lang="en-CA" sz="1200" kern="1200" dirty="0" err="1">
                <a:solidFill>
                  <a:schemeClr val="tx1"/>
                </a:solidFill>
                <a:effectLst/>
                <a:latin typeface="+mn-lt"/>
                <a:ea typeface="+mn-ea"/>
                <a:cs typeface="+mn-cs"/>
              </a:rPr>
              <a:t>pharmacien</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peut</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substituer</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même</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lorsqu’un</a:t>
            </a:r>
            <a:r>
              <a:rPr lang="en-CA" sz="1200" kern="1200" dirty="0">
                <a:solidFill>
                  <a:schemeClr val="tx1"/>
                </a:solidFill>
                <a:effectLst/>
                <a:latin typeface="+mn-lt"/>
                <a:ea typeface="+mn-ea"/>
                <a:cs typeface="+mn-cs"/>
              </a:rPr>
              <a:t> NPS (ne pas </a:t>
            </a:r>
            <a:r>
              <a:rPr lang="en-CA" sz="1200" kern="1200" dirty="0" err="1">
                <a:solidFill>
                  <a:schemeClr val="tx1"/>
                </a:solidFill>
                <a:effectLst/>
                <a:latin typeface="+mn-lt"/>
                <a:ea typeface="+mn-ea"/>
                <a:cs typeface="+mn-cs"/>
              </a:rPr>
              <a:t>substituer</a:t>
            </a:r>
            <a:r>
              <a:rPr lang="en-CA" sz="1200" kern="1200" dirty="0">
                <a:solidFill>
                  <a:schemeClr val="tx1"/>
                </a:solidFill>
                <a:effectLst/>
                <a:latin typeface="+mn-lt"/>
                <a:ea typeface="+mn-ea"/>
                <a:cs typeface="+mn-cs"/>
              </a:rPr>
              <a:t>) est </a:t>
            </a:r>
            <a:r>
              <a:rPr lang="en-CA" sz="1200" kern="1200" dirty="0" err="1">
                <a:solidFill>
                  <a:schemeClr val="tx1"/>
                </a:solidFill>
                <a:effectLst/>
                <a:latin typeface="+mn-lt"/>
                <a:ea typeface="+mn-ea"/>
                <a:cs typeface="+mn-cs"/>
              </a:rPr>
              <a:t>indiqué</a:t>
            </a:r>
            <a:r>
              <a:rPr lang="en-CA" sz="120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Pct val="100000"/>
              <a:buFont typeface="Arial"/>
              <a:buChar char="•"/>
              <a:tabLst/>
              <a:defRPr/>
            </a:pPr>
            <a:r>
              <a:rPr lang="en-CA" sz="1200" b="0" i="0" u="none" strike="noStrike" kern="1200" dirty="0">
                <a:solidFill>
                  <a:schemeClr val="tx1"/>
                </a:solidFill>
                <a:effectLst/>
                <a:latin typeface="+mn-lt"/>
                <a:ea typeface="+mn-ea"/>
                <a:cs typeface="+mn-cs"/>
              </a:rPr>
              <a:t>La substitution </a:t>
            </a:r>
            <a:r>
              <a:rPr lang="en-CA" sz="1200" b="0" i="0" u="none" strike="noStrike" kern="1200" dirty="0" err="1">
                <a:solidFill>
                  <a:schemeClr val="tx1"/>
                </a:solidFill>
                <a:effectLst/>
                <a:latin typeface="+mn-lt"/>
                <a:ea typeface="+mn-ea"/>
                <a:cs typeface="+mn-cs"/>
              </a:rPr>
              <a:t>thérapeutique</a:t>
            </a:r>
            <a:r>
              <a:rPr lang="en-CA" sz="1200" b="0" i="0" u="none" strike="noStrike" kern="1200" dirty="0">
                <a:solidFill>
                  <a:schemeClr val="tx1"/>
                </a:solidFill>
                <a:effectLst/>
                <a:latin typeface="+mn-lt"/>
                <a:ea typeface="+mn-ea"/>
                <a:cs typeface="+mn-cs"/>
              </a:rPr>
              <a:t> des substances </a:t>
            </a:r>
            <a:r>
              <a:rPr lang="en-CA" sz="1200" b="0" i="0" u="none" strike="noStrike" kern="1200" dirty="0" err="1">
                <a:solidFill>
                  <a:schemeClr val="tx1"/>
                </a:solidFill>
                <a:effectLst/>
                <a:latin typeface="+mn-lt"/>
                <a:ea typeface="+mn-ea"/>
                <a:cs typeface="+mn-cs"/>
              </a:rPr>
              <a:t>désignées</a:t>
            </a:r>
            <a:r>
              <a:rPr lang="en-CA" sz="1200" b="0" i="0" u="none" strike="noStrike" kern="1200" dirty="0">
                <a:solidFill>
                  <a:schemeClr val="tx1"/>
                </a:solidFill>
                <a:effectLst/>
                <a:latin typeface="+mn-lt"/>
                <a:ea typeface="+mn-ea"/>
                <a:cs typeface="+mn-cs"/>
              </a:rPr>
              <a:t> sera possible </a:t>
            </a:r>
            <a:r>
              <a:rPr lang="en-CA" sz="1200" b="0" i="0" u="none" strike="noStrike" kern="1200" dirty="0" err="1">
                <a:solidFill>
                  <a:schemeClr val="tx1"/>
                </a:solidFill>
                <a:effectLst/>
                <a:latin typeface="+mn-lt"/>
                <a:ea typeface="+mn-ea"/>
                <a:cs typeface="+mn-cs"/>
              </a:rPr>
              <a:t>selon</a:t>
            </a:r>
            <a:r>
              <a:rPr lang="en-CA" sz="1200" b="0" i="0" u="none" strike="noStrike" kern="1200" dirty="0">
                <a:solidFill>
                  <a:schemeClr val="tx1"/>
                </a:solidFill>
                <a:effectLst/>
                <a:latin typeface="+mn-lt"/>
                <a:ea typeface="+mn-ea"/>
                <a:cs typeface="+mn-cs"/>
              </a:rPr>
              <a:t> le </a:t>
            </a:r>
            <a:r>
              <a:rPr lang="en-CA" sz="1200" b="0" i="0" u="sng" kern="1200" dirty="0">
                <a:solidFill>
                  <a:schemeClr val="tx1"/>
                </a:solidFill>
                <a:effectLst/>
                <a:latin typeface="+mn-lt"/>
                <a:ea typeface="+mn-ea"/>
                <a:cs typeface="+mn-cs"/>
                <a:hlinkClick r:id="rId3"/>
              </a:rPr>
              <a:t>Règlement des substances désignées</a:t>
            </a:r>
            <a:r>
              <a:rPr lang="en-CA" sz="1200" b="0" i="0" u="none" strike="noStrike" kern="1200" dirty="0">
                <a:solidFill>
                  <a:schemeClr val="tx1"/>
                </a:solidFill>
                <a:effectLst/>
                <a:latin typeface="+mn-lt"/>
                <a:ea typeface="+mn-ea"/>
                <a:cs typeface="+mn-cs"/>
              </a:rPr>
              <a:t> entrant </a:t>
            </a:r>
            <a:r>
              <a:rPr lang="en-CA" sz="1200" b="0" i="0" u="none" strike="noStrike" kern="1200" dirty="0" err="1">
                <a:solidFill>
                  <a:schemeClr val="tx1"/>
                </a:solidFill>
                <a:effectLst/>
                <a:latin typeface="+mn-lt"/>
                <a:ea typeface="+mn-ea"/>
                <a:cs typeface="+mn-cs"/>
              </a:rPr>
              <a:t>en</a:t>
            </a:r>
            <a:r>
              <a:rPr lang="en-CA" sz="1200" b="0" i="0" u="none" strike="noStrike" kern="1200" dirty="0">
                <a:solidFill>
                  <a:schemeClr val="tx1"/>
                </a:solidFill>
                <a:effectLst/>
                <a:latin typeface="+mn-lt"/>
                <a:ea typeface="+mn-ea"/>
                <a:cs typeface="+mn-cs"/>
              </a:rPr>
              <a:t> </a:t>
            </a:r>
            <a:r>
              <a:rPr lang="en-CA" sz="1200" b="0" i="0" u="none" strike="noStrike" kern="1200" dirty="0" err="1">
                <a:solidFill>
                  <a:schemeClr val="tx1"/>
                </a:solidFill>
                <a:effectLst/>
                <a:latin typeface="+mn-lt"/>
                <a:ea typeface="+mn-ea"/>
                <a:cs typeface="+mn-cs"/>
              </a:rPr>
              <a:t>vigueur</a:t>
            </a:r>
            <a:r>
              <a:rPr lang="en-CA" sz="1200" b="0" i="0" u="none" strike="noStrike" kern="1200" dirty="0">
                <a:solidFill>
                  <a:schemeClr val="tx1"/>
                </a:solidFill>
                <a:effectLst/>
                <a:latin typeface="+mn-lt"/>
                <a:ea typeface="+mn-ea"/>
                <a:cs typeface="+mn-cs"/>
              </a:rPr>
              <a:t> le 1</a:t>
            </a:r>
            <a:r>
              <a:rPr lang="en-CA" sz="1200" b="0" i="0" kern="1200" baseline="30000" dirty="0">
                <a:solidFill>
                  <a:schemeClr val="tx1"/>
                </a:solidFill>
                <a:effectLst/>
                <a:latin typeface="+mn-lt"/>
                <a:ea typeface="+mn-ea"/>
                <a:cs typeface="+mn-cs"/>
              </a:rPr>
              <a:t>er</a:t>
            </a:r>
            <a:r>
              <a:rPr lang="en-CA" sz="1200" b="0" i="0" u="none" strike="noStrike" kern="1200" dirty="0">
                <a:solidFill>
                  <a:schemeClr val="tx1"/>
                </a:solidFill>
                <a:effectLst/>
                <a:latin typeface="+mn-lt"/>
                <a:ea typeface="+mn-ea"/>
                <a:cs typeface="+mn-cs"/>
              </a:rPr>
              <a:t> </a:t>
            </a:r>
            <a:r>
              <a:rPr lang="en-CA" sz="1200" b="0" i="0" u="none" strike="noStrike" kern="1200" dirty="0" err="1">
                <a:solidFill>
                  <a:schemeClr val="tx1"/>
                </a:solidFill>
                <a:effectLst/>
                <a:latin typeface="+mn-lt"/>
                <a:ea typeface="+mn-ea"/>
                <a:cs typeface="+mn-cs"/>
              </a:rPr>
              <a:t>octobre</a:t>
            </a:r>
            <a:r>
              <a:rPr lang="en-CA" sz="1200" b="0" i="0" u="none" strike="noStrike" kern="1200" dirty="0">
                <a:solidFill>
                  <a:schemeClr val="tx1"/>
                </a:solidFill>
                <a:effectLst/>
                <a:latin typeface="+mn-lt"/>
                <a:ea typeface="+mn-ea"/>
                <a:cs typeface="+mn-cs"/>
              </a:rPr>
              <a:t> 2026.</a:t>
            </a:r>
            <a:endParaRPr lang="fr-CA" b="0" i="0" u="none" strike="noStrike" noProof="0" dirty="0">
              <a:solidFill>
                <a:srgbClr val="000000"/>
              </a:solidFill>
              <a:effectLst/>
              <a:latin typeface="+mn-lt"/>
            </a:endParaRPr>
          </a:p>
          <a:p>
            <a:pPr marL="171450" marR="0" lvl="0" indent="-171450" algn="l" defTabSz="914400" eaLnBrk="1" fontAlgn="auto" latinLnBrk="0" hangingPunct="1">
              <a:lnSpc>
                <a:spcPct val="100000"/>
              </a:lnSpc>
              <a:spcBef>
                <a:spcPts val="0"/>
              </a:spcBef>
              <a:spcAft>
                <a:spcPts val="0"/>
              </a:spcAft>
              <a:buClrTx/>
              <a:buSzPct val="100000"/>
              <a:buFont typeface="Arial"/>
              <a:buChar char="•"/>
              <a:tabLst/>
              <a:defRPr/>
            </a:pPr>
            <a:r>
              <a:rPr lang="fr-CA" b="0" i="0" u="none" strike="noStrike" noProof="0" dirty="0">
                <a:solidFill>
                  <a:srgbClr val="000000"/>
                </a:solidFill>
                <a:effectLst/>
                <a:latin typeface="+mn-lt"/>
              </a:rPr>
              <a:t>La documentation des circonstances de la substitution et des suivis nécessaires est essentielle pour garantir la continuité des soins.</a:t>
            </a:r>
            <a:endParaRPr lang="fr-CA" i="0" noProof="0" dirty="0">
              <a:latin typeface="+mn-lt"/>
            </a:endParaRPr>
          </a:p>
          <a:p>
            <a:endParaRPr lang="fr-CA" i="0" noProof="0" dirty="0">
              <a:latin typeface="+mn-lt"/>
            </a:endParaRPr>
          </a:p>
          <a:p>
            <a:pPr>
              <a:defRPr b="1"/>
            </a:pPr>
            <a:r>
              <a:rPr lang="fr-CA" i="0" noProof="0" dirty="0">
                <a:latin typeface="+mn-lt"/>
              </a:rPr>
              <a:t>Points de communication aux MD :</a:t>
            </a:r>
          </a:p>
          <a:p>
            <a:pPr marL="171450" marR="0" lvl="0" indent="-171450" algn="l" defTabSz="914400" rtl="0" eaLnBrk="1" fontAlgn="auto" latinLnBrk="0" hangingPunct="1">
              <a:lnSpc>
                <a:spcPct val="100000"/>
              </a:lnSpc>
              <a:spcBef>
                <a:spcPts val="0"/>
              </a:spcBef>
              <a:spcAft>
                <a:spcPts val="0"/>
              </a:spcAft>
              <a:buClrTx/>
              <a:buSzPct val="100000"/>
              <a:buFont typeface="Arial"/>
              <a:buChar char="•"/>
              <a:tabLst/>
              <a:defRPr/>
            </a:pPr>
            <a:r>
              <a:rPr lang="en-CA" sz="1200" kern="1200" dirty="0">
                <a:solidFill>
                  <a:schemeClr val="tx1"/>
                </a:solidFill>
                <a:effectLst/>
                <a:latin typeface="+mn-lt"/>
                <a:ea typeface="+mn-ea"/>
                <a:cs typeface="+mn-cs"/>
              </a:rPr>
              <a:t>Si </a:t>
            </a:r>
            <a:r>
              <a:rPr lang="en-CA" sz="1200" kern="1200" dirty="0" err="1">
                <a:solidFill>
                  <a:schemeClr val="tx1"/>
                </a:solidFill>
                <a:effectLst/>
                <a:latin typeface="+mn-lt"/>
                <a:ea typeface="+mn-ea"/>
                <a:cs typeface="+mn-cs"/>
              </a:rPr>
              <a:t>même</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dénomination</a:t>
            </a:r>
            <a:r>
              <a:rPr lang="en-CA" sz="1200" kern="1200" dirty="0">
                <a:solidFill>
                  <a:schemeClr val="tx1"/>
                </a:solidFill>
                <a:effectLst/>
                <a:latin typeface="+mn-lt"/>
                <a:ea typeface="+mn-ea"/>
                <a:cs typeface="+mn-cs"/>
              </a:rPr>
              <a:t>, le </a:t>
            </a:r>
            <a:r>
              <a:rPr lang="en-CA" sz="1200" kern="1200" dirty="0" err="1">
                <a:solidFill>
                  <a:schemeClr val="tx1"/>
                </a:solidFill>
                <a:effectLst/>
                <a:latin typeface="+mn-lt"/>
                <a:ea typeface="+mn-ea"/>
                <a:cs typeface="+mn-cs"/>
              </a:rPr>
              <a:t>pharmacien</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peut</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substituer</a:t>
            </a:r>
            <a:r>
              <a:rPr lang="en-CA" sz="1200" kern="1200" dirty="0">
                <a:solidFill>
                  <a:schemeClr val="tx1"/>
                </a:solidFill>
                <a:effectLst/>
                <a:latin typeface="+mn-lt"/>
                <a:ea typeface="+mn-ea"/>
                <a:cs typeface="+mn-cs"/>
              </a:rPr>
              <a:t> par un </a:t>
            </a:r>
            <a:r>
              <a:rPr lang="en-CA" sz="1200" kern="1200" dirty="0" err="1">
                <a:solidFill>
                  <a:schemeClr val="tx1"/>
                </a:solidFill>
                <a:effectLst/>
                <a:latin typeface="+mn-lt"/>
                <a:ea typeface="+mn-ea"/>
                <a:cs typeface="+mn-cs"/>
              </a:rPr>
              <a:t>générique</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ou</a:t>
            </a:r>
            <a:r>
              <a:rPr lang="en-CA" sz="1200" kern="1200" dirty="0">
                <a:solidFill>
                  <a:schemeClr val="tx1"/>
                </a:solidFill>
                <a:effectLst/>
                <a:latin typeface="+mn-lt"/>
                <a:ea typeface="+mn-ea"/>
                <a:cs typeface="+mn-cs"/>
              </a:rPr>
              <a:t> un </a:t>
            </a:r>
            <a:r>
              <a:rPr lang="en-CA" sz="1200" kern="1200" dirty="0" err="1">
                <a:solidFill>
                  <a:schemeClr val="tx1"/>
                </a:solidFill>
                <a:effectLst/>
                <a:latin typeface="+mn-lt"/>
                <a:ea typeface="+mn-ea"/>
                <a:cs typeface="+mn-cs"/>
              </a:rPr>
              <a:t>biosimilaire</a:t>
            </a:r>
            <a:r>
              <a:rPr lang="en-CA" sz="1200" kern="1200" dirty="0">
                <a:solidFill>
                  <a:schemeClr val="tx1"/>
                </a:solidFill>
                <a:effectLst/>
                <a:latin typeface="+mn-lt"/>
                <a:ea typeface="+mn-ea"/>
                <a:cs typeface="+mn-cs"/>
              </a:rPr>
              <a:t> (il </a:t>
            </a:r>
            <a:r>
              <a:rPr lang="en-CA" sz="1200" kern="1200" dirty="0" err="1">
                <a:solidFill>
                  <a:schemeClr val="tx1"/>
                </a:solidFill>
                <a:effectLst/>
                <a:latin typeface="+mn-lt"/>
                <a:ea typeface="+mn-ea"/>
                <a:cs typeface="+mn-cs"/>
              </a:rPr>
              <a:t>n’y</a:t>
            </a:r>
            <a:r>
              <a:rPr lang="en-CA" sz="1200" kern="1200" dirty="0">
                <a:solidFill>
                  <a:schemeClr val="tx1"/>
                </a:solidFill>
                <a:effectLst/>
                <a:latin typeface="+mn-lt"/>
                <a:ea typeface="+mn-ea"/>
                <a:cs typeface="+mn-cs"/>
              </a:rPr>
              <a:t> a pas de restrictions). Si la situation du patient </a:t>
            </a:r>
            <a:r>
              <a:rPr lang="en-CA" sz="1200" kern="1200" dirty="0" err="1">
                <a:solidFill>
                  <a:schemeClr val="tx1"/>
                </a:solidFill>
                <a:effectLst/>
                <a:latin typeface="+mn-lt"/>
                <a:ea typeface="+mn-ea"/>
                <a:cs typeface="+mn-cs"/>
              </a:rPr>
              <a:t>l’exige</a:t>
            </a:r>
            <a:r>
              <a:rPr lang="en-CA" sz="1200" kern="1200" dirty="0">
                <a:solidFill>
                  <a:schemeClr val="tx1"/>
                </a:solidFill>
                <a:effectLst/>
                <a:latin typeface="+mn-lt"/>
                <a:ea typeface="+mn-ea"/>
                <a:cs typeface="+mn-cs"/>
              </a:rPr>
              <a:t> et </a:t>
            </a:r>
            <a:r>
              <a:rPr lang="en-CA" sz="1200" kern="1200" dirty="0" err="1">
                <a:solidFill>
                  <a:schemeClr val="tx1"/>
                </a:solidFill>
                <a:effectLst/>
                <a:latin typeface="+mn-lt"/>
                <a:ea typeface="+mn-ea"/>
                <a:cs typeface="+mn-cs"/>
              </a:rPr>
              <a:t>c’est</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cliniquement</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approprié</a:t>
            </a:r>
            <a:r>
              <a:rPr lang="en-CA" sz="1200" kern="1200" dirty="0">
                <a:solidFill>
                  <a:schemeClr val="tx1"/>
                </a:solidFill>
                <a:effectLst/>
                <a:latin typeface="+mn-lt"/>
                <a:ea typeface="+mn-ea"/>
                <a:cs typeface="+mn-cs"/>
              </a:rPr>
              <a:t>, le </a:t>
            </a:r>
            <a:r>
              <a:rPr lang="en-CA" sz="1200" kern="1200" dirty="0" err="1">
                <a:solidFill>
                  <a:schemeClr val="tx1"/>
                </a:solidFill>
                <a:effectLst/>
                <a:latin typeface="+mn-lt"/>
                <a:ea typeface="+mn-ea"/>
                <a:cs typeface="+mn-cs"/>
              </a:rPr>
              <a:t>pharmacien</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peut</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substituer</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même</a:t>
            </a:r>
            <a:r>
              <a:rPr lang="en-CA" sz="1200" kern="1200" dirty="0">
                <a:solidFill>
                  <a:schemeClr val="tx1"/>
                </a:solidFill>
                <a:effectLst/>
                <a:latin typeface="+mn-lt"/>
                <a:ea typeface="+mn-ea"/>
                <a:cs typeface="+mn-cs"/>
              </a:rPr>
              <a:t> </a:t>
            </a:r>
            <a:r>
              <a:rPr lang="en-CA" sz="1200" kern="1200" dirty="0" err="1">
                <a:solidFill>
                  <a:schemeClr val="tx1"/>
                </a:solidFill>
                <a:effectLst/>
                <a:latin typeface="+mn-lt"/>
                <a:ea typeface="+mn-ea"/>
                <a:cs typeface="+mn-cs"/>
              </a:rPr>
              <a:t>lorsqu’un</a:t>
            </a:r>
            <a:r>
              <a:rPr lang="en-CA" sz="1200" kern="1200" dirty="0">
                <a:solidFill>
                  <a:schemeClr val="tx1"/>
                </a:solidFill>
                <a:effectLst/>
                <a:latin typeface="+mn-lt"/>
                <a:ea typeface="+mn-ea"/>
                <a:cs typeface="+mn-cs"/>
              </a:rPr>
              <a:t> NPS (ne pas </a:t>
            </a:r>
            <a:r>
              <a:rPr lang="en-CA" sz="1200" kern="1200" dirty="0" err="1">
                <a:solidFill>
                  <a:schemeClr val="tx1"/>
                </a:solidFill>
                <a:effectLst/>
                <a:latin typeface="+mn-lt"/>
                <a:ea typeface="+mn-ea"/>
                <a:cs typeface="+mn-cs"/>
              </a:rPr>
              <a:t>substituer</a:t>
            </a:r>
            <a:r>
              <a:rPr lang="en-CA" sz="1200" kern="1200" dirty="0">
                <a:solidFill>
                  <a:schemeClr val="tx1"/>
                </a:solidFill>
                <a:effectLst/>
                <a:latin typeface="+mn-lt"/>
                <a:ea typeface="+mn-ea"/>
                <a:cs typeface="+mn-cs"/>
              </a:rPr>
              <a:t>) est </a:t>
            </a:r>
            <a:r>
              <a:rPr lang="en-CA" sz="1200" kern="1200" dirty="0" err="1">
                <a:solidFill>
                  <a:schemeClr val="tx1"/>
                </a:solidFill>
                <a:effectLst/>
                <a:latin typeface="+mn-lt"/>
                <a:ea typeface="+mn-ea"/>
                <a:cs typeface="+mn-cs"/>
              </a:rPr>
              <a:t>indiqué</a:t>
            </a:r>
            <a:r>
              <a:rPr lang="en-CA" sz="1200" kern="1200" dirty="0">
                <a:solidFill>
                  <a:schemeClr val="tx1"/>
                </a:solidFill>
                <a:effectLst/>
                <a:latin typeface="+mn-lt"/>
                <a:ea typeface="+mn-ea"/>
                <a:cs typeface="+mn-cs"/>
              </a:rPr>
              <a:t>.</a:t>
            </a:r>
            <a:endParaRPr lang="fr-CA" b="0" i="0" u="none" strike="noStrike" noProof="0" dirty="0">
              <a:solidFill>
                <a:srgbClr val="000000"/>
              </a:solidFill>
              <a:effectLst/>
              <a:latin typeface="+mn-lt"/>
            </a:endParaRPr>
          </a:p>
          <a:p>
            <a:pPr marL="171450" indent="-171450">
              <a:buSzPct val="100000"/>
              <a:buFont typeface="Arial"/>
              <a:buChar char="•"/>
            </a:pPr>
            <a:r>
              <a:rPr lang="fr-CA" i="0" noProof="0" dirty="0">
                <a:latin typeface="+mn-lt"/>
              </a:rPr>
              <a:t>Le pharmacien peut substituer un médicament par un autre (donc pas par un générique ou un biosimilaire) dans 6 contextes différents (voir diapo).</a:t>
            </a:r>
          </a:p>
          <a:p>
            <a:pPr marL="171450" marR="0" lvl="0" indent="-171450" algn="l" defTabSz="914400" rtl="0" eaLnBrk="1" fontAlgn="auto" latinLnBrk="0" hangingPunct="1">
              <a:lnSpc>
                <a:spcPct val="100000"/>
              </a:lnSpc>
              <a:spcBef>
                <a:spcPts val="0"/>
              </a:spcBef>
              <a:spcAft>
                <a:spcPts val="0"/>
              </a:spcAft>
              <a:buClrTx/>
              <a:buSzPct val="100000"/>
              <a:buFont typeface="Arial"/>
              <a:buChar char="•"/>
              <a:tabLst/>
              <a:defRPr/>
            </a:pPr>
            <a:r>
              <a:rPr lang="fr-CA" i="0" noProof="0" dirty="0">
                <a:latin typeface="+mn-lt"/>
              </a:rPr>
              <a:t>En cas d’allergie </a:t>
            </a:r>
            <a:r>
              <a:rPr lang="fr-CA" i="0" noProof="0" dirty="0" err="1">
                <a:latin typeface="+mn-lt"/>
              </a:rPr>
              <a:t>pré-existante</a:t>
            </a:r>
            <a:r>
              <a:rPr lang="fr-CA" i="0" noProof="0" dirty="0">
                <a:latin typeface="+mn-lt"/>
              </a:rPr>
              <a:t> ou survenue en cours de traitement et que le prescripteur n’est pas joignable, la substitution peut être effectuée rapidement pour assurer la sécurité du patient.</a:t>
            </a:r>
          </a:p>
          <a:p>
            <a:pPr marL="171450" indent="-171450">
              <a:buSzPct val="100000"/>
              <a:buFont typeface="Arial"/>
              <a:buChar char="•"/>
            </a:pPr>
            <a:r>
              <a:rPr lang="fr-CA" i="0" noProof="0" dirty="0">
                <a:latin typeface="+mn-lt"/>
              </a:rPr>
              <a:t>Communication avec le prescripteur ou le professionnel responsable du suivi clinique si jugé pertinent.</a:t>
            </a:r>
          </a:p>
          <a:p>
            <a:endParaRPr lang="en-US" dirty="0"/>
          </a:p>
          <a:p>
            <a:endParaRPr lang="en-US" dirty="0"/>
          </a:p>
        </p:txBody>
      </p:sp>
      <p:sp>
        <p:nvSpPr>
          <p:cNvPr id="6" name="Footer Placeholder 5">
            <a:extLst>
              <a:ext uri="{FF2B5EF4-FFF2-40B4-BE49-F238E27FC236}">
                <a16:creationId xmlns:a16="http://schemas.microsoft.com/office/drawing/2014/main" id="{D0272CA8-1E79-D238-D08A-8FDB648D9F05}"/>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77D19AAC-97F9-E1EC-483D-3584E7935DA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7487318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B8F03-219F-80AF-6516-25F831C5BDA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14C09AD-4223-C56D-6C28-24694BE8367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B535D0A-2A1F-01D8-F074-8C3A76AAC405}"/>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5BDF6E8-2C48-B268-539E-70C2A0716B6D}"/>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AEAD112-B034-57B5-F598-FA01977969F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C346D066-7BC8-29BA-D38C-BD8D44C6C909}"/>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673474C6-09C3-95D5-A329-E48416BCD196}"/>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0800496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A79AB-B7F9-1DDC-4F52-940AB715002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FB44E0-4A8F-F7F8-5D00-AE47CF9466E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F945827-45CC-899E-3E65-1B83CFFB524C}"/>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A6BC398-8EF5-D14A-5BD7-75715D5AFEA1}"/>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77CE3C9-4619-97C4-9EB4-84C413CA03A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defRPr b="1"/>
            </a:pPr>
            <a:r>
              <a:rPr lang="fr-CA" i="0" noProof="0" dirty="0"/>
              <a:t>Notes au pharmacien GMF :</a:t>
            </a:r>
          </a:p>
          <a:p>
            <a:pPr marL="171450" indent="-171450">
              <a:buSzPct val="100000"/>
              <a:buFont typeface="Arial"/>
              <a:buChar char="•"/>
            </a:pPr>
            <a:r>
              <a:rPr lang="fr-CA" i="0" noProof="0" dirty="0"/>
              <a:t>Nouveautés par rapport au projet de loi 31 : </a:t>
            </a:r>
          </a:p>
          <a:p>
            <a:pPr marL="628650" lvl="1" indent="-171450">
              <a:buSzPct val="100000"/>
              <a:buFont typeface="Wingdings" pitchFamily="2" charset="2"/>
              <a:buChar char="ü"/>
            </a:pPr>
            <a:r>
              <a:rPr lang="fr-CA" i="0" noProof="0" dirty="0"/>
              <a:t>le pharmacien peut administrer un médicament à des fin thérapeutiques pour un médicament d’une ordonnance</a:t>
            </a:r>
          </a:p>
          <a:p>
            <a:pPr marL="628650" lvl="1" indent="-171450">
              <a:buSzPct val="100000"/>
              <a:buFont typeface="Wingdings" pitchFamily="2" charset="2"/>
              <a:buChar char="ü"/>
            </a:pPr>
            <a:r>
              <a:rPr lang="fr-CA" i="0" noProof="0" dirty="0"/>
              <a:t>il n’y a pas de restriction d’âge (même pour les vaccins)</a:t>
            </a:r>
          </a:p>
          <a:p>
            <a:pPr marL="171450" indent="-171450">
              <a:buFont typeface="Arial" panose="020B0604020202020204" pitchFamily="34" charset="0"/>
              <a:buChar char="•"/>
            </a:pPr>
            <a:r>
              <a:rPr lang="en-CA" sz="1200" b="0" i="0" kern="1200" dirty="0" err="1">
                <a:solidFill>
                  <a:schemeClr val="tx1"/>
                </a:solidFill>
                <a:effectLst/>
                <a:latin typeface="+mn-lt"/>
                <a:ea typeface="+mn-ea"/>
                <a:cs typeface="+mn-cs"/>
              </a:rPr>
              <a:t>L’équipe</a:t>
            </a:r>
            <a:r>
              <a:rPr lang="en-CA" sz="1200" b="0" i="0" kern="1200" dirty="0">
                <a:solidFill>
                  <a:schemeClr val="tx1"/>
                </a:solidFill>
                <a:effectLst/>
                <a:latin typeface="+mn-lt"/>
                <a:ea typeface="+mn-ea"/>
                <a:cs typeface="+mn-cs"/>
              </a:rPr>
              <a:t> technique </a:t>
            </a:r>
            <a:r>
              <a:rPr lang="en-CA" sz="1200" b="0" i="0" kern="1200" dirty="0" err="1">
                <a:solidFill>
                  <a:schemeClr val="tx1"/>
                </a:solidFill>
                <a:effectLst/>
                <a:latin typeface="+mn-lt"/>
                <a:ea typeface="+mn-ea"/>
                <a:cs typeface="+mn-cs"/>
              </a:rPr>
              <a:t>formée</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adéquatement</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peut</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participer</a:t>
            </a:r>
            <a:r>
              <a:rPr lang="en-CA" sz="1200" b="0" i="0" kern="1200" dirty="0">
                <a:solidFill>
                  <a:schemeClr val="tx1"/>
                </a:solidFill>
                <a:effectLst/>
                <a:latin typeface="+mn-lt"/>
                <a:ea typeface="+mn-ea"/>
                <a:cs typeface="+mn-cs"/>
              </a:rPr>
              <a:t> à </a:t>
            </a:r>
            <a:r>
              <a:rPr lang="en-CA" sz="1200" b="0" i="0" kern="1200" dirty="0" err="1">
                <a:solidFill>
                  <a:schemeClr val="tx1"/>
                </a:solidFill>
                <a:effectLst/>
                <a:latin typeface="+mn-lt"/>
                <a:ea typeface="+mn-ea"/>
                <a:cs typeface="+mn-cs"/>
              </a:rPr>
              <a:t>l’administration</a:t>
            </a:r>
            <a:r>
              <a:rPr lang="en-CA" sz="1200" b="0" i="0" kern="1200" dirty="0">
                <a:solidFill>
                  <a:schemeClr val="tx1"/>
                </a:solidFill>
                <a:effectLst/>
                <a:latin typeface="+mn-lt"/>
                <a:ea typeface="+mn-ea"/>
                <a:cs typeface="+mn-cs"/>
              </a:rPr>
              <a:t> des medicaments.</a:t>
            </a:r>
            <a:br>
              <a:rPr lang="en-CA" sz="1200" b="0" i="0" kern="1200" dirty="0">
                <a:solidFill>
                  <a:schemeClr val="tx1"/>
                </a:solidFill>
                <a:effectLst/>
                <a:latin typeface="+mn-lt"/>
                <a:ea typeface="+mn-ea"/>
                <a:cs typeface="+mn-cs"/>
              </a:rPr>
            </a:br>
            <a:r>
              <a:rPr lang="en-CA" sz="1200" b="0" i="0" kern="1200" dirty="0" err="1">
                <a:solidFill>
                  <a:schemeClr val="tx1"/>
                </a:solidFill>
                <a:effectLst/>
                <a:latin typeface="+mn-lt"/>
                <a:ea typeface="+mn-ea"/>
                <a:cs typeface="+mn-cs"/>
              </a:rPr>
              <a:t>Détails</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Détenir</a:t>
            </a:r>
            <a:r>
              <a:rPr lang="en-CA" sz="1200" b="0" i="0" kern="1200" dirty="0">
                <a:solidFill>
                  <a:schemeClr val="tx1"/>
                </a:solidFill>
                <a:effectLst/>
                <a:latin typeface="+mn-lt"/>
                <a:ea typeface="+mn-ea"/>
                <a:cs typeface="+mn-cs"/>
              </a:rPr>
              <a:t> un DEC </a:t>
            </a:r>
            <a:r>
              <a:rPr lang="en-CA" sz="1200" b="0" i="0" kern="1200" dirty="0" err="1">
                <a:solidFill>
                  <a:schemeClr val="tx1"/>
                </a:solidFill>
                <a:effectLst/>
                <a:latin typeface="+mn-lt"/>
                <a:ea typeface="+mn-ea"/>
                <a:cs typeface="+mn-cs"/>
              </a:rPr>
              <a:t>ou</a:t>
            </a:r>
            <a:r>
              <a:rPr lang="en-CA" sz="1200" b="0" i="0" kern="1200" dirty="0">
                <a:solidFill>
                  <a:schemeClr val="tx1"/>
                </a:solidFill>
                <a:effectLst/>
                <a:latin typeface="+mn-lt"/>
                <a:ea typeface="+mn-ea"/>
                <a:cs typeface="+mn-cs"/>
              </a:rPr>
              <a:t> un DEP </a:t>
            </a:r>
            <a:r>
              <a:rPr lang="en-CA" sz="1200" b="0" i="0" kern="1200" dirty="0" err="1">
                <a:solidFill>
                  <a:schemeClr val="tx1"/>
                </a:solidFill>
                <a:effectLst/>
                <a:latin typeface="+mn-lt"/>
                <a:ea typeface="+mn-ea"/>
                <a:cs typeface="+mn-cs"/>
              </a:rPr>
              <a:t>en</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pharmacie</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ou</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fournir</a:t>
            </a:r>
            <a:r>
              <a:rPr lang="en-CA" sz="1200" b="0" i="0" kern="1200" dirty="0">
                <a:solidFill>
                  <a:schemeClr val="tx1"/>
                </a:solidFill>
                <a:effectLst/>
                <a:latin typeface="+mn-lt"/>
                <a:ea typeface="+mn-ea"/>
                <a:cs typeface="+mn-cs"/>
              </a:rPr>
              <a:t> la </a:t>
            </a:r>
            <a:r>
              <a:rPr lang="en-CA" sz="1200" b="0" i="0" kern="1200" dirty="0" err="1">
                <a:solidFill>
                  <a:schemeClr val="tx1"/>
                </a:solidFill>
                <a:effectLst/>
                <a:latin typeface="+mn-lt"/>
                <a:ea typeface="+mn-ea"/>
                <a:cs typeface="+mn-cs"/>
              </a:rPr>
              <a:t>preuve</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que</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l’individu</a:t>
            </a:r>
            <a:r>
              <a:rPr lang="en-CA" sz="1200" b="0" i="0" kern="1200" dirty="0">
                <a:solidFill>
                  <a:schemeClr val="tx1"/>
                </a:solidFill>
                <a:effectLst/>
                <a:latin typeface="+mn-lt"/>
                <a:ea typeface="+mn-ea"/>
                <a:cs typeface="+mn-cs"/>
              </a:rPr>
              <a:t> a </a:t>
            </a:r>
            <a:r>
              <a:rPr lang="en-CA" sz="1200" b="0" i="0" kern="1200" dirty="0" err="1">
                <a:solidFill>
                  <a:schemeClr val="tx1"/>
                </a:solidFill>
                <a:effectLst/>
                <a:latin typeface="+mn-lt"/>
                <a:ea typeface="+mn-ea"/>
                <a:cs typeface="+mn-cs"/>
              </a:rPr>
              <a:t>suivi</a:t>
            </a:r>
            <a:r>
              <a:rPr lang="en-CA" sz="1200" b="0" i="0" kern="1200" dirty="0">
                <a:solidFill>
                  <a:schemeClr val="tx1"/>
                </a:solidFill>
                <a:effectLst/>
                <a:latin typeface="+mn-lt"/>
                <a:ea typeface="+mn-ea"/>
                <a:cs typeface="+mn-cs"/>
              </a:rPr>
              <a:t> avec succès les formations </a:t>
            </a:r>
            <a:r>
              <a:rPr lang="en-CA" sz="1200" b="0" i="0" kern="1200" dirty="0" err="1">
                <a:solidFill>
                  <a:schemeClr val="tx1"/>
                </a:solidFill>
                <a:effectLst/>
                <a:latin typeface="+mn-lt"/>
                <a:ea typeface="+mn-ea"/>
                <a:cs typeface="+mn-cs"/>
              </a:rPr>
              <a:t>appropriées</a:t>
            </a:r>
            <a:r>
              <a:rPr lang="en-CA" sz="1200" b="0" i="0" kern="1200" dirty="0">
                <a:solidFill>
                  <a:schemeClr val="tx1"/>
                </a:solidFill>
                <a:effectLst/>
                <a:latin typeface="+mn-lt"/>
                <a:ea typeface="+mn-ea"/>
                <a:cs typeface="+mn-cs"/>
              </a:rPr>
              <a:t> pour </a:t>
            </a:r>
            <a:r>
              <a:rPr lang="en-CA" sz="1200" b="0" i="0" kern="1200" dirty="0" err="1">
                <a:solidFill>
                  <a:schemeClr val="tx1"/>
                </a:solidFill>
                <a:effectLst/>
                <a:latin typeface="+mn-lt"/>
                <a:ea typeface="+mn-ea"/>
                <a:cs typeface="+mn-cs"/>
              </a:rPr>
              <a:t>administrer</a:t>
            </a:r>
            <a:r>
              <a:rPr lang="en-CA" sz="1200" b="0" i="0" kern="1200" dirty="0">
                <a:solidFill>
                  <a:schemeClr val="tx1"/>
                </a:solidFill>
                <a:effectLst/>
                <a:latin typeface="+mn-lt"/>
                <a:ea typeface="+mn-ea"/>
                <a:cs typeface="+mn-cs"/>
              </a:rPr>
              <a:t> un </a:t>
            </a:r>
            <a:r>
              <a:rPr lang="en-CA" sz="1200" b="0" i="0" kern="1200" dirty="0" err="1">
                <a:solidFill>
                  <a:schemeClr val="tx1"/>
                </a:solidFill>
                <a:effectLst/>
                <a:latin typeface="+mn-lt"/>
                <a:ea typeface="+mn-ea"/>
                <a:cs typeface="+mn-cs"/>
              </a:rPr>
              <a:t>médicament</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si</a:t>
            </a:r>
            <a:r>
              <a:rPr lang="en-CA" sz="1200" b="0" i="0" kern="1200" dirty="0">
                <a:solidFill>
                  <a:schemeClr val="tx1"/>
                </a:solidFill>
                <a:effectLst/>
                <a:latin typeface="+mn-lt"/>
                <a:ea typeface="+mn-ea"/>
                <a:cs typeface="+mn-cs"/>
              </a:rPr>
              <a:t> le DEP a </a:t>
            </a:r>
            <a:r>
              <a:rPr lang="en-CA" sz="1200" b="0" i="0" kern="1200" dirty="0" err="1">
                <a:solidFill>
                  <a:schemeClr val="tx1"/>
                </a:solidFill>
                <a:effectLst/>
                <a:latin typeface="+mn-lt"/>
                <a:ea typeface="+mn-ea"/>
                <a:cs typeface="+mn-cs"/>
              </a:rPr>
              <a:t>été</a:t>
            </a:r>
            <a:r>
              <a:rPr lang="en-CA" sz="1200" b="0" i="0" kern="1200" dirty="0">
                <a:solidFill>
                  <a:schemeClr val="tx1"/>
                </a:solidFill>
                <a:effectLst/>
                <a:latin typeface="+mn-lt"/>
                <a:ea typeface="+mn-ea"/>
                <a:cs typeface="+mn-cs"/>
              </a:rPr>
              <a:t> </a:t>
            </a:r>
            <a:r>
              <a:rPr lang="en-CA" sz="1200" b="0" i="0" kern="1200" dirty="0" err="1">
                <a:solidFill>
                  <a:schemeClr val="tx1"/>
                </a:solidFill>
                <a:effectLst/>
                <a:latin typeface="+mn-lt"/>
                <a:ea typeface="+mn-ea"/>
                <a:cs typeface="+mn-cs"/>
              </a:rPr>
              <a:t>obtenu</a:t>
            </a:r>
            <a:r>
              <a:rPr lang="en-CA" sz="1200" b="0" i="0" kern="1200" dirty="0">
                <a:solidFill>
                  <a:schemeClr val="tx1"/>
                </a:solidFill>
                <a:effectLst/>
                <a:latin typeface="+mn-lt"/>
                <a:ea typeface="+mn-ea"/>
                <a:cs typeface="+mn-cs"/>
              </a:rPr>
              <a:t> avant 2024.</a:t>
            </a:r>
          </a:p>
          <a:p>
            <a:pPr marL="171450" indent="-171450">
              <a:buSzPct val="100000"/>
              <a:buFont typeface="Arial"/>
              <a:buChar char="•"/>
            </a:pPr>
            <a:r>
              <a:rPr lang="en-CA" sz="1200" b="0" i="0" u="none" strike="noStrike" kern="1200" dirty="0" err="1">
                <a:solidFill>
                  <a:schemeClr val="tx1"/>
                </a:solidFill>
                <a:effectLst/>
                <a:latin typeface="+mn-lt"/>
                <a:ea typeface="+mn-ea"/>
                <a:cs typeface="+mn-cs"/>
              </a:rPr>
              <a:t>L’administration</a:t>
            </a:r>
            <a:r>
              <a:rPr lang="en-CA" sz="1200" b="0" i="0" u="none" strike="noStrike" kern="1200" dirty="0">
                <a:solidFill>
                  <a:schemeClr val="tx1"/>
                </a:solidFill>
                <a:effectLst/>
                <a:latin typeface="+mn-lt"/>
                <a:ea typeface="+mn-ea"/>
                <a:cs typeface="+mn-cs"/>
              </a:rPr>
              <a:t> des substances </a:t>
            </a:r>
            <a:r>
              <a:rPr lang="en-CA" sz="1200" b="0" i="0" u="none" strike="noStrike" kern="1200" dirty="0" err="1">
                <a:solidFill>
                  <a:schemeClr val="tx1"/>
                </a:solidFill>
                <a:effectLst/>
                <a:latin typeface="+mn-lt"/>
                <a:ea typeface="+mn-ea"/>
                <a:cs typeface="+mn-cs"/>
              </a:rPr>
              <a:t>désignées</a:t>
            </a:r>
            <a:r>
              <a:rPr lang="en-CA" sz="1200" b="0" i="0" u="none" strike="noStrike" kern="1200" dirty="0">
                <a:solidFill>
                  <a:schemeClr val="tx1"/>
                </a:solidFill>
                <a:effectLst/>
                <a:latin typeface="+mn-lt"/>
                <a:ea typeface="+mn-ea"/>
                <a:cs typeface="+mn-cs"/>
              </a:rPr>
              <a:t> par un </a:t>
            </a:r>
            <a:r>
              <a:rPr lang="en-CA" sz="1200" b="0" i="0" u="none" strike="noStrike" kern="1200" dirty="0" err="1">
                <a:solidFill>
                  <a:schemeClr val="tx1"/>
                </a:solidFill>
                <a:effectLst/>
                <a:latin typeface="+mn-lt"/>
                <a:ea typeface="+mn-ea"/>
                <a:cs typeface="+mn-cs"/>
              </a:rPr>
              <a:t>pharmacien</a:t>
            </a:r>
            <a:r>
              <a:rPr lang="en-CA" sz="1200" b="0" i="0" u="none" strike="noStrike" kern="1200" dirty="0">
                <a:solidFill>
                  <a:schemeClr val="tx1"/>
                </a:solidFill>
                <a:effectLst/>
                <a:latin typeface="+mn-lt"/>
                <a:ea typeface="+mn-ea"/>
                <a:cs typeface="+mn-cs"/>
              </a:rPr>
              <a:t> (</a:t>
            </a:r>
            <a:r>
              <a:rPr lang="en-CA" sz="1200" b="0" i="0" u="none" strike="noStrike" kern="1200" dirty="0" err="1">
                <a:solidFill>
                  <a:schemeClr val="tx1"/>
                </a:solidFill>
                <a:effectLst/>
                <a:latin typeface="+mn-lt"/>
                <a:ea typeface="+mn-ea"/>
                <a:cs typeface="+mn-cs"/>
              </a:rPr>
              <a:t>stupéfiants</a:t>
            </a:r>
            <a:r>
              <a:rPr lang="en-CA" sz="1200" b="0" i="0" u="none" strike="noStrike" kern="1200" dirty="0">
                <a:solidFill>
                  <a:schemeClr val="tx1"/>
                </a:solidFill>
                <a:effectLst/>
                <a:latin typeface="+mn-lt"/>
                <a:ea typeface="+mn-ea"/>
                <a:cs typeface="+mn-cs"/>
              </a:rPr>
              <a:t>, drogues </a:t>
            </a:r>
            <a:r>
              <a:rPr lang="en-CA" sz="1200" b="0" i="0" u="none" strike="noStrike" kern="1200" dirty="0" err="1">
                <a:solidFill>
                  <a:schemeClr val="tx1"/>
                </a:solidFill>
                <a:effectLst/>
                <a:latin typeface="+mn-lt"/>
                <a:ea typeface="+mn-ea"/>
                <a:cs typeface="+mn-cs"/>
              </a:rPr>
              <a:t>contrôlées</a:t>
            </a:r>
            <a:r>
              <a:rPr lang="en-CA" sz="1200" b="0" i="0" u="none" strike="noStrike" kern="1200" dirty="0">
                <a:solidFill>
                  <a:schemeClr val="tx1"/>
                </a:solidFill>
                <a:effectLst/>
                <a:latin typeface="+mn-lt"/>
                <a:ea typeface="+mn-ea"/>
                <a:cs typeface="+mn-cs"/>
              </a:rPr>
              <a:t> et substances </a:t>
            </a:r>
            <a:r>
              <a:rPr lang="en-CA" sz="1200" b="0" i="0" u="none" strike="noStrike" kern="1200" dirty="0" err="1">
                <a:solidFill>
                  <a:schemeClr val="tx1"/>
                </a:solidFill>
                <a:effectLst/>
                <a:latin typeface="+mn-lt"/>
                <a:ea typeface="+mn-ea"/>
                <a:cs typeface="+mn-cs"/>
              </a:rPr>
              <a:t>ciblées</a:t>
            </a:r>
            <a:r>
              <a:rPr lang="en-CA" sz="1200" b="0" i="0" u="none" strike="noStrike" kern="1200" dirty="0">
                <a:solidFill>
                  <a:schemeClr val="tx1"/>
                </a:solidFill>
                <a:effectLst/>
                <a:latin typeface="+mn-lt"/>
                <a:ea typeface="+mn-ea"/>
                <a:cs typeface="+mn-cs"/>
              </a:rPr>
              <a:t>) est </a:t>
            </a:r>
            <a:r>
              <a:rPr lang="en-CA" sz="1200" b="0" i="0" u="none" strike="noStrike" kern="1200" dirty="0" err="1">
                <a:solidFill>
                  <a:schemeClr val="tx1"/>
                </a:solidFill>
                <a:effectLst/>
                <a:latin typeface="+mn-lt"/>
                <a:ea typeface="+mn-ea"/>
                <a:cs typeface="+mn-cs"/>
              </a:rPr>
              <a:t>permise</a:t>
            </a:r>
            <a:r>
              <a:rPr lang="en-CA" sz="1200" b="0" i="0" u="none" strike="noStrike" kern="1200" dirty="0">
                <a:solidFill>
                  <a:schemeClr val="tx1"/>
                </a:solidFill>
                <a:effectLst/>
                <a:latin typeface="+mn-lt"/>
                <a:ea typeface="+mn-ea"/>
                <a:cs typeface="+mn-cs"/>
              </a:rPr>
              <a:t> </a:t>
            </a:r>
            <a:r>
              <a:rPr lang="en-CA" sz="1200" b="0" i="0" u="none" strike="noStrike" kern="1200" dirty="0" err="1">
                <a:solidFill>
                  <a:schemeClr val="tx1"/>
                </a:solidFill>
                <a:effectLst/>
                <a:latin typeface="+mn-lt"/>
                <a:ea typeface="+mn-ea"/>
                <a:cs typeface="+mn-cs"/>
              </a:rPr>
              <a:t>selon</a:t>
            </a:r>
            <a:r>
              <a:rPr lang="en-CA" sz="1200" b="0" i="0" u="none" strike="noStrike" kern="1200" dirty="0">
                <a:solidFill>
                  <a:schemeClr val="tx1"/>
                </a:solidFill>
                <a:effectLst/>
                <a:latin typeface="+mn-lt"/>
                <a:ea typeface="+mn-ea"/>
                <a:cs typeface="+mn-cs"/>
              </a:rPr>
              <a:t> </a:t>
            </a:r>
            <a:r>
              <a:rPr lang="en-CA" sz="1200" b="0" i="0" u="none" strike="noStrike" kern="1200" dirty="0" err="1">
                <a:solidFill>
                  <a:schemeClr val="tx1"/>
                </a:solidFill>
                <a:effectLst/>
                <a:latin typeface="+mn-lt"/>
                <a:ea typeface="+mn-ea"/>
                <a:cs typeface="+mn-cs"/>
              </a:rPr>
              <a:t>une</a:t>
            </a:r>
            <a:r>
              <a:rPr lang="en-CA" sz="1200" b="0" i="0" u="none" strike="noStrike" kern="1200" dirty="0">
                <a:solidFill>
                  <a:schemeClr val="tx1"/>
                </a:solidFill>
                <a:effectLst/>
                <a:latin typeface="+mn-lt"/>
                <a:ea typeface="+mn-ea"/>
                <a:cs typeface="+mn-cs"/>
              </a:rPr>
              <a:t> </a:t>
            </a:r>
            <a:r>
              <a:rPr lang="en-CA" sz="1200" b="0" i="0" u="sng" kern="1200" dirty="0">
                <a:solidFill>
                  <a:schemeClr val="tx1"/>
                </a:solidFill>
                <a:effectLst/>
                <a:latin typeface="+mn-lt"/>
                <a:ea typeface="+mn-ea"/>
                <a:cs typeface="+mn-cs"/>
                <a:hlinkClick r:id="rId3"/>
              </a:rPr>
              <a:t>exemption du </a:t>
            </a:r>
            <a:r>
              <a:rPr lang="en-CA" sz="1200" b="0" i="0" u="sng" kern="1200" dirty="0" err="1">
                <a:solidFill>
                  <a:schemeClr val="tx1"/>
                </a:solidFill>
                <a:effectLst/>
                <a:latin typeface="+mn-lt"/>
                <a:ea typeface="+mn-ea"/>
                <a:cs typeface="+mn-cs"/>
                <a:hlinkClick r:id="rId3"/>
              </a:rPr>
              <a:t>fédéra</a:t>
            </a:r>
            <a:r>
              <a:rPr lang="en-CA" sz="1200" b="0" i="0" u="none" strike="noStrike" kern="1200" dirty="0" err="1">
                <a:solidFill>
                  <a:schemeClr val="tx1"/>
                </a:solidFill>
                <a:effectLst/>
                <a:latin typeface="+mn-lt"/>
                <a:ea typeface="+mn-ea"/>
                <a:cs typeface="+mn-cs"/>
              </a:rPr>
              <a:t>l</a:t>
            </a:r>
            <a:r>
              <a:rPr lang="en-CA" sz="1200" b="0" i="0" u="none" strike="noStrike" kern="1200" dirty="0">
                <a:solidFill>
                  <a:schemeClr val="tx1"/>
                </a:solidFill>
                <a:effectLst/>
                <a:latin typeface="+mn-lt"/>
                <a:ea typeface="+mn-ea"/>
                <a:cs typeface="+mn-cs"/>
              </a:rPr>
              <a:t> </a:t>
            </a:r>
            <a:r>
              <a:rPr lang="en-CA" sz="1200" b="0" i="0" u="none" strike="noStrike" kern="1200" dirty="0" err="1">
                <a:solidFill>
                  <a:schemeClr val="tx1"/>
                </a:solidFill>
                <a:effectLst/>
                <a:latin typeface="+mn-lt"/>
                <a:ea typeface="+mn-ea"/>
                <a:cs typeface="+mn-cs"/>
              </a:rPr>
              <a:t>depuis</a:t>
            </a:r>
            <a:r>
              <a:rPr lang="en-CA" sz="1200" b="0" i="0" u="none" strike="noStrike" kern="1200" dirty="0">
                <a:solidFill>
                  <a:schemeClr val="tx1"/>
                </a:solidFill>
                <a:effectLst/>
                <a:latin typeface="+mn-lt"/>
                <a:ea typeface="+mn-ea"/>
                <a:cs typeface="+mn-cs"/>
              </a:rPr>
              <a:t> le 1</a:t>
            </a:r>
            <a:r>
              <a:rPr lang="en-CA" sz="1200" b="0" i="0" kern="1200" baseline="30000" dirty="0">
                <a:solidFill>
                  <a:schemeClr val="tx1"/>
                </a:solidFill>
                <a:effectLst/>
                <a:latin typeface="+mn-lt"/>
                <a:ea typeface="+mn-ea"/>
                <a:cs typeface="+mn-cs"/>
              </a:rPr>
              <a:t>er</a:t>
            </a:r>
            <a:r>
              <a:rPr lang="en-CA" sz="1200" b="0" i="0" u="none" strike="noStrike" kern="1200" dirty="0">
                <a:solidFill>
                  <a:schemeClr val="tx1"/>
                </a:solidFill>
                <a:effectLst/>
                <a:latin typeface="+mn-lt"/>
                <a:ea typeface="+mn-ea"/>
                <a:cs typeface="+mn-cs"/>
              </a:rPr>
              <a:t> </a:t>
            </a:r>
            <a:r>
              <a:rPr lang="en-CA" sz="1200" b="0" i="0" u="none" strike="noStrike" kern="1200" dirty="0" err="1">
                <a:solidFill>
                  <a:schemeClr val="tx1"/>
                </a:solidFill>
                <a:effectLst/>
                <a:latin typeface="+mn-lt"/>
                <a:ea typeface="+mn-ea"/>
                <a:cs typeface="+mn-cs"/>
              </a:rPr>
              <a:t>avril</a:t>
            </a:r>
            <a:r>
              <a:rPr lang="en-CA" sz="1200" b="0" i="0" u="none" strike="noStrike" kern="1200" dirty="0">
                <a:solidFill>
                  <a:schemeClr val="tx1"/>
                </a:solidFill>
                <a:effectLst/>
                <a:latin typeface="+mn-lt"/>
                <a:ea typeface="+mn-ea"/>
                <a:cs typeface="+mn-cs"/>
              </a:rPr>
              <a:t> 2026. Cette </a:t>
            </a:r>
            <a:r>
              <a:rPr lang="en-CA" sz="1200" b="0" i="0" u="none" strike="noStrike" kern="1200" dirty="0" err="1">
                <a:solidFill>
                  <a:schemeClr val="tx1"/>
                </a:solidFill>
                <a:effectLst/>
                <a:latin typeface="+mn-lt"/>
                <a:ea typeface="+mn-ea"/>
                <a:cs typeface="+mn-cs"/>
              </a:rPr>
              <a:t>activité</a:t>
            </a:r>
            <a:r>
              <a:rPr lang="en-CA" sz="1200" b="0" i="0" u="none" strike="noStrike" kern="1200" dirty="0">
                <a:solidFill>
                  <a:schemeClr val="tx1"/>
                </a:solidFill>
                <a:effectLst/>
                <a:latin typeface="+mn-lt"/>
                <a:ea typeface="+mn-ea"/>
                <a:cs typeface="+mn-cs"/>
              </a:rPr>
              <a:t> ne </a:t>
            </a:r>
            <a:r>
              <a:rPr lang="en-CA" sz="1200" b="0" i="0" u="none" strike="noStrike" kern="1200" dirty="0" err="1">
                <a:solidFill>
                  <a:schemeClr val="tx1"/>
                </a:solidFill>
                <a:effectLst/>
                <a:latin typeface="+mn-lt"/>
                <a:ea typeface="+mn-ea"/>
                <a:cs typeface="+mn-cs"/>
              </a:rPr>
              <a:t>peut</a:t>
            </a:r>
            <a:r>
              <a:rPr lang="en-CA" sz="1200" b="0" i="0" u="none" strike="noStrike" kern="1200" dirty="0">
                <a:solidFill>
                  <a:schemeClr val="tx1"/>
                </a:solidFill>
                <a:effectLst/>
                <a:latin typeface="+mn-lt"/>
                <a:ea typeface="+mn-ea"/>
                <a:cs typeface="+mn-cs"/>
              </a:rPr>
              <a:t> </a:t>
            </a:r>
            <a:r>
              <a:rPr lang="en-CA" sz="1200" b="0" i="0" u="none" strike="noStrike" kern="1200" dirty="0" err="1">
                <a:solidFill>
                  <a:schemeClr val="tx1"/>
                </a:solidFill>
                <a:effectLst/>
                <a:latin typeface="+mn-lt"/>
                <a:ea typeface="+mn-ea"/>
                <a:cs typeface="+mn-cs"/>
              </a:rPr>
              <a:t>être</a:t>
            </a:r>
            <a:r>
              <a:rPr lang="en-CA" sz="1200" b="0" i="0" u="none" strike="noStrike" kern="1200" dirty="0">
                <a:solidFill>
                  <a:schemeClr val="tx1"/>
                </a:solidFill>
                <a:effectLst/>
                <a:latin typeface="+mn-lt"/>
                <a:ea typeface="+mn-ea"/>
                <a:cs typeface="+mn-cs"/>
              </a:rPr>
              <a:t> </a:t>
            </a:r>
            <a:r>
              <a:rPr lang="en-CA" sz="1200" b="0" i="0" u="none" strike="noStrike" kern="1200" dirty="0" err="1">
                <a:solidFill>
                  <a:schemeClr val="tx1"/>
                </a:solidFill>
                <a:effectLst/>
                <a:latin typeface="+mn-lt"/>
                <a:ea typeface="+mn-ea"/>
                <a:cs typeface="+mn-cs"/>
              </a:rPr>
              <a:t>déléguée</a:t>
            </a:r>
            <a:r>
              <a:rPr lang="en-CA" sz="1200" b="0" i="0" u="none" strike="noStrike" kern="1200" dirty="0">
                <a:solidFill>
                  <a:schemeClr val="tx1"/>
                </a:solidFill>
                <a:effectLst/>
                <a:latin typeface="+mn-lt"/>
                <a:ea typeface="+mn-ea"/>
                <a:cs typeface="+mn-cs"/>
              </a:rPr>
              <a:t> à un </a:t>
            </a:r>
            <a:r>
              <a:rPr lang="en-CA" sz="1200" b="0" i="0" u="none" strike="noStrike" kern="1200" dirty="0" err="1">
                <a:solidFill>
                  <a:schemeClr val="tx1"/>
                </a:solidFill>
                <a:effectLst/>
                <a:latin typeface="+mn-lt"/>
                <a:ea typeface="+mn-ea"/>
                <a:cs typeface="+mn-cs"/>
              </a:rPr>
              <a:t>membre</a:t>
            </a:r>
            <a:r>
              <a:rPr lang="en-CA" sz="1200" b="0" i="0" u="none" strike="noStrike" kern="1200" dirty="0">
                <a:solidFill>
                  <a:schemeClr val="tx1"/>
                </a:solidFill>
                <a:effectLst/>
                <a:latin typeface="+mn-lt"/>
                <a:ea typeface="+mn-ea"/>
                <a:cs typeface="+mn-cs"/>
              </a:rPr>
              <a:t> de son personnel technique.</a:t>
            </a:r>
          </a:p>
          <a:p>
            <a:pPr marL="171450" indent="-171450">
              <a:buSzPct val="100000"/>
              <a:buFont typeface="Arial"/>
              <a:buChar char="•"/>
            </a:pPr>
            <a:r>
              <a:rPr lang="fr-CA" i="0" strike="noStrike" noProof="0" dirty="0"/>
              <a:t>Le pharmacien</a:t>
            </a:r>
            <a:r>
              <a:rPr lang="fr-CA" i="0" noProof="0" dirty="0"/>
              <a:t> GMF peut décider de la pertinence de présenter cette diapo à son équipe GMF</a:t>
            </a:r>
          </a:p>
          <a:p>
            <a:endParaRPr lang="fr-CA" i="0" noProof="0" dirty="0"/>
          </a:p>
          <a:p>
            <a:pPr>
              <a:defRPr b="1"/>
            </a:pPr>
            <a:r>
              <a:rPr lang="fr-CA" i="0" noProof="0" dirty="0"/>
              <a:t>Points de communication aux MD :</a:t>
            </a:r>
          </a:p>
          <a:p>
            <a:pPr marL="171450" indent="-171450">
              <a:buSzPct val="100000"/>
              <a:buFont typeface="Arial"/>
              <a:buChar char="•"/>
            </a:pPr>
            <a:r>
              <a:rPr lang="fr-CA" i="0" noProof="0" dirty="0"/>
              <a:t>Le pharmacien peut dorénavant administrer un médicament dans 4 contextes différents tels que mentionnés sur la diapo.</a:t>
            </a:r>
          </a:p>
          <a:p>
            <a:pPr marL="171450" indent="-171450">
              <a:buSzPct val="100000"/>
              <a:buFont typeface="Arial"/>
              <a:buChar char="•"/>
            </a:pPr>
            <a:r>
              <a:rPr lang="fr-CA" i="0" noProof="0" dirty="0"/>
              <a:t>Avec la loi 67, les pharmaciens peuvent maintenant administrer un médicament </a:t>
            </a:r>
            <a:r>
              <a:rPr lang="fr-CA" dirty="0"/>
              <a:t>prescrit</a:t>
            </a:r>
            <a:r>
              <a:rPr lang="fr-CA" i="0" noProof="0" dirty="0"/>
              <a:t> à des fins thérapeutiques. Aussi, il n’y a plus de restriction d’âge.</a:t>
            </a:r>
          </a:p>
          <a:p>
            <a:pPr marL="171450" indent="-171450">
              <a:buSzPct val="100000"/>
              <a:buFont typeface="Arial"/>
              <a:buChar char="•"/>
            </a:pPr>
            <a:r>
              <a:rPr lang="fr-CA" i="0" noProof="0" dirty="0"/>
              <a:t>Les voies d’administration autorisées sont spécifiées sur la </a:t>
            </a:r>
            <a:r>
              <a:rPr lang="fr-CA" dirty="0"/>
              <a:t>diapositive.</a:t>
            </a:r>
            <a:endParaRPr lang="fr-CA" i="0" noProof="0" dirty="0"/>
          </a:p>
          <a:p>
            <a:pPr marL="171450" indent="-171450">
              <a:buSzPct val="100000"/>
              <a:buFont typeface="Arial"/>
              <a:buChar char="•"/>
            </a:pPr>
            <a:r>
              <a:rPr lang="fr-CA" i="0" noProof="0" dirty="0"/>
              <a:t>Pour </a:t>
            </a:r>
            <a:r>
              <a:rPr lang="fr-CA" dirty="0"/>
              <a:t>injecter</a:t>
            </a:r>
            <a:r>
              <a:rPr lang="fr-CA" i="0" noProof="0" dirty="0"/>
              <a:t>, le pharmacien doit suivre obligatoirement des formations pour effectuer cette activité.</a:t>
            </a:r>
            <a:endParaRPr lang="en-US" i="0" dirty="0"/>
          </a:p>
        </p:txBody>
      </p:sp>
      <p:sp>
        <p:nvSpPr>
          <p:cNvPr id="6" name="Footer Placeholder 5">
            <a:extLst>
              <a:ext uri="{FF2B5EF4-FFF2-40B4-BE49-F238E27FC236}">
                <a16:creationId xmlns:a16="http://schemas.microsoft.com/office/drawing/2014/main" id="{442CD811-48E8-AF0A-7E87-4DEE3A00CFB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DCCFBA7-A940-D593-C9F5-79351BE0C01F}"/>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5967169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CDF9B-3CED-EF0A-E3E2-00911B335EB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1B9DF3-E5F7-897C-7DB3-8D6C82509342}"/>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751EEE5-9A8A-CCBB-64AB-38C10292089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E60BCFC-955C-B507-D817-1090023E25A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D3FDFCF-58F5-663C-3D15-E3CCC71BB20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F942DBE0-85CC-287C-8365-85BE1666FC0D}"/>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B95095AB-A9B5-0B5A-D4E6-6B2F957779C2}"/>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3890640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5A5EE-FD6E-32EB-1B53-9C5216ACFB0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DB1DD20-BE0E-EB83-CE64-5A27E35DE141}"/>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B6E4DDD4-E349-BAB6-4E90-FDCCC8E50301}"/>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242731F-7960-049F-D043-0B0D5065CD7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0396153-9905-7E9D-7663-1C7F5B5251E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defRPr b="1"/>
            </a:pPr>
            <a:r>
              <a:rPr lang="fr-CA" sz="1200" i="0" noProof="0" dirty="0">
                <a:latin typeface="+mn-lt"/>
              </a:rPr>
              <a:t>Notes au pharmacien GMF :</a:t>
            </a:r>
          </a:p>
          <a:p>
            <a:pPr marL="171450" indent="-171450">
              <a:buSzPct val="100000"/>
              <a:buFont typeface="Arial"/>
              <a:buChar char="•"/>
            </a:pPr>
            <a:r>
              <a:rPr lang="fr-CA" sz="1200" i="0" noProof="0" dirty="0">
                <a:latin typeface="+mn-lt"/>
              </a:rPr>
              <a:t>Prélèvement et prescription du traitement peuvent être entièrement réalisés par un pharmacien, simplifiant le processus pour les médecins / IPS</a:t>
            </a:r>
          </a:p>
          <a:p>
            <a:pPr marL="171450" marR="0" lvl="0" indent="-171450" algn="l" defTabSz="914400" rtl="0" eaLnBrk="1" fontAlgn="auto" latinLnBrk="0" hangingPunct="1">
              <a:lnSpc>
                <a:spcPct val="100000"/>
              </a:lnSpc>
              <a:spcBef>
                <a:spcPts val="0"/>
              </a:spcBef>
              <a:spcAft>
                <a:spcPts val="0"/>
              </a:spcAft>
              <a:buClrTx/>
              <a:buSzPct val="100000"/>
              <a:buFont typeface="Arial"/>
              <a:buChar char="•"/>
              <a:tabLst/>
              <a:defRPr/>
            </a:pPr>
            <a:r>
              <a:rPr lang="fr-CA" sz="1200" kern="1200" dirty="0">
                <a:solidFill>
                  <a:schemeClr val="tx1"/>
                </a:solidFill>
                <a:effectLst/>
                <a:latin typeface="+mn-lt"/>
                <a:ea typeface="+mn-ea"/>
                <a:cs typeface="+mn-cs"/>
              </a:rPr>
              <a:t>Des frais peuvent s’appliquer pour le prélèvement. Les pharmaciens devraient réorienter leurs patients vers d’autres ressources gratuites au besoin (CLSC, PSL, cliniques médicales, etc.).</a:t>
            </a:r>
            <a:endParaRPr lang="fr-CA" sz="1200" i="0" noProof="0" dirty="0">
              <a:latin typeface="+mn-lt"/>
            </a:endParaRPr>
          </a:p>
          <a:p>
            <a:endParaRPr lang="fr-CA" sz="1200" i="0" noProof="0" dirty="0">
              <a:latin typeface="+mn-lt"/>
            </a:endParaRPr>
          </a:p>
          <a:p>
            <a:pPr>
              <a:defRPr b="1"/>
            </a:pPr>
            <a:r>
              <a:rPr lang="fr-CA" sz="1200" i="0" noProof="0" dirty="0">
                <a:latin typeface="+mn-lt"/>
              </a:rPr>
              <a:t>Points de communication aux MD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1200" i="0" dirty="0">
                <a:latin typeface="+mn-lt"/>
              </a:rPr>
              <a:t>Les pharmaciens peuvent faire des prélèvements dans le pharynx ou au-delà du vestibule nasal, </a:t>
            </a:r>
            <a:r>
              <a:rPr lang="fr-CA" sz="1200" i="0" dirty="0">
                <a:effectLst/>
                <a:latin typeface="+mn-lt"/>
              </a:rPr>
              <a:t>notamment pour réaliser un test de détection rapide du streptocoque </a:t>
            </a:r>
            <a:r>
              <a:rPr lang="fr-CA" sz="1200" i="1" dirty="0" err="1">
                <a:effectLst/>
                <a:latin typeface="+mn-lt"/>
              </a:rPr>
              <a:t>ß-hémolytique</a:t>
            </a:r>
            <a:r>
              <a:rPr lang="fr-CA" sz="1200" i="1" dirty="0">
                <a:effectLst/>
                <a:latin typeface="+mn-lt"/>
              </a:rPr>
              <a:t> </a:t>
            </a:r>
            <a:r>
              <a:rPr lang="fr-CA" sz="1200" i="0" dirty="0">
                <a:effectLst/>
                <a:latin typeface="+mn-lt"/>
              </a:rPr>
              <a:t>du groupe A ou pour réaliser un test de détection rapide de la maladie à coronavirus, respectivement.</a:t>
            </a:r>
          </a:p>
          <a:p>
            <a:pPr marL="171450" indent="-171450">
              <a:buFont typeface="Arial" panose="020B0604020202020204" pitchFamily="34" charset="0"/>
              <a:buChar char="•"/>
            </a:pPr>
            <a:r>
              <a:rPr lang="fr-CA" sz="1200" i="0" dirty="0">
                <a:latin typeface="+mn-lt"/>
              </a:rPr>
              <a:t>La possibilité du pharmacien de réaliser ces activités optimise la rapidité de la prise en charge des patients.</a:t>
            </a:r>
          </a:p>
        </p:txBody>
      </p:sp>
      <p:sp>
        <p:nvSpPr>
          <p:cNvPr id="6" name="Footer Placeholder 5">
            <a:extLst>
              <a:ext uri="{FF2B5EF4-FFF2-40B4-BE49-F238E27FC236}">
                <a16:creationId xmlns:a16="http://schemas.microsoft.com/office/drawing/2014/main" id="{4CD6CC9E-1585-46B8-2A6D-E96D2DBCD3A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BF7706B2-73E5-538B-1B4E-3BC1DACC9E8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470196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28977-1FCC-6B83-6CC3-17E68AD4300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8BEF115-C8FE-AE59-7396-97E9DE8EC73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5E991E55-F2EA-AAFA-692F-F2FD1FC7AF5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ADFC94F-316B-1DCC-E777-B9AC87AA921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4277C16-E0FF-5036-4A23-191CBDD1FB1D}"/>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B793EE42-7DA4-271A-EC1A-28B5AD836F5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C37AAB09-4668-79EF-20FC-6D9AB472A0A8}"/>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926515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26344-EAEE-ADF2-A87D-39008082D33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E11CE7-E521-6F03-5322-20A39C82431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386FFA37-9AFA-2A98-0DF4-E4A5955B18F8}"/>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C1F38CD-AA3E-6BE4-8916-150BF7D9FA3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9D75D16-CC58-B413-FA9E-0CB60C317828}"/>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5A3B7B9D-7F36-06BC-9B2A-1278C072CB6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5A8F9FD-F5BE-BA2B-0C9A-48168189A69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233541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defRPr sz="800" b="1"/>
            </a:pPr>
            <a:r>
              <a:rPr lang="fr-CA" sz="1200" i="0" noProof="0" dirty="0"/>
              <a:t>Notes au pharmacien GMF :</a:t>
            </a:r>
          </a:p>
          <a:p>
            <a:pPr marL="171450" indent="-171450">
              <a:buSzPct val="100000"/>
              <a:buFont typeface="Arial"/>
              <a:buChar char="•"/>
              <a:defRPr sz="800"/>
            </a:pPr>
            <a:r>
              <a:rPr lang="fr-CA" sz="1200" i="0" noProof="0" dirty="0"/>
              <a:t>La demande de consultation au pharmacien est un processus que les pharmaciens GMF connaissent et appliquent dans leur milieu de pratique.</a:t>
            </a:r>
          </a:p>
          <a:p>
            <a:endParaRPr lang="fr-CA" sz="1200" i="0" noProof="0" dirty="0"/>
          </a:p>
          <a:p>
            <a:pPr>
              <a:defRPr sz="800" b="1"/>
            </a:pPr>
            <a:r>
              <a:rPr lang="fr-CA" sz="1200" i="0" noProof="0" dirty="0"/>
              <a:t>Points de communication aux MD :</a:t>
            </a:r>
          </a:p>
          <a:p>
            <a:pPr marL="171450" indent="-171450">
              <a:buSzPct val="100000"/>
              <a:buFont typeface="Arial"/>
              <a:buChar char="•"/>
              <a:defRPr sz="800"/>
            </a:pPr>
            <a:r>
              <a:rPr lang="fr-CA" sz="1200" i="0" noProof="0" dirty="0"/>
              <a:t>Vous pouvez faire une demande de consultation au pharmacien afin qu’il contribue à l’optimisation de la pharmacothérapie de votre patient. Votre demande peut être faite verbalement ou par écrit. Le pharmacien doit vous répondre par écrit. </a:t>
            </a:r>
          </a:p>
          <a:p>
            <a:pPr marL="171450" indent="-171450">
              <a:buSzPct val="100000"/>
              <a:buFont typeface="Arial"/>
              <a:buChar char="•"/>
              <a:defRPr sz="800"/>
            </a:pPr>
            <a:r>
              <a:rPr lang="fr-CA" sz="1200" i="0" noProof="0" dirty="0"/>
              <a:t>Les pharmaciens communautaires peuvent également répondre à des demandes de consultations. Un pharmacien GMF par exemple pourrait faire une demande de consultation à un pharmacien </a:t>
            </a:r>
            <a:r>
              <a:rPr lang="fr-CA" dirty="0"/>
              <a:t>communautaire</a:t>
            </a:r>
            <a:r>
              <a:rPr lang="fr-CA" sz="1200" i="0" noProof="0" dirty="0"/>
              <a:t> et lui demander l’historique de l’utilisation des anti-dépresseurs et </a:t>
            </a:r>
            <a:r>
              <a:rPr lang="fr-CA" dirty="0"/>
              <a:t>la raison</a:t>
            </a:r>
            <a:r>
              <a:rPr lang="fr-CA" sz="1200" i="0" noProof="0" dirty="0"/>
              <a:t> </a:t>
            </a:r>
            <a:r>
              <a:rPr lang="fr-CA" dirty="0"/>
              <a:t>des</a:t>
            </a:r>
            <a:r>
              <a:rPr lang="fr-CA" sz="1200" i="0" noProof="0" dirty="0"/>
              <a:t> </a:t>
            </a:r>
            <a:r>
              <a:rPr lang="fr-CA" dirty="0"/>
              <a:t>cessations</a:t>
            </a:r>
            <a:r>
              <a:rPr lang="fr-CA" sz="1200" i="0" noProof="0" dirty="0"/>
              <a:t>.</a:t>
            </a:r>
          </a:p>
          <a:p>
            <a:pPr marL="171450" indent="-171450">
              <a:buSzPct val="100000"/>
              <a:buFont typeface="Arial"/>
              <a:buChar char="•"/>
              <a:defRPr sz="800"/>
            </a:pPr>
            <a:r>
              <a:rPr lang="fr-CA" sz="1200" i="0" dirty="0"/>
              <a:t>À noter que le pharmacien ne pourra pas initier un stupéfiant, une drogue contrôlée ou une substance ciblée selon une EPAP.</a:t>
            </a:r>
          </a:p>
          <a:p>
            <a:pPr marL="171450" indent="-171450">
              <a:buSzPct val="100000"/>
              <a:buFont typeface="Arial"/>
              <a:buChar char="•"/>
              <a:defRPr sz="800"/>
            </a:pPr>
            <a:endParaRPr lang="fr-CA"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E5299-6143-D4B0-5E71-4236192444C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3A812E3-77A9-902A-E709-C68FC3C93B6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E881B81-B6F1-6F79-BEB4-B11DF6F879B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24C4AB5-2F5F-C01C-5270-E42C548C7AB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4519D96-97F9-90FA-A84E-7FB68EB4671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defRPr b="1"/>
            </a:pPr>
            <a:endParaRPr lang="en-CA" dirty="0"/>
          </a:p>
          <a:p>
            <a:pPr>
              <a:defRPr b="1"/>
            </a:pPr>
            <a:endParaRPr lang="en-CA" dirty="0"/>
          </a:p>
        </p:txBody>
      </p:sp>
      <p:sp>
        <p:nvSpPr>
          <p:cNvPr id="6" name="Footer Placeholder 5">
            <a:extLst>
              <a:ext uri="{FF2B5EF4-FFF2-40B4-BE49-F238E27FC236}">
                <a16:creationId xmlns:a16="http://schemas.microsoft.com/office/drawing/2014/main" id="{0ADEBA5D-6DE0-ECB9-8F37-AC76CD86518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60552DFF-7338-289F-8B0E-1CF33670932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7141828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BE57B-3635-A37A-8A59-87C30B9BF3C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D849EAE-19E5-FB59-9461-AC72DD6529D7}"/>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5FD9CA4E-982F-5CBA-DEC1-477C86FBA72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5E229622-640F-7BE4-64FF-A1230F2660E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5EBDAB58-807B-B45F-4C8F-F44C6C3C8938}"/>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E6904809-09EB-4CD8-85F0-10641069FCF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C8C1046D-9718-3582-D1FF-7D8BD1A23FA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7610921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C13BF-7E29-12FB-1747-AB0660920E6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98D9A92-8466-7562-00FE-E8755F8470B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D2827B50-A07E-EE83-F066-525BA2F4659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91218E39-2EAD-B348-9301-65EFC14370E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5EADA20-32D7-776D-A358-6899EE7717D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AB2AF803-B796-7A0E-BB5A-F39C4700ED2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B10F4F4-F3E3-F172-B7A9-F4CF55E6F12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4250884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74B93-07E2-45F4-CE06-67CC4BAC12C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B54F37-E02A-4F15-6627-2AFB9B1B2F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4825014-E548-9DE9-E701-5A8691A88955}"/>
              </a:ext>
            </a:extLst>
          </p:cNvPr>
          <p:cNvSpPr>
            <a:spLocks noGrp="1"/>
          </p:cNvSpPr>
          <p:nvPr>
            <p:ph type="dt" sz="half" idx="10"/>
          </p:nvPr>
        </p:nvSpPr>
        <p:spPr/>
        <p:txBody>
          <a:bodyPr/>
          <a:lstStyle/>
          <a:p>
            <a:fld id="{BDD0589A-1A6E-6742-BD4C-C9D0D5B8985F}" type="datetimeFigureOut">
              <a:rPr lang="en-US" smtClean="0"/>
              <a:t>9/25/2026</a:t>
            </a:fld>
            <a:endParaRPr lang="en-US"/>
          </a:p>
        </p:txBody>
      </p:sp>
      <p:sp>
        <p:nvSpPr>
          <p:cNvPr id="5" name="Footer Placeholder 4">
            <a:extLst>
              <a:ext uri="{FF2B5EF4-FFF2-40B4-BE49-F238E27FC236}">
                <a16:creationId xmlns:a16="http://schemas.microsoft.com/office/drawing/2014/main" id="{434CE0D9-DBC9-4D30-7233-592E750495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54D2B4-F8E3-7064-5BCF-80A26E79C5CF}"/>
              </a:ext>
            </a:extLst>
          </p:cNvPr>
          <p:cNvSpPr>
            <a:spLocks noGrp="1"/>
          </p:cNvSpPr>
          <p:nvPr>
            <p:ph type="sldNum" sz="quarter" idx="12"/>
          </p:nvPr>
        </p:nvSpPr>
        <p:spPr/>
        <p:txBody>
          <a:bodyPr/>
          <a:lstStyle/>
          <a:p>
            <a:fld id="{D812FA48-70D0-744A-B6A7-AF6486728756}" type="slidenum">
              <a:rPr lang="en-US" smtClean="0"/>
              <a:t>‹n°›</a:t>
            </a:fld>
            <a:endParaRPr lang="en-US"/>
          </a:p>
        </p:txBody>
      </p:sp>
    </p:spTree>
    <p:extLst>
      <p:ext uri="{BB962C8B-B14F-4D97-AF65-F5344CB8AC3E}">
        <p14:creationId xmlns:p14="http://schemas.microsoft.com/office/powerpoint/2010/main" val="1006606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932BC-AA64-83F2-5DFF-B912E64B05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48D519-E2F6-EB45-6E4F-0ED74028F0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7CDFBE-2F44-F1D2-E682-37244237EBAB}"/>
              </a:ext>
            </a:extLst>
          </p:cNvPr>
          <p:cNvSpPr>
            <a:spLocks noGrp="1"/>
          </p:cNvSpPr>
          <p:nvPr>
            <p:ph type="dt" sz="half" idx="10"/>
          </p:nvPr>
        </p:nvSpPr>
        <p:spPr/>
        <p:txBody>
          <a:bodyPr/>
          <a:lstStyle/>
          <a:p>
            <a:fld id="{BDD0589A-1A6E-6742-BD4C-C9D0D5B8985F}" type="datetimeFigureOut">
              <a:rPr lang="en-US" smtClean="0"/>
              <a:t>9/25/2026</a:t>
            </a:fld>
            <a:endParaRPr lang="en-US"/>
          </a:p>
        </p:txBody>
      </p:sp>
      <p:sp>
        <p:nvSpPr>
          <p:cNvPr id="5" name="Footer Placeholder 4">
            <a:extLst>
              <a:ext uri="{FF2B5EF4-FFF2-40B4-BE49-F238E27FC236}">
                <a16:creationId xmlns:a16="http://schemas.microsoft.com/office/drawing/2014/main" id="{2DCC5960-5501-BF73-A901-855A18FE5F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500194-92C4-B07B-E257-7E9D41C44467}"/>
              </a:ext>
            </a:extLst>
          </p:cNvPr>
          <p:cNvSpPr>
            <a:spLocks noGrp="1"/>
          </p:cNvSpPr>
          <p:nvPr>
            <p:ph type="sldNum" sz="quarter" idx="12"/>
          </p:nvPr>
        </p:nvSpPr>
        <p:spPr/>
        <p:txBody>
          <a:bodyPr/>
          <a:lstStyle/>
          <a:p>
            <a:fld id="{D812FA48-70D0-744A-B6A7-AF6486728756}" type="slidenum">
              <a:rPr lang="en-US" smtClean="0"/>
              <a:t>‹n°›</a:t>
            </a:fld>
            <a:endParaRPr lang="en-US"/>
          </a:p>
        </p:txBody>
      </p:sp>
    </p:spTree>
    <p:extLst>
      <p:ext uri="{BB962C8B-B14F-4D97-AF65-F5344CB8AC3E}">
        <p14:creationId xmlns:p14="http://schemas.microsoft.com/office/powerpoint/2010/main" val="1882351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A6B7A-02CD-08F3-9242-D9A47397A0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317EBE5-58E6-8D09-0014-8A389587CA9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B43E8F-7A5E-A254-BA7E-432A65CF3A52}"/>
              </a:ext>
            </a:extLst>
          </p:cNvPr>
          <p:cNvSpPr>
            <a:spLocks noGrp="1"/>
          </p:cNvSpPr>
          <p:nvPr>
            <p:ph type="dt" sz="half" idx="10"/>
          </p:nvPr>
        </p:nvSpPr>
        <p:spPr/>
        <p:txBody>
          <a:bodyPr/>
          <a:lstStyle/>
          <a:p>
            <a:fld id="{BDD0589A-1A6E-6742-BD4C-C9D0D5B8985F}" type="datetimeFigureOut">
              <a:rPr lang="en-US" smtClean="0"/>
              <a:t>9/25/2026</a:t>
            </a:fld>
            <a:endParaRPr lang="en-US"/>
          </a:p>
        </p:txBody>
      </p:sp>
      <p:sp>
        <p:nvSpPr>
          <p:cNvPr id="5" name="Footer Placeholder 4">
            <a:extLst>
              <a:ext uri="{FF2B5EF4-FFF2-40B4-BE49-F238E27FC236}">
                <a16:creationId xmlns:a16="http://schemas.microsoft.com/office/drawing/2014/main" id="{C1A59A54-A9AB-E0B4-56DA-DDE588837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DBE000-1296-A378-8DCE-015ABD15405B}"/>
              </a:ext>
            </a:extLst>
          </p:cNvPr>
          <p:cNvSpPr>
            <a:spLocks noGrp="1"/>
          </p:cNvSpPr>
          <p:nvPr>
            <p:ph type="sldNum" sz="quarter" idx="12"/>
          </p:nvPr>
        </p:nvSpPr>
        <p:spPr/>
        <p:txBody>
          <a:bodyPr/>
          <a:lstStyle/>
          <a:p>
            <a:fld id="{D812FA48-70D0-744A-B6A7-AF6486728756}" type="slidenum">
              <a:rPr lang="en-US" smtClean="0"/>
              <a:t>‹n°›</a:t>
            </a:fld>
            <a:endParaRPr lang="en-US"/>
          </a:p>
        </p:txBody>
      </p:sp>
    </p:spTree>
    <p:extLst>
      <p:ext uri="{BB962C8B-B14F-4D97-AF65-F5344CB8AC3E}">
        <p14:creationId xmlns:p14="http://schemas.microsoft.com/office/powerpoint/2010/main" val="352966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8B22C-84E7-5068-8D9C-712D3337B6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57E35F-C550-8851-0C4C-41F1CD8CA5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4E2571B-AB6B-16C8-667F-E12F098CF39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ACABB35-A8CC-3127-7AE9-5F4EABFED481}"/>
              </a:ext>
            </a:extLst>
          </p:cNvPr>
          <p:cNvSpPr>
            <a:spLocks noGrp="1"/>
          </p:cNvSpPr>
          <p:nvPr>
            <p:ph type="dt" sz="half" idx="10"/>
          </p:nvPr>
        </p:nvSpPr>
        <p:spPr/>
        <p:txBody>
          <a:bodyPr/>
          <a:lstStyle/>
          <a:p>
            <a:fld id="{BDD0589A-1A6E-6742-BD4C-C9D0D5B8985F}" type="datetimeFigureOut">
              <a:rPr lang="en-US" smtClean="0"/>
              <a:t>9/25/2026</a:t>
            </a:fld>
            <a:endParaRPr lang="en-US"/>
          </a:p>
        </p:txBody>
      </p:sp>
      <p:sp>
        <p:nvSpPr>
          <p:cNvPr id="6" name="Footer Placeholder 5">
            <a:extLst>
              <a:ext uri="{FF2B5EF4-FFF2-40B4-BE49-F238E27FC236}">
                <a16:creationId xmlns:a16="http://schemas.microsoft.com/office/drawing/2014/main" id="{F6F67D2C-18C9-96B5-7B01-C619530CEC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202D8C-EEB6-311D-5443-9991DA3ECD59}"/>
              </a:ext>
            </a:extLst>
          </p:cNvPr>
          <p:cNvSpPr>
            <a:spLocks noGrp="1"/>
          </p:cNvSpPr>
          <p:nvPr>
            <p:ph type="sldNum" sz="quarter" idx="12"/>
          </p:nvPr>
        </p:nvSpPr>
        <p:spPr/>
        <p:txBody>
          <a:bodyPr/>
          <a:lstStyle/>
          <a:p>
            <a:fld id="{D812FA48-70D0-744A-B6A7-AF6486728756}" type="slidenum">
              <a:rPr lang="en-US" smtClean="0"/>
              <a:t>‹n°›</a:t>
            </a:fld>
            <a:endParaRPr lang="en-US"/>
          </a:p>
        </p:txBody>
      </p:sp>
    </p:spTree>
    <p:extLst>
      <p:ext uri="{BB962C8B-B14F-4D97-AF65-F5344CB8AC3E}">
        <p14:creationId xmlns:p14="http://schemas.microsoft.com/office/powerpoint/2010/main" val="342798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1B058-36B7-205A-5FFD-BA5BE4890AA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9CC07B-A20B-FA9B-7D38-BE71D1B583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918E0B-277F-644D-89A0-15D511E006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F6950F-6745-286E-7468-C8892C6F63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DCB1EB-3029-E8DB-6012-4A04E2D52F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A44534-C032-90DE-EAE2-6D9F38ECF8F2}"/>
              </a:ext>
            </a:extLst>
          </p:cNvPr>
          <p:cNvSpPr>
            <a:spLocks noGrp="1"/>
          </p:cNvSpPr>
          <p:nvPr>
            <p:ph type="dt" sz="half" idx="10"/>
          </p:nvPr>
        </p:nvSpPr>
        <p:spPr/>
        <p:txBody>
          <a:bodyPr/>
          <a:lstStyle/>
          <a:p>
            <a:fld id="{BDD0589A-1A6E-6742-BD4C-C9D0D5B8985F}" type="datetimeFigureOut">
              <a:rPr lang="en-US" smtClean="0"/>
              <a:t>9/25/2026</a:t>
            </a:fld>
            <a:endParaRPr lang="en-US"/>
          </a:p>
        </p:txBody>
      </p:sp>
      <p:sp>
        <p:nvSpPr>
          <p:cNvPr id="8" name="Footer Placeholder 7">
            <a:extLst>
              <a:ext uri="{FF2B5EF4-FFF2-40B4-BE49-F238E27FC236}">
                <a16:creationId xmlns:a16="http://schemas.microsoft.com/office/drawing/2014/main" id="{C756D9DE-C40A-3DB4-5236-B03B561BA64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54EACB0-A995-D020-5AC3-C617BEA70671}"/>
              </a:ext>
            </a:extLst>
          </p:cNvPr>
          <p:cNvSpPr>
            <a:spLocks noGrp="1"/>
          </p:cNvSpPr>
          <p:nvPr>
            <p:ph type="sldNum" sz="quarter" idx="12"/>
          </p:nvPr>
        </p:nvSpPr>
        <p:spPr/>
        <p:txBody>
          <a:bodyPr/>
          <a:lstStyle/>
          <a:p>
            <a:fld id="{D812FA48-70D0-744A-B6A7-AF6486728756}" type="slidenum">
              <a:rPr lang="en-US" smtClean="0"/>
              <a:t>‹n°›</a:t>
            </a:fld>
            <a:endParaRPr lang="en-US"/>
          </a:p>
        </p:txBody>
      </p:sp>
    </p:spTree>
    <p:extLst>
      <p:ext uri="{BB962C8B-B14F-4D97-AF65-F5344CB8AC3E}">
        <p14:creationId xmlns:p14="http://schemas.microsoft.com/office/powerpoint/2010/main" val="1788466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BAFA1-3C7A-0267-DE43-D38ED8281B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D62B992-9409-1565-8FDA-7F427D472207}"/>
              </a:ext>
            </a:extLst>
          </p:cNvPr>
          <p:cNvSpPr>
            <a:spLocks noGrp="1"/>
          </p:cNvSpPr>
          <p:nvPr>
            <p:ph type="dt" sz="half" idx="10"/>
          </p:nvPr>
        </p:nvSpPr>
        <p:spPr/>
        <p:txBody>
          <a:bodyPr/>
          <a:lstStyle/>
          <a:p>
            <a:fld id="{BDD0589A-1A6E-6742-BD4C-C9D0D5B8985F}" type="datetimeFigureOut">
              <a:rPr lang="en-US" smtClean="0"/>
              <a:t>9/25/2026</a:t>
            </a:fld>
            <a:endParaRPr lang="en-US"/>
          </a:p>
        </p:txBody>
      </p:sp>
      <p:sp>
        <p:nvSpPr>
          <p:cNvPr id="4" name="Footer Placeholder 3">
            <a:extLst>
              <a:ext uri="{FF2B5EF4-FFF2-40B4-BE49-F238E27FC236}">
                <a16:creationId xmlns:a16="http://schemas.microsoft.com/office/drawing/2014/main" id="{DCEF9A60-C24A-B851-76B0-0FD3CEAD62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423F9BE-8A6B-D4A3-B124-5E3AC41F8E1A}"/>
              </a:ext>
            </a:extLst>
          </p:cNvPr>
          <p:cNvSpPr>
            <a:spLocks noGrp="1"/>
          </p:cNvSpPr>
          <p:nvPr>
            <p:ph type="sldNum" sz="quarter" idx="12"/>
          </p:nvPr>
        </p:nvSpPr>
        <p:spPr/>
        <p:txBody>
          <a:bodyPr/>
          <a:lstStyle/>
          <a:p>
            <a:fld id="{D812FA48-70D0-744A-B6A7-AF6486728756}" type="slidenum">
              <a:rPr lang="en-US" smtClean="0"/>
              <a:t>‹n°›</a:t>
            </a:fld>
            <a:endParaRPr lang="en-US"/>
          </a:p>
        </p:txBody>
      </p:sp>
    </p:spTree>
    <p:extLst>
      <p:ext uri="{BB962C8B-B14F-4D97-AF65-F5344CB8AC3E}">
        <p14:creationId xmlns:p14="http://schemas.microsoft.com/office/powerpoint/2010/main" val="3260022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239C2A-7051-A34C-4D74-18C73AE84E5C}"/>
              </a:ext>
            </a:extLst>
          </p:cNvPr>
          <p:cNvSpPr>
            <a:spLocks noGrp="1"/>
          </p:cNvSpPr>
          <p:nvPr>
            <p:ph type="dt" sz="half" idx="10"/>
          </p:nvPr>
        </p:nvSpPr>
        <p:spPr/>
        <p:txBody>
          <a:bodyPr/>
          <a:lstStyle/>
          <a:p>
            <a:fld id="{BDD0589A-1A6E-6742-BD4C-C9D0D5B8985F}" type="datetimeFigureOut">
              <a:rPr lang="en-US" smtClean="0"/>
              <a:t>9/25/2026</a:t>
            </a:fld>
            <a:endParaRPr lang="en-US"/>
          </a:p>
        </p:txBody>
      </p:sp>
      <p:sp>
        <p:nvSpPr>
          <p:cNvPr id="3" name="Footer Placeholder 2">
            <a:extLst>
              <a:ext uri="{FF2B5EF4-FFF2-40B4-BE49-F238E27FC236}">
                <a16:creationId xmlns:a16="http://schemas.microsoft.com/office/drawing/2014/main" id="{7D6909C2-5105-9CB5-2F34-08D6E6B56AC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791ED9-DB95-4647-5D1E-6D93E1813663}"/>
              </a:ext>
            </a:extLst>
          </p:cNvPr>
          <p:cNvSpPr>
            <a:spLocks noGrp="1"/>
          </p:cNvSpPr>
          <p:nvPr>
            <p:ph type="sldNum" sz="quarter" idx="12"/>
          </p:nvPr>
        </p:nvSpPr>
        <p:spPr/>
        <p:txBody>
          <a:bodyPr/>
          <a:lstStyle/>
          <a:p>
            <a:fld id="{D812FA48-70D0-744A-B6A7-AF6486728756}" type="slidenum">
              <a:rPr lang="en-US" smtClean="0"/>
              <a:t>‹n°›</a:t>
            </a:fld>
            <a:endParaRPr lang="en-US"/>
          </a:p>
        </p:txBody>
      </p:sp>
    </p:spTree>
    <p:extLst>
      <p:ext uri="{BB962C8B-B14F-4D97-AF65-F5344CB8AC3E}">
        <p14:creationId xmlns:p14="http://schemas.microsoft.com/office/powerpoint/2010/main" val="360904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61F8F-653B-D725-F613-8D30B2D387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21B559C-63C8-E8B2-FA4F-7D384D2632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544808C-9E6E-846B-3F22-19BE7CF0B1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EB817E-8060-D511-B7B4-0E7DBA300449}"/>
              </a:ext>
            </a:extLst>
          </p:cNvPr>
          <p:cNvSpPr>
            <a:spLocks noGrp="1"/>
          </p:cNvSpPr>
          <p:nvPr>
            <p:ph type="dt" sz="half" idx="10"/>
          </p:nvPr>
        </p:nvSpPr>
        <p:spPr/>
        <p:txBody>
          <a:bodyPr/>
          <a:lstStyle/>
          <a:p>
            <a:fld id="{BDD0589A-1A6E-6742-BD4C-C9D0D5B8985F}" type="datetimeFigureOut">
              <a:rPr lang="en-US" smtClean="0"/>
              <a:t>9/25/2026</a:t>
            </a:fld>
            <a:endParaRPr lang="en-US"/>
          </a:p>
        </p:txBody>
      </p:sp>
      <p:sp>
        <p:nvSpPr>
          <p:cNvPr id="6" name="Footer Placeholder 5">
            <a:extLst>
              <a:ext uri="{FF2B5EF4-FFF2-40B4-BE49-F238E27FC236}">
                <a16:creationId xmlns:a16="http://schemas.microsoft.com/office/drawing/2014/main" id="{76DAA5B1-B402-732D-9CA1-42B277C3A3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3FDA76-DEDD-8611-EC0E-9B52C6087C30}"/>
              </a:ext>
            </a:extLst>
          </p:cNvPr>
          <p:cNvSpPr>
            <a:spLocks noGrp="1"/>
          </p:cNvSpPr>
          <p:nvPr>
            <p:ph type="sldNum" sz="quarter" idx="12"/>
          </p:nvPr>
        </p:nvSpPr>
        <p:spPr/>
        <p:txBody>
          <a:bodyPr/>
          <a:lstStyle/>
          <a:p>
            <a:fld id="{D812FA48-70D0-744A-B6A7-AF6486728756}" type="slidenum">
              <a:rPr lang="en-US" smtClean="0"/>
              <a:t>‹n°›</a:t>
            </a:fld>
            <a:endParaRPr lang="en-US"/>
          </a:p>
        </p:txBody>
      </p:sp>
    </p:spTree>
    <p:extLst>
      <p:ext uri="{BB962C8B-B14F-4D97-AF65-F5344CB8AC3E}">
        <p14:creationId xmlns:p14="http://schemas.microsoft.com/office/powerpoint/2010/main" val="2187606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40358-B4DA-E56B-96CB-CF5E716C9F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77FF5A-F2B8-313E-8A82-526087BE7D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5EC8FD-BBB6-4C97-CAAF-116F1E4BB6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2B00C5-B2E5-ADD3-F899-AE5D786ACEA2}"/>
              </a:ext>
            </a:extLst>
          </p:cNvPr>
          <p:cNvSpPr>
            <a:spLocks noGrp="1"/>
          </p:cNvSpPr>
          <p:nvPr>
            <p:ph type="dt" sz="half" idx="10"/>
          </p:nvPr>
        </p:nvSpPr>
        <p:spPr/>
        <p:txBody>
          <a:bodyPr/>
          <a:lstStyle/>
          <a:p>
            <a:fld id="{BDD0589A-1A6E-6742-BD4C-C9D0D5B8985F}" type="datetimeFigureOut">
              <a:rPr lang="en-US" smtClean="0"/>
              <a:t>9/25/2026</a:t>
            </a:fld>
            <a:endParaRPr lang="en-US"/>
          </a:p>
        </p:txBody>
      </p:sp>
      <p:sp>
        <p:nvSpPr>
          <p:cNvPr id="6" name="Footer Placeholder 5">
            <a:extLst>
              <a:ext uri="{FF2B5EF4-FFF2-40B4-BE49-F238E27FC236}">
                <a16:creationId xmlns:a16="http://schemas.microsoft.com/office/drawing/2014/main" id="{DB82E4F7-2D38-C87B-3DB5-2F5F5F0938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121BC4-24C4-968F-5702-9A5FAC4D7CDD}"/>
              </a:ext>
            </a:extLst>
          </p:cNvPr>
          <p:cNvSpPr>
            <a:spLocks noGrp="1"/>
          </p:cNvSpPr>
          <p:nvPr>
            <p:ph type="sldNum" sz="quarter" idx="12"/>
          </p:nvPr>
        </p:nvSpPr>
        <p:spPr/>
        <p:txBody>
          <a:bodyPr/>
          <a:lstStyle/>
          <a:p>
            <a:fld id="{D812FA48-70D0-744A-B6A7-AF6486728756}" type="slidenum">
              <a:rPr lang="en-US" smtClean="0"/>
              <a:t>‹n°›</a:t>
            </a:fld>
            <a:endParaRPr lang="en-US"/>
          </a:p>
        </p:txBody>
      </p:sp>
    </p:spTree>
    <p:extLst>
      <p:ext uri="{BB962C8B-B14F-4D97-AF65-F5344CB8AC3E}">
        <p14:creationId xmlns:p14="http://schemas.microsoft.com/office/powerpoint/2010/main" val="2203209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516C4-F0A6-2543-BF20-3355C60637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72A9F7-C9CF-F66D-D5ED-F8CDA11C03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7C7A26-D286-746C-397B-B9F55C1264A1}"/>
              </a:ext>
            </a:extLst>
          </p:cNvPr>
          <p:cNvSpPr>
            <a:spLocks noGrp="1"/>
          </p:cNvSpPr>
          <p:nvPr>
            <p:ph type="dt" sz="half" idx="10"/>
          </p:nvPr>
        </p:nvSpPr>
        <p:spPr/>
        <p:txBody>
          <a:bodyPr/>
          <a:lstStyle/>
          <a:p>
            <a:fld id="{BDD0589A-1A6E-6742-BD4C-C9D0D5B8985F}" type="datetimeFigureOut">
              <a:rPr lang="en-US" smtClean="0"/>
              <a:t>9/25/2026</a:t>
            </a:fld>
            <a:endParaRPr lang="en-US"/>
          </a:p>
        </p:txBody>
      </p:sp>
      <p:sp>
        <p:nvSpPr>
          <p:cNvPr id="5" name="Footer Placeholder 4">
            <a:extLst>
              <a:ext uri="{FF2B5EF4-FFF2-40B4-BE49-F238E27FC236}">
                <a16:creationId xmlns:a16="http://schemas.microsoft.com/office/drawing/2014/main" id="{597EC218-816F-D181-8B64-6DBC38426E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78E588-C4ED-93F4-949D-8EBD85D999F4}"/>
              </a:ext>
            </a:extLst>
          </p:cNvPr>
          <p:cNvSpPr>
            <a:spLocks noGrp="1"/>
          </p:cNvSpPr>
          <p:nvPr>
            <p:ph type="sldNum" sz="quarter" idx="12"/>
          </p:nvPr>
        </p:nvSpPr>
        <p:spPr/>
        <p:txBody>
          <a:bodyPr/>
          <a:lstStyle/>
          <a:p>
            <a:fld id="{D812FA48-70D0-744A-B6A7-AF6486728756}" type="slidenum">
              <a:rPr lang="en-US" smtClean="0"/>
              <a:t>‹n°›</a:t>
            </a:fld>
            <a:endParaRPr lang="en-US"/>
          </a:p>
        </p:txBody>
      </p:sp>
    </p:spTree>
    <p:extLst>
      <p:ext uri="{BB962C8B-B14F-4D97-AF65-F5344CB8AC3E}">
        <p14:creationId xmlns:p14="http://schemas.microsoft.com/office/powerpoint/2010/main" val="2185200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A01052-C585-2AD3-A147-3EB80350AC4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30EB183-5095-E989-6B3C-20188DF736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CAD1A2-537A-36D8-F5EA-D2515CF33FED}"/>
              </a:ext>
            </a:extLst>
          </p:cNvPr>
          <p:cNvSpPr>
            <a:spLocks noGrp="1"/>
          </p:cNvSpPr>
          <p:nvPr>
            <p:ph type="dt" sz="half" idx="10"/>
          </p:nvPr>
        </p:nvSpPr>
        <p:spPr/>
        <p:txBody>
          <a:bodyPr/>
          <a:lstStyle/>
          <a:p>
            <a:fld id="{BDD0589A-1A6E-6742-BD4C-C9D0D5B8985F}" type="datetimeFigureOut">
              <a:rPr lang="en-US" smtClean="0"/>
              <a:t>9/25/2026</a:t>
            </a:fld>
            <a:endParaRPr lang="en-US"/>
          </a:p>
        </p:txBody>
      </p:sp>
      <p:sp>
        <p:nvSpPr>
          <p:cNvPr id="5" name="Footer Placeholder 4">
            <a:extLst>
              <a:ext uri="{FF2B5EF4-FFF2-40B4-BE49-F238E27FC236}">
                <a16:creationId xmlns:a16="http://schemas.microsoft.com/office/drawing/2014/main" id="{10279E56-8E57-06BC-975B-25F9BCC00E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EBCD00-F515-96F0-2F6F-BDC2A2963FEF}"/>
              </a:ext>
            </a:extLst>
          </p:cNvPr>
          <p:cNvSpPr>
            <a:spLocks noGrp="1"/>
          </p:cNvSpPr>
          <p:nvPr>
            <p:ph type="sldNum" sz="quarter" idx="12"/>
          </p:nvPr>
        </p:nvSpPr>
        <p:spPr/>
        <p:txBody>
          <a:bodyPr/>
          <a:lstStyle/>
          <a:p>
            <a:fld id="{D812FA48-70D0-744A-B6A7-AF6486728756}" type="slidenum">
              <a:rPr lang="en-US" smtClean="0"/>
              <a:t>‹n°›</a:t>
            </a:fld>
            <a:endParaRPr lang="en-US"/>
          </a:p>
        </p:txBody>
      </p:sp>
    </p:spTree>
    <p:extLst>
      <p:ext uri="{BB962C8B-B14F-4D97-AF65-F5344CB8AC3E}">
        <p14:creationId xmlns:p14="http://schemas.microsoft.com/office/powerpoint/2010/main" val="3803840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59567B-7E9B-F339-6B4D-EF7A51EAE5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9674B4-147C-8133-F4D7-77CC2D3107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F0FDB8-2D7C-536A-23A0-F0DF583F85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DD0589A-1A6E-6742-BD4C-C9D0D5B8985F}" type="datetimeFigureOut">
              <a:rPr lang="en-US" smtClean="0"/>
              <a:t>9/25/2026</a:t>
            </a:fld>
            <a:endParaRPr lang="en-US"/>
          </a:p>
        </p:txBody>
      </p:sp>
      <p:sp>
        <p:nvSpPr>
          <p:cNvPr id="5" name="Footer Placeholder 4">
            <a:extLst>
              <a:ext uri="{FF2B5EF4-FFF2-40B4-BE49-F238E27FC236}">
                <a16:creationId xmlns:a16="http://schemas.microsoft.com/office/drawing/2014/main" id="{DA56D36D-F60F-C7B3-60C8-D4DD1DC8ED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29482C6-99A9-EA5C-B29C-94ADBB623A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812FA48-70D0-744A-B6A7-AF6486728756}" type="slidenum">
              <a:rPr lang="en-US" smtClean="0"/>
              <a:t>‹n°›</a:t>
            </a:fld>
            <a:endParaRPr lang="en-US"/>
          </a:p>
        </p:txBody>
      </p:sp>
    </p:spTree>
    <p:extLst>
      <p:ext uri="{BB962C8B-B14F-4D97-AF65-F5344CB8AC3E}">
        <p14:creationId xmlns:p14="http://schemas.microsoft.com/office/powerpoint/2010/main" val="7906593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11054800" y="0"/>
            <a:ext cx="1137200" cy="6858000"/>
            <a:chOff x="0" y="0"/>
            <a:chExt cx="2274400" cy="13716000"/>
          </a:xfrm>
        </p:grpSpPr>
        <p:sp>
          <p:nvSpPr>
            <p:cNvPr id="3" name="Freeform 3"/>
            <p:cNvSpPr>
              <a:spLocks noGrp="1" noRot="1" noMove="1" noResize="1" noEditPoints="1" noAdjustHandles="1" noChangeArrowheads="1" noChangeShapeType="1"/>
            </p:cNvSpPr>
            <p:nvPr/>
          </p:nvSpPr>
          <p:spPr>
            <a:xfrm>
              <a:off x="0" y="0"/>
              <a:ext cx="2274443" cy="13716000"/>
            </a:xfrm>
            <a:custGeom>
              <a:avLst/>
              <a:gdLst/>
              <a:ahLst/>
              <a:cxnLst/>
              <a:rect l="l" t="t" r="r" b="b"/>
              <a:pathLst>
                <a:path w="2274443" h="13716000">
                  <a:moveTo>
                    <a:pt x="0" y="0"/>
                  </a:moveTo>
                  <a:lnTo>
                    <a:pt x="2274443" y="0"/>
                  </a:lnTo>
                  <a:lnTo>
                    <a:pt x="2274443" y="13716000"/>
                  </a:lnTo>
                  <a:lnTo>
                    <a:pt x="0" y="13716000"/>
                  </a:lnTo>
                  <a:close/>
                </a:path>
              </a:pathLst>
            </a:custGeom>
            <a:solidFill>
              <a:srgbClr val="222B52"/>
            </a:solidFill>
          </p:spPr>
          <p:txBody>
            <a:bodyPr/>
            <a:lstStyle/>
            <a:p>
              <a:endParaRPr lang="fr-CA" sz="1200"/>
            </a:p>
          </p:txBody>
        </p:sp>
      </p:grpSp>
      <p:sp>
        <p:nvSpPr>
          <p:cNvPr id="4" name="AutoShape 4"/>
          <p:cNvSpPr>
            <a:spLocks noGrp="1" noRot="1" noMove="1" noResize="1" noEditPoints="1" noAdjustHandles="1" noChangeArrowheads="1" noChangeShapeType="1"/>
          </p:cNvSpPr>
          <p:nvPr/>
        </p:nvSpPr>
        <p:spPr>
          <a:xfrm rot="6709">
            <a:off x="-80189" y="6144767"/>
            <a:ext cx="6507113" cy="0"/>
          </a:xfrm>
          <a:prstGeom prst="line">
            <a:avLst/>
          </a:prstGeom>
          <a:ln w="9525" cap="rnd">
            <a:solidFill>
              <a:srgbClr val="192071"/>
            </a:solidFill>
            <a:prstDash val="solid"/>
            <a:headEnd type="none" w="sm" len="sm"/>
            <a:tailEnd type="none" w="sm" len="sm"/>
          </a:ln>
        </p:spPr>
        <p:txBody>
          <a:bodyPr/>
          <a:lstStyle/>
          <a:p>
            <a:endParaRPr lang="fr-CA" sz="1200" dirty="0"/>
          </a:p>
        </p:txBody>
      </p:sp>
      <p:sp>
        <p:nvSpPr>
          <p:cNvPr id="5" name="AutoShape 5"/>
          <p:cNvSpPr>
            <a:spLocks noGrp="1" noRot="1" noMove="1" noResize="1" noEditPoints="1" noAdjustHandles="1" noChangeArrowheads="1" noChangeShapeType="1"/>
          </p:cNvSpPr>
          <p:nvPr/>
        </p:nvSpPr>
        <p:spPr>
          <a:xfrm rot="7438">
            <a:off x="6329210" y="719333"/>
            <a:ext cx="5869114" cy="0"/>
          </a:xfrm>
          <a:prstGeom prst="line">
            <a:avLst/>
          </a:prstGeom>
          <a:ln w="9525" cap="rnd">
            <a:solidFill>
              <a:srgbClr val="222B52"/>
            </a:solidFill>
            <a:prstDash val="solid"/>
            <a:headEnd type="none" w="sm" len="sm"/>
            <a:tailEnd type="none" w="sm" len="sm"/>
          </a:ln>
        </p:spPr>
        <p:txBody>
          <a:bodyPr/>
          <a:lstStyle/>
          <a:p>
            <a:endParaRPr lang="fr-CA" sz="1200"/>
          </a:p>
        </p:txBody>
      </p:sp>
      <p:sp>
        <p:nvSpPr>
          <p:cNvPr id="6" name="AutoShape 6"/>
          <p:cNvSpPr>
            <a:spLocks noGrp="1" noRot="1" noMove="1" noResize="1" noEditPoints="1" noAdjustHandles="1" noChangeArrowheads="1" noChangeShapeType="1"/>
          </p:cNvSpPr>
          <p:nvPr/>
        </p:nvSpPr>
        <p:spPr>
          <a:xfrm rot="5392468">
            <a:off x="8342477" y="3965800"/>
            <a:ext cx="5797114" cy="0"/>
          </a:xfrm>
          <a:prstGeom prst="line">
            <a:avLst/>
          </a:prstGeom>
          <a:ln w="9525" cap="rnd">
            <a:solidFill>
              <a:srgbClr val="F0F0EA"/>
            </a:solidFill>
            <a:prstDash val="solid"/>
            <a:headEnd type="none" w="sm" len="sm"/>
            <a:tailEnd type="none" w="sm" len="sm"/>
          </a:ln>
        </p:spPr>
        <p:txBody>
          <a:bodyPr/>
          <a:lstStyle/>
          <a:p>
            <a:endParaRPr lang="fr-CA" sz="1200"/>
          </a:p>
        </p:txBody>
      </p:sp>
      <p:sp>
        <p:nvSpPr>
          <p:cNvPr id="7" name="Freeform 7"/>
          <p:cNvSpPr/>
          <p:nvPr/>
        </p:nvSpPr>
        <p:spPr>
          <a:xfrm>
            <a:off x="559501" y="4529885"/>
            <a:ext cx="3767086" cy="1611707"/>
          </a:xfrm>
          <a:custGeom>
            <a:avLst/>
            <a:gdLst/>
            <a:ahLst/>
            <a:cxnLst/>
            <a:rect l="l" t="t" r="r" b="b"/>
            <a:pathLst>
              <a:path w="5650629" h="2417561">
                <a:moveTo>
                  <a:pt x="0" y="0"/>
                </a:moveTo>
                <a:lnTo>
                  <a:pt x="5650630" y="0"/>
                </a:lnTo>
                <a:lnTo>
                  <a:pt x="5650630" y="2417561"/>
                </a:lnTo>
                <a:lnTo>
                  <a:pt x="0" y="2417561"/>
                </a:lnTo>
                <a:lnTo>
                  <a:pt x="0" y="0"/>
                </a:lnTo>
                <a:close/>
              </a:path>
            </a:pathLst>
          </a:custGeom>
          <a:blipFill>
            <a:blip r:embed="rId3"/>
            <a:stretch>
              <a:fillRect t="-3134"/>
            </a:stretch>
          </a:blipFill>
        </p:spPr>
        <p:txBody>
          <a:bodyPr/>
          <a:lstStyle/>
          <a:p>
            <a:endParaRPr lang="fr-CA" sz="1200"/>
          </a:p>
        </p:txBody>
      </p:sp>
      <p:sp>
        <p:nvSpPr>
          <p:cNvPr id="9" name="TextBox 9"/>
          <p:cNvSpPr txBox="1"/>
          <p:nvPr/>
        </p:nvSpPr>
        <p:spPr>
          <a:xfrm>
            <a:off x="685800" y="1051375"/>
            <a:ext cx="6551300" cy="819840"/>
          </a:xfrm>
          <a:prstGeom prst="rect">
            <a:avLst/>
          </a:prstGeom>
        </p:spPr>
        <p:txBody>
          <a:bodyPr lIns="0" tIns="0" rIns="0" bIns="0" rtlCol="0" anchor="t">
            <a:spAutoFit/>
          </a:bodyPr>
          <a:lstStyle/>
          <a:p>
            <a:pPr>
              <a:lnSpc>
                <a:spcPts val="6560"/>
              </a:lnSpc>
            </a:pPr>
            <a:r>
              <a:rPr lang="fr-CA" sz="5467">
                <a:solidFill>
                  <a:srgbClr val="222B52"/>
                </a:solidFill>
                <a:latin typeface="Arimo"/>
                <a:ea typeface="Arimo"/>
                <a:cs typeface="Arimo"/>
                <a:sym typeface="Arimo"/>
              </a:rPr>
              <a:t>Projet de loi 67</a:t>
            </a:r>
          </a:p>
        </p:txBody>
      </p:sp>
      <p:sp>
        <p:nvSpPr>
          <p:cNvPr id="10" name="TextBox 10"/>
          <p:cNvSpPr txBox="1"/>
          <p:nvPr/>
        </p:nvSpPr>
        <p:spPr>
          <a:xfrm>
            <a:off x="685799" y="2030161"/>
            <a:ext cx="4580971" cy="651204"/>
          </a:xfrm>
          <a:prstGeom prst="rect">
            <a:avLst/>
          </a:prstGeom>
        </p:spPr>
        <p:txBody>
          <a:bodyPr wrap="square" lIns="0" tIns="0" rIns="0" bIns="0" rtlCol="0" anchor="t">
            <a:spAutoFit/>
          </a:bodyPr>
          <a:lstStyle/>
          <a:p>
            <a:pPr>
              <a:lnSpc>
                <a:spcPts val="2575"/>
              </a:lnSpc>
            </a:pPr>
            <a:r>
              <a:rPr lang="fr-CA" sz="2000" dirty="0">
                <a:solidFill>
                  <a:srgbClr val="878887"/>
                </a:solidFill>
                <a:latin typeface="Arimo"/>
                <a:ea typeface="Arimo"/>
                <a:cs typeface="Arimo"/>
                <a:sym typeface="Arimo"/>
              </a:rPr>
              <a:t>Élargissement des activités professionnelles </a:t>
            </a:r>
          </a:p>
          <a:p>
            <a:pPr>
              <a:lnSpc>
                <a:spcPts val="2575"/>
              </a:lnSpc>
              <a:spcBef>
                <a:spcPct val="0"/>
              </a:spcBef>
            </a:pPr>
            <a:r>
              <a:rPr lang="fr-CA" sz="2000" dirty="0">
                <a:solidFill>
                  <a:srgbClr val="878887"/>
                </a:solidFill>
                <a:latin typeface="Arimo"/>
                <a:ea typeface="Arimo"/>
                <a:cs typeface="Arimo"/>
                <a:sym typeface="Arimo"/>
              </a:rPr>
              <a:t>des pharmacien(ne)s</a:t>
            </a:r>
          </a:p>
        </p:txBody>
      </p:sp>
      <p:sp>
        <p:nvSpPr>
          <p:cNvPr id="11" name="TextBox 11"/>
          <p:cNvSpPr txBox="1"/>
          <p:nvPr/>
        </p:nvSpPr>
        <p:spPr>
          <a:xfrm>
            <a:off x="685800" y="6255399"/>
            <a:ext cx="5000923" cy="602601"/>
          </a:xfrm>
          <a:prstGeom prst="rect">
            <a:avLst/>
          </a:prstGeom>
        </p:spPr>
        <p:txBody>
          <a:bodyPr lIns="0" tIns="0" rIns="0" bIns="0" rtlCol="0" anchor="t">
            <a:spAutoFit/>
          </a:bodyPr>
          <a:lstStyle/>
          <a:p>
            <a:pPr>
              <a:lnSpc>
                <a:spcPts val="1563"/>
              </a:lnSpc>
            </a:pPr>
            <a:r>
              <a:rPr lang="fr-CA" sz="1600" b="1" dirty="0">
                <a:solidFill>
                  <a:srgbClr val="000000"/>
                </a:solidFill>
                <a:latin typeface="Arimo Bold"/>
                <a:ea typeface="Arimo Bold"/>
                <a:cs typeface="Arimo Bold"/>
                <a:sym typeface="Arimo Bold"/>
              </a:rPr>
              <a:t>Date</a:t>
            </a:r>
            <a:r>
              <a:rPr lang="fr-CA" sz="1600" dirty="0">
                <a:solidFill>
                  <a:srgbClr val="000000"/>
                </a:solidFill>
                <a:latin typeface="Arimo"/>
                <a:ea typeface="Arimo"/>
                <a:cs typeface="Arimo"/>
                <a:sym typeface="Arimo"/>
              </a:rPr>
              <a:t> </a:t>
            </a:r>
          </a:p>
          <a:p>
            <a:pPr>
              <a:lnSpc>
                <a:spcPts val="1563"/>
              </a:lnSpc>
            </a:pPr>
            <a:r>
              <a:rPr lang="fr-CA" sz="1600" dirty="0">
                <a:solidFill>
                  <a:srgbClr val="000000"/>
                </a:solidFill>
                <a:latin typeface="Arimo"/>
                <a:ea typeface="Arimo"/>
                <a:cs typeface="Arimo"/>
                <a:sym typeface="Arimo"/>
              </a:rPr>
              <a:t>Nom du présentateur</a:t>
            </a:r>
          </a:p>
          <a:p>
            <a:pPr algn="ctr">
              <a:lnSpc>
                <a:spcPts val="1563"/>
              </a:lnSpc>
              <a:spcBef>
                <a:spcPct val="0"/>
              </a:spcBef>
            </a:pPr>
            <a:endParaRPr lang="fr-CA" sz="1133" dirty="0">
              <a:solidFill>
                <a:srgbClr val="000000"/>
              </a:solidFill>
              <a:latin typeface="Arimo"/>
              <a:ea typeface="Arimo"/>
              <a:cs typeface="Arimo"/>
              <a:sym typeface="Arimo"/>
            </a:endParaRPr>
          </a:p>
        </p:txBody>
      </p:sp>
      <p:sp>
        <p:nvSpPr>
          <p:cNvPr id="12" name="TextBox 11">
            <a:extLst>
              <a:ext uri="{FF2B5EF4-FFF2-40B4-BE49-F238E27FC236}">
                <a16:creationId xmlns:a16="http://schemas.microsoft.com/office/drawing/2014/main" id="{C4DEF048-CE92-1D09-4B24-72196AED1E4F}"/>
              </a:ext>
            </a:extLst>
          </p:cNvPr>
          <p:cNvSpPr txBox="1"/>
          <p:nvPr/>
        </p:nvSpPr>
        <p:spPr>
          <a:xfrm>
            <a:off x="2113196" y="5806625"/>
            <a:ext cx="5000923" cy="192232"/>
          </a:xfrm>
          <a:prstGeom prst="rect">
            <a:avLst/>
          </a:prstGeom>
        </p:spPr>
        <p:txBody>
          <a:bodyPr lIns="0" tIns="0" rIns="0" bIns="0" rtlCol="0" anchor="t">
            <a:spAutoFit/>
          </a:bodyPr>
          <a:lstStyle/>
          <a:p>
            <a:pPr>
              <a:lnSpc>
                <a:spcPts val="1563"/>
              </a:lnSpc>
            </a:pPr>
            <a:r>
              <a:rPr lang="fr-CA" sz="1133" i="1" dirty="0">
                <a:solidFill>
                  <a:srgbClr val="000000"/>
                </a:solidFill>
                <a:latin typeface="Arimo"/>
                <a:ea typeface="Arimo"/>
                <a:cs typeface="Arimo"/>
                <a:sym typeface="Arimo"/>
              </a:rPr>
              <a:t>Contenu développé en collaboration avec l’Ordre des pharmaciens du Québec</a:t>
            </a:r>
          </a:p>
        </p:txBody>
      </p:sp>
      <p:pic>
        <p:nvPicPr>
          <p:cNvPr id="13" name="Image 12" descr="Une image contenant texte, trousse de secours&#10;&#10;Description générée automatiquement">
            <a:extLst>
              <a:ext uri="{FF2B5EF4-FFF2-40B4-BE49-F238E27FC236}">
                <a16:creationId xmlns:a16="http://schemas.microsoft.com/office/drawing/2014/main" id="{A6B8B503-3754-34A9-9854-15E87064850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11408" y="630878"/>
            <a:ext cx="4676064" cy="536797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C9F64-26D4-1C52-688A-16D07D81835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ACB109A-3F36-9FBB-1E7B-F8045644E9DF}"/>
              </a:ext>
            </a:extLst>
          </p:cNvPr>
          <p:cNvSpPr>
            <a:spLocks noGrp="1" noRot="1" noMove="1" noResize="1" noEditPoints="1" noAdjustHandles="1" noChangeArrowheads="1" noChangeShapeType="1"/>
          </p:cNvSpPr>
          <p:nvPr/>
        </p:nvSpPr>
        <p:spPr>
          <a:xfrm>
            <a:off x="0" y="0"/>
            <a:ext cx="12192100" cy="6949442"/>
          </a:xfrm>
          <a:custGeom>
            <a:avLst/>
            <a:gdLst/>
            <a:ahLst/>
            <a:cxnLst/>
            <a:rect l="l" t="t" r="r" b="b"/>
            <a:pathLst>
              <a:path w="18288150" h="10287000">
                <a:moveTo>
                  <a:pt x="0" y="0"/>
                </a:moveTo>
                <a:lnTo>
                  <a:pt x="18288150" y="0"/>
                </a:lnTo>
                <a:lnTo>
                  <a:pt x="18288150" y="10287000"/>
                </a:lnTo>
                <a:lnTo>
                  <a:pt x="0" y="102870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CA" sz="1200"/>
          </a:p>
        </p:txBody>
      </p:sp>
      <p:grpSp>
        <p:nvGrpSpPr>
          <p:cNvPr id="7" name="Group 6">
            <a:extLst>
              <a:ext uri="{FF2B5EF4-FFF2-40B4-BE49-F238E27FC236}">
                <a16:creationId xmlns:a16="http://schemas.microsoft.com/office/drawing/2014/main" id="{75F64B3D-6918-6D3D-59C1-A4731F8FAE5E}"/>
              </a:ext>
            </a:extLst>
          </p:cNvPr>
          <p:cNvGrpSpPr/>
          <p:nvPr/>
        </p:nvGrpSpPr>
        <p:grpSpPr>
          <a:xfrm>
            <a:off x="-6156" y="719333"/>
            <a:ext cx="5795114" cy="9526"/>
            <a:chOff x="-6156" y="719333"/>
            <a:chExt cx="5795114" cy="9526"/>
          </a:xfrm>
        </p:grpSpPr>
        <p:sp>
          <p:nvSpPr>
            <p:cNvPr id="4" name="AutoShape 4">
              <a:extLst>
                <a:ext uri="{FF2B5EF4-FFF2-40B4-BE49-F238E27FC236}">
                  <a16:creationId xmlns:a16="http://schemas.microsoft.com/office/drawing/2014/main" id="{C5440BB2-09AE-294C-4C66-51DD48122805}"/>
                </a:ext>
              </a:extLst>
            </p:cNvPr>
            <p:cNvSpPr/>
            <p:nvPr/>
          </p:nvSpPr>
          <p:spPr>
            <a:xfrm rot="7533">
              <a:off x="-6156" y="719333"/>
              <a:ext cx="5795114" cy="0"/>
            </a:xfrm>
            <a:prstGeom prst="line">
              <a:avLst/>
            </a:prstGeom>
            <a:ln w="9525" cap="rnd">
              <a:solidFill>
                <a:srgbClr val="222B52"/>
              </a:solidFill>
              <a:prstDash val="solid"/>
              <a:headEnd type="none" w="sm" len="sm"/>
              <a:tailEnd type="none" w="sm" len="sm"/>
            </a:ln>
          </p:spPr>
          <p:txBody>
            <a:bodyPr/>
            <a:lstStyle/>
            <a:p>
              <a:endParaRPr lang="fr-CA" sz="1200"/>
            </a:p>
          </p:txBody>
        </p:sp>
        <p:sp>
          <p:nvSpPr>
            <p:cNvPr id="5" name="AutoShape 5">
              <a:extLst>
                <a:ext uri="{FF2B5EF4-FFF2-40B4-BE49-F238E27FC236}">
                  <a16:creationId xmlns:a16="http://schemas.microsoft.com/office/drawing/2014/main" id="{8BCD2769-2D00-D2D7-AF3D-F5154DA4E72D}"/>
                </a:ext>
              </a:extLst>
            </p:cNvPr>
            <p:cNvSpPr/>
            <p:nvPr/>
          </p:nvSpPr>
          <p:spPr>
            <a:xfrm>
              <a:off x="-6150" y="728859"/>
              <a:ext cx="1179796" cy="0"/>
            </a:xfrm>
            <a:prstGeom prst="line">
              <a:avLst/>
            </a:prstGeom>
            <a:ln w="9525" cap="rnd">
              <a:solidFill>
                <a:srgbClr val="F0F0EA"/>
              </a:solidFill>
              <a:prstDash val="solid"/>
              <a:headEnd type="none" w="sm" len="sm"/>
              <a:tailEnd type="none" w="sm" len="sm"/>
            </a:ln>
          </p:spPr>
          <p:txBody>
            <a:bodyPr/>
            <a:lstStyle/>
            <a:p>
              <a:endParaRPr lang="fr-CA" sz="1200"/>
            </a:p>
          </p:txBody>
        </p:sp>
      </p:grpSp>
      <p:grpSp>
        <p:nvGrpSpPr>
          <p:cNvPr id="8" name="Group 7">
            <a:extLst>
              <a:ext uri="{FF2B5EF4-FFF2-40B4-BE49-F238E27FC236}">
                <a16:creationId xmlns:a16="http://schemas.microsoft.com/office/drawing/2014/main" id="{5275110C-22E3-1BA2-9E17-1BA12605A55B}"/>
              </a:ext>
            </a:extLst>
          </p:cNvPr>
          <p:cNvGrpSpPr/>
          <p:nvPr/>
        </p:nvGrpSpPr>
        <p:grpSpPr>
          <a:xfrm>
            <a:off x="11234683" y="1067243"/>
            <a:ext cx="6351" cy="5797114"/>
            <a:chOff x="11234683" y="1067243"/>
            <a:chExt cx="6351" cy="5797114"/>
          </a:xfrm>
        </p:grpSpPr>
        <p:sp>
          <p:nvSpPr>
            <p:cNvPr id="3" name="AutoShape 3">
              <a:extLst>
                <a:ext uri="{FF2B5EF4-FFF2-40B4-BE49-F238E27FC236}">
                  <a16:creationId xmlns:a16="http://schemas.microsoft.com/office/drawing/2014/main" id="{96A4AA74-2E93-3D72-E3C3-3B95BEE7AA45}"/>
                </a:ext>
              </a:extLst>
            </p:cNvPr>
            <p:cNvSpPr/>
            <p:nvPr/>
          </p:nvSpPr>
          <p:spPr>
            <a:xfrm rot="5392468">
              <a:off x="8342477" y="3965800"/>
              <a:ext cx="5797114" cy="0"/>
            </a:xfrm>
            <a:prstGeom prst="line">
              <a:avLst/>
            </a:prstGeom>
            <a:ln w="9525" cap="rnd">
              <a:solidFill>
                <a:srgbClr val="222B52"/>
              </a:solidFill>
              <a:prstDash val="solid"/>
              <a:headEnd type="none" w="sm" len="sm"/>
              <a:tailEnd type="none" w="sm" len="sm"/>
            </a:ln>
          </p:spPr>
          <p:txBody>
            <a:bodyPr/>
            <a:lstStyle/>
            <a:p>
              <a:endParaRPr lang="fr-CA" sz="1200"/>
            </a:p>
          </p:txBody>
        </p:sp>
        <p:sp>
          <p:nvSpPr>
            <p:cNvPr id="6" name="AutoShape 6">
              <a:extLst>
                <a:ext uri="{FF2B5EF4-FFF2-40B4-BE49-F238E27FC236}">
                  <a16:creationId xmlns:a16="http://schemas.microsoft.com/office/drawing/2014/main" id="{32E50426-582E-1FB3-E459-445FBF196246}"/>
                </a:ext>
              </a:extLst>
            </p:cNvPr>
            <p:cNvSpPr/>
            <p:nvPr/>
          </p:nvSpPr>
          <p:spPr>
            <a:xfrm flipV="1">
              <a:off x="11234683" y="5907010"/>
              <a:ext cx="0" cy="950990"/>
            </a:xfrm>
            <a:prstGeom prst="line">
              <a:avLst/>
            </a:prstGeom>
            <a:ln w="9525" cap="rnd">
              <a:solidFill>
                <a:srgbClr val="F0F0EA"/>
              </a:solidFill>
              <a:prstDash val="solid"/>
              <a:headEnd type="none" w="sm" len="sm"/>
              <a:tailEnd type="none" w="sm" len="sm"/>
            </a:ln>
          </p:spPr>
          <p:txBody>
            <a:bodyPr/>
            <a:lstStyle/>
            <a:p>
              <a:endParaRPr lang="fr-CA" sz="1200"/>
            </a:p>
          </p:txBody>
        </p:sp>
      </p:grpSp>
      <p:sp>
        <p:nvSpPr>
          <p:cNvPr id="10" name="TextBox 10">
            <a:extLst>
              <a:ext uri="{FF2B5EF4-FFF2-40B4-BE49-F238E27FC236}">
                <a16:creationId xmlns:a16="http://schemas.microsoft.com/office/drawing/2014/main" id="{3434481C-CFD1-2E60-6CCB-A67086586673}"/>
              </a:ext>
            </a:extLst>
          </p:cNvPr>
          <p:cNvSpPr txBox="1"/>
          <p:nvPr/>
        </p:nvSpPr>
        <p:spPr>
          <a:xfrm>
            <a:off x="1451146" y="933107"/>
            <a:ext cx="7730948" cy="598434"/>
          </a:xfrm>
          <a:prstGeom prst="rect">
            <a:avLst/>
          </a:prstGeom>
        </p:spPr>
        <p:txBody>
          <a:bodyPr wrap="square" lIns="0" tIns="0" rIns="0" bIns="0" rtlCol="0" anchor="t">
            <a:spAutoFit/>
          </a:bodyPr>
          <a:lstStyle/>
          <a:p>
            <a:pPr>
              <a:lnSpc>
                <a:spcPts val="4960"/>
              </a:lnSpc>
            </a:pPr>
            <a:r>
              <a:rPr lang="fr-CA" sz="4134">
                <a:solidFill>
                  <a:srgbClr val="00A651"/>
                </a:solidFill>
                <a:latin typeface="Century Gothic" panose="020B0502020202020204" pitchFamily="34" charset="0"/>
                <a:ea typeface="Arimo"/>
                <a:cs typeface="Arimo"/>
                <a:sym typeface="Arimo"/>
              </a:rPr>
              <a:t>Objectifs de la présentation</a:t>
            </a:r>
          </a:p>
        </p:txBody>
      </p:sp>
      <p:sp>
        <p:nvSpPr>
          <p:cNvPr id="11" name="TextBox 11">
            <a:extLst>
              <a:ext uri="{FF2B5EF4-FFF2-40B4-BE49-F238E27FC236}">
                <a16:creationId xmlns:a16="http://schemas.microsoft.com/office/drawing/2014/main" id="{580D72FC-93A5-EDA5-72D1-36AC895B8DA0}"/>
              </a:ext>
            </a:extLst>
          </p:cNvPr>
          <p:cNvSpPr txBox="1"/>
          <p:nvPr/>
        </p:nvSpPr>
        <p:spPr>
          <a:xfrm>
            <a:off x="1473348" y="2151520"/>
            <a:ext cx="8631205" cy="1380699"/>
          </a:xfrm>
          <a:prstGeom prst="rect">
            <a:avLst/>
          </a:prstGeom>
        </p:spPr>
        <p:txBody>
          <a:bodyPr wrap="square" lIns="0" tIns="0" rIns="0" bIns="0" rtlCol="0" anchor="t">
            <a:spAutoFit/>
          </a:bodyPr>
          <a:lstStyle/>
          <a:p>
            <a:pPr marL="381019" indent="-381019">
              <a:lnSpc>
                <a:spcPts val="3680"/>
              </a:lnSpc>
              <a:buFont typeface="Arial" panose="020B0604020202020204" pitchFamily="34" charset="0"/>
              <a:buChar char="•"/>
            </a:pPr>
            <a:r>
              <a:rPr lang="fr-CA" sz="2800" dirty="0">
                <a:solidFill>
                  <a:srgbClr val="222B51"/>
                </a:solidFill>
                <a:latin typeface="Century Gothic" panose="020B0502020202020204" pitchFamily="34" charset="0"/>
                <a:ea typeface="Arimo"/>
                <a:cs typeface="Arimo"/>
                <a:sym typeface="Arimo"/>
              </a:rPr>
              <a:t>Comprendre les rôles élargis et les nouvelles responsabilités des pharmaciens avec le projet de loi 67 </a:t>
            </a:r>
            <a:r>
              <a:rPr lang="fr-CA" sz="2800" b="1" dirty="0">
                <a:solidFill>
                  <a:srgbClr val="222B51"/>
                </a:solidFill>
                <a:latin typeface="Century Gothic" panose="020B0502020202020204" pitchFamily="34" charset="0"/>
                <a:ea typeface="Arimo"/>
                <a:cs typeface="Arimo"/>
                <a:sym typeface="Arimo"/>
              </a:rPr>
              <a:t>(mise en vigueur le 9 décembre 2026)</a:t>
            </a:r>
          </a:p>
        </p:txBody>
      </p:sp>
      <p:sp>
        <p:nvSpPr>
          <p:cNvPr id="17" name="TextBox 17">
            <a:extLst>
              <a:ext uri="{FF2B5EF4-FFF2-40B4-BE49-F238E27FC236}">
                <a16:creationId xmlns:a16="http://schemas.microsoft.com/office/drawing/2014/main" id="{B8434526-D496-FDE2-9DC9-ADEB68AF27CF}"/>
              </a:ext>
            </a:extLst>
          </p:cNvPr>
          <p:cNvSpPr txBox="1"/>
          <p:nvPr/>
        </p:nvSpPr>
        <p:spPr>
          <a:xfrm>
            <a:off x="1472167" y="4287521"/>
            <a:ext cx="8807168" cy="416268"/>
          </a:xfrm>
          <a:prstGeom prst="rect">
            <a:avLst/>
          </a:prstGeom>
        </p:spPr>
        <p:txBody>
          <a:bodyPr wrap="square" lIns="0" tIns="0" rIns="0" bIns="0" rtlCol="0" anchor="t">
            <a:spAutoFit/>
          </a:bodyPr>
          <a:lstStyle/>
          <a:p>
            <a:pPr marL="381019" indent="-381019">
              <a:lnSpc>
                <a:spcPts val="3520"/>
              </a:lnSpc>
              <a:buClr>
                <a:srgbClr val="222B51"/>
              </a:buClr>
              <a:buFont typeface="Arial" panose="020B0604020202020204" pitchFamily="34" charset="0"/>
              <a:buChar char="•"/>
            </a:pPr>
            <a:r>
              <a:rPr lang="fr-CA" sz="2800" dirty="0">
                <a:solidFill>
                  <a:srgbClr val="222B51"/>
                </a:solidFill>
                <a:latin typeface="Century Gothic" panose="020B0502020202020204" pitchFamily="34" charset="0"/>
                <a:ea typeface="Arimo"/>
                <a:cs typeface="Arimo"/>
                <a:sym typeface="Arimo"/>
              </a:rPr>
              <a:t>Promouvoir une approche collaborative</a:t>
            </a:r>
          </a:p>
        </p:txBody>
      </p:sp>
    </p:spTree>
    <p:extLst>
      <p:ext uri="{BB962C8B-B14F-4D97-AF65-F5344CB8AC3E}">
        <p14:creationId xmlns:p14="http://schemas.microsoft.com/office/powerpoint/2010/main" val="3706977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a:spLocks noGrp="1" noRot="1" noMove="1" noResize="1" noEditPoints="1" noAdjustHandles="1" noChangeArrowheads="1" noChangeShapeType="1"/>
          </p:cNvSpPr>
          <p:nvPr/>
        </p:nvSpPr>
        <p:spPr>
          <a:xfrm rot="5390672">
            <a:off x="10204131" y="5053282"/>
            <a:ext cx="3611179" cy="10940"/>
          </a:xfrm>
          <a:prstGeom prst="line">
            <a:avLst/>
          </a:prstGeom>
          <a:ln w="9525" cap="rnd">
            <a:solidFill>
              <a:srgbClr val="212D54"/>
            </a:solidFill>
            <a:prstDash val="solid"/>
            <a:headEnd type="none" w="sm" len="sm"/>
            <a:tailEnd type="none" w="sm" len="sm"/>
          </a:ln>
        </p:spPr>
        <p:txBody>
          <a:bodyPr/>
          <a:lstStyle/>
          <a:p>
            <a:endParaRPr lang="fr-CA" sz="1200"/>
          </a:p>
        </p:txBody>
      </p:sp>
      <p:sp>
        <p:nvSpPr>
          <p:cNvPr id="12" name="Ces changements permettront:…">
            <a:extLst>
              <a:ext uri="{FF2B5EF4-FFF2-40B4-BE49-F238E27FC236}">
                <a16:creationId xmlns:a16="http://schemas.microsoft.com/office/drawing/2014/main" id="{D8E6392F-CFB8-9954-DB3B-78A799FD4AEA}"/>
              </a:ext>
            </a:extLst>
          </p:cNvPr>
          <p:cNvSpPr txBox="1">
            <a:spLocks/>
          </p:cNvSpPr>
          <p:nvPr/>
        </p:nvSpPr>
        <p:spPr>
          <a:xfrm>
            <a:off x="448254" y="2461068"/>
            <a:ext cx="11188030" cy="381830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spcBef>
                <a:spcPts val="1200"/>
              </a:spcBef>
              <a:buClr>
                <a:srgbClr val="00B050"/>
              </a:buClr>
              <a:buFont typeface="System Font Regular"/>
              <a:buChar char="+"/>
            </a:pPr>
            <a:r>
              <a:rPr lang="fr-CA" sz="2133" dirty="0">
                <a:solidFill>
                  <a:srgbClr val="222B51"/>
                </a:solidFill>
                <a:latin typeface="Century Gothic" panose="020B0502020202020204" pitchFamily="34" charset="0"/>
              </a:rPr>
              <a:t>  </a:t>
            </a:r>
            <a:r>
              <a:rPr lang="fr-CA" sz="2200" dirty="0">
                <a:solidFill>
                  <a:srgbClr val="222B51"/>
                </a:solidFill>
                <a:latin typeface="Century Gothic" panose="020B0502020202020204" pitchFamily="34" charset="0"/>
              </a:rPr>
              <a:t>Ces changements permettront :</a:t>
            </a:r>
          </a:p>
          <a:p>
            <a:pPr lvl="2">
              <a:lnSpc>
                <a:spcPct val="150000"/>
              </a:lnSpc>
              <a:spcBef>
                <a:spcPts val="1200"/>
              </a:spcBef>
              <a:buClr>
                <a:srgbClr val="00B050"/>
              </a:buClr>
              <a:buSzPct val="80000"/>
              <a:buFont typeface="System Font Regular"/>
              <a:buChar char="+"/>
            </a:pPr>
            <a:r>
              <a:rPr lang="fr-CA" sz="2000" b="1" dirty="0">
                <a:solidFill>
                  <a:srgbClr val="222B51"/>
                </a:solidFill>
                <a:latin typeface="Century Gothic" panose="020B0502020202020204" pitchFamily="34" charset="0"/>
              </a:rPr>
              <a:t>D’améliorer l’accessibilité </a:t>
            </a:r>
            <a:r>
              <a:rPr lang="fr-CA" sz="2000" dirty="0">
                <a:solidFill>
                  <a:srgbClr val="222B51"/>
                </a:solidFill>
                <a:latin typeface="Century Gothic" panose="020B0502020202020204" pitchFamily="34" charset="0"/>
              </a:rPr>
              <a:t>et la qualité des soins et services en santé</a:t>
            </a:r>
          </a:p>
          <a:p>
            <a:pPr lvl="2">
              <a:lnSpc>
                <a:spcPct val="150000"/>
              </a:lnSpc>
              <a:spcBef>
                <a:spcPts val="1200"/>
              </a:spcBef>
              <a:buClr>
                <a:srgbClr val="00B050"/>
              </a:buClr>
              <a:buSzPct val="80000"/>
              <a:buFont typeface="System Font Regular"/>
              <a:buChar char="+"/>
            </a:pPr>
            <a:r>
              <a:rPr lang="fr-CA" sz="2000" dirty="0">
                <a:solidFill>
                  <a:srgbClr val="222B51"/>
                </a:solidFill>
                <a:latin typeface="Century Gothic" panose="020B0502020202020204" pitchFamily="34" charset="0"/>
              </a:rPr>
              <a:t>De renforcer </a:t>
            </a:r>
            <a:r>
              <a:rPr lang="fr-CA" sz="2000" b="1" dirty="0">
                <a:solidFill>
                  <a:srgbClr val="222B51"/>
                </a:solidFill>
                <a:latin typeface="Century Gothic" panose="020B0502020202020204" pitchFamily="34" charset="0"/>
              </a:rPr>
              <a:t>l’autonomie</a:t>
            </a:r>
            <a:r>
              <a:rPr lang="fr-CA" sz="2000" dirty="0">
                <a:solidFill>
                  <a:srgbClr val="222B51"/>
                </a:solidFill>
                <a:latin typeface="Century Gothic" panose="020B0502020202020204" pitchFamily="34" charset="0"/>
              </a:rPr>
              <a:t> des pharmaciens pour des interventions cliniques</a:t>
            </a:r>
          </a:p>
          <a:p>
            <a:pPr lvl="2">
              <a:lnSpc>
                <a:spcPct val="150000"/>
              </a:lnSpc>
              <a:spcBef>
                <a:spcPts val="1200"/>
              </a:spcBef>
              <a:buClr>
                <a:srgbClr val="00B050"/>
              </a:buClr>
              <a:buSzPct val="80000"/>
              <a:buFont typeface="System Font Regular"/>
              <a:buChar char="+"/>
            </a:pPr>
            <a:r>
              <a:rPr lang="fr-CA" sz="2000" dirty="0">
                <a:solidFill>
                  <a:srgbClr val="222B51"/>
                </a:solidFill>
                <a:latin typeface="Century Gothic" panose="020B0502020202020204" pitchFamily="34" charset="0"/>
              </a:rPr>
              <a:t>De simplifier les communications avec les médecins et IPS, en réduisant les fax et les échanges moins pertinents</a:t>
            </a:r>
          </a:p>
        </p:txBody>
      </p:sp>
      <p:grpSp>
        <p:nvGrpSpPr>
          <p:cNvPr id="2" name="Group 2"/>
          <p:cNvGrpSpPr>
            <a:grpSpLocks noGrp="1" noUngrp="1" noRot="1" noMove="1" noResize="1"/>
          </p:cNvGrpSpPr>
          <p:nvPr/>
        </p:nvGrpSpPr>
        <p:grpSpPr>
          <a:xfrm>
            <a:off x="0" y="-13613"/>
            <a:ext cx="12192000" cy="1318800"/>
            <a:chOff x="0" y="0"/>
            <a:chExt cx="24749700" cy="2637600"/>
          </a:xfrm>
        </p:grpSpPr>
        <p:sp>
          <p:nvSpPr>
            <p:cNvPr id="3" name="Freeform 3"/>
            <p:cNvSpPr>
              <a:spLocks noGrp="1" noRot="1" noMove="1" noResize="1" noEditPoints="1" noAdjustHandles="1" noChangeArrowheads="1" noChangeShapeType="1"/>
            </p:cNvSpPr>
            <p:nvPr/>
          </p:nvSpPr>
          <p:spPr>
            <a:xfrm>
              <a:off x="0" y="0"/>
              <a:ext cx="24749700" cy="2637663"/>
            </a:xfrm>
            <a:custGeom>
              <a:avLst/>
              <a:gdLst/>
              <a:ahLst/>
              <a:cxnLst/>
              <a:rect l="l" t="t" r="r" b="b"/>
              <a:pathLst>
                <a:path w="24749700" h="2637663">
                  <a:moveTo>
                    <a:pt x="0" y="0"/>
                  </a:moveTo>
                  <a:lnTo>
                    <a:pt x="24749700" y="0"/>
                  </a:lnTo>
                  <a:lnTo>
                    <a:pt x="24749700" y="2637663"/>
                  </a:lnTo>
                  <a:lnTo>
                    <a:pt x="0" y="2637663"/>
                  </a:lnTo>
                  <a:close/>
                </a:path>
              </a:pathLst>
            </a:custGeom>
            <a:solidFill>
              <a:srgbClr val="222B52"/>
            </a:solidFill>
          </p:spPr>
          <p:txBody>
            <a:bodyPr/>
            <a:lstStyle/>
            <a:p>
              <a:endParaRPr lang="fr-CA" sz="1200"/>
            </a:p>
          </p:txBody>
        </p:sp>
      </p:grpSp>
      <p:sp>
        <p:nvSpPr>
          <p:cNvPr id="6" name="TextBox 6"/>
          <p:cNvSpPr txBox="1"/>
          <p:nvPr/>
        </p:nvSpPr>
        <p:spPr>
          <a:xfrm>
            <a:off x="555716" y="421251"/>
            <a:ext cx="10168100" cy="620811"/>
          </a:xfrm>
          <a:prstGeom prst="rect">
            <a:avLst/>
          </a:prstGeom>
        </p:spPr>
        <p:txBody>
          <a:bodyPr lIns="0" tIns="0" rIns="0" bIns="0" rtlCol="0" anchor="t">
            <a:spAutoFit/>
          </a:bodyPr>
          <a:lstStyle/>
          <a:p>
            <a:pPr>
              <a:lnSpc>
                <a:spcPts val="4960"/>
              </a:lnSpc>
            </a:pPr>
            <a:r>
              <a:rPr lang="fr-CA" sz="4133" dirty="0">
                <a:solidFill>
                  <a:srgbClr val="FFD65C"/>
                </a:solidFill>
                <a:latin typeface="Arimo"/>
                <a:ea typeface="Arimo"/>
                <a:cs typeface="Arimo"/>
                <a:sym typeface="Arimo"/>
              </a:rPr>
              <a:t>Qu’est-ce que le projet de loi 67?</a:t>
            </a:r>
          </a:p>
        </p:txBody>
      </p:sp>
      <p:sp>
        <p:nvSpPr>
          <p:cNvPr id="9" name="TextBox 9"/>
          <p:cNvSpPr txBox="1"/>
          <p:nvPr/>
        </p:nvSpPr>
        <p:spPr>
          <a:xfrm>
            <a:off x="555716" y="1722001"/>
            <a:ext cx="9495285" cy="923330"/>
          </a:xfrm>
          <a:prstGeom prst="rect">
            <a:avLst/>
          </a:prstGeom>
        </p:spPr>
        <p:txBody>
          <a:bodyPr lIns="0" tIns="0" rIns="0" bIns="0" rtlCol="0" anchor="t">
            <a:spAutoFit/>
          </a:bodyPr>
          <a:lstStyle/>
          <a:p>
            <a:pPr>
              <a:lnSpc>
                <a:spcPts val="2400"/>
              </a:lnSpc>
            </a:pPr>
            <a:r>
              <a:rPr lang="fr-CA" sz="2200" dirty="0">
                <a:solidFill>
                  <a:srgbClr val="222B51"/>
                </a:solidFill>
                <a:latin typeface="Century Gothic" panose="020B0502020202020204" pitchFamily="34" charset="0"/>
                <a:ea typeface="Arimo"/>
                <a:cs typeface="Arimo"/>
                <a:sym typeface="Arimo"/>
              </a:rPr>
              <a:t>Ajouts et modifications de plusieurs activités professionnelles à la </a:t>
            </a:r>
            <a:br>
              <a:rPr lang="fr-CA" sz="2200" dirty="0">
                <a:solidFill>
                  <a:srgbClr val="222B51"/>
                </a:solidFill>
                <a:latin typeface="Century Gothic" panose="020B0502020202020204" pitchFamily="34" charset="0"/>
                <a:ea typeface="Arimo"/>
                <a:cs typeface="Arimo"/>
                <a:sym typeface="Arimo"/>
              </a:rPr>
            </a:br>
            <a:r>
              <a:rPr lang="fr-CA" sz="2200" b="1" i="1" dirty="0">
                <a:solidFill>
                  <a:srgbClr val="222B51"/>
                </a:solidFill>
                <a:latin typeface="Century Gothic" panose="020B0502020202020204" pitchFamily="34" charset="0"/>
                <a:ea typeface="Arimo Bold Italics"/>
                <a:cs typeface="Arimo Bold Italics"/>
                <a:sym typeface="Arimo Bold Italics"/>
              </a:rPr>
              <a:t>Loi sur la pharmacie</a:t>
            </a:r>
            <a:r>
              <a:rPr lang="fr-CA" sz="2200" dirty="0">
                <a:solidFill>
                  <a:srgbClr val="222B51"/>
                </a:solidFill>
                <a:latin typeface="Century Gothic" panose="020B0502020202020204" pitchFamily="34" charset="0"/>
                <a:ea typeface="Arimo"/>
                <a:cs typeface="Arimo"/>
                <a:sym typeface="Arimo"/>
              </a:rPr>
              <a:t> et les règlements en découlant</a:t>
            </a:r>
          </a:p>
          <a:p>
            <a:pPr>
              <a:lnSpc>
                <a:spcPts val="2400"/>
              </a:lnSpc>
              <a:spcBef>
                <a:spcPct val="0"/>
              </a:spcBef>
            </a:pPr>
            <a:endParaRPr lang="fr-CA" sz="2000" dirty="0">
              <a:solidFill>
                <a:srgbClr val="212D54"/>
              </a:solidFill>
              <a:latin typeface="Century Gothic" panose="020B0502020202020204" pitchFamily="34" charset="0"/>
              <a:ea typeface="Arimo"/>
              <a:cs typeface="Arimo"/>
              <a:sym typeface="Arimo"/>
            </a:endParaRPr>
          </a:p>
        </p:txBody>
      </p:sp>
      <p:grpSp>
        <p:nvGrpSpPr>
          <p:cNvPr id="15" name="Group 14">
            <a:extLst>
              <a:ext uri="{FF2B5EF4-FFF2-40B4-BE49-F238E27FC236}">
                <a16:creationId xmlns:a16="http://schemas.microsoft.com/office/drawing/2014/main" id="{C5F01024-7E61-0653-BAC7-A5CED9D126B5}"/>
              </a:ext>
            </a:extLst>
          </p:cNvPr>
          <p:cNvGrpSpPr>
            <a:grpSpLocks noGrp="1" noUngrp="1" noRot="1" noMove="1" noResize="1"/>
          </p:cNvGrpSpPr>
          <p:nvPr/>
        </p:nvGrpSpPr>
        <p:grpSpPr>
          <a:xfrm>
            <a:off x="259968" y="-13613"/>
            <a:ext cx="19052" cy="3524686"/>
            <a:chOff x="359349" y="-9592"/>
            <a:chExt cx="19052" cy="3524686"/>
          </a:xfrm>
        </p:grpSpPr>
        <p:sp>
          <p:nvSpPr>
            <p:cNvPr id="16" name="AutoShape 5">
              <a:extLst>
                <a:ext uri="{FF2B5EF4-FFF2-40B4-BE49-F238E27FC236}">
                  <a16:creationId xmlns:a16="http://schemas.microsoft.com/office/drawing/2014/main" id="{28A7515F-7C9C-B7CF-0DA0-7B8265647D3A}"/>
                </a:ext>
              </a:extLst>
            </p:cNvPr>
            <p:cNvSpPr>
              <a:spLocks noGrp="1" noRot="1" noMove="1" noResize="1" noEditPoints="1" noAdjustHandles="1" noChangeArrowheads="1" noChangeShapeType="1"/>
            </p:cNvSpPr>
            <p:nvPr/>
          </p:nvSpPr>
          <p:spPr>
            <a:xfrm rot="5387602">
              <a:off x="-1382361" y="1754333"/>
              <a:ext cx="3521523" cy="0"/>
            </a:xfrm>
            <a:prstGeom prst="line">
              <a:avLst/>
            </a:prstGeom>
            <a:ln w="9525" cap="rnd">
              <a:solidFill>
                <a:srgbClr val="212D54"/>
              </a:solidFill>
              <a:prstDash val="solid"/>
              <a:headEnd type="none" w="sm" len="sm"/>
              <a:tailEnd type="none" w="sm" len="sm"/>
            </a:ln>
          </p:spPr>
          <p:txBody>
            <a:bodyPr/>
            <a:lstStyle/>
            <a:p>
              <a:endParaRPr lang="fr-CA" sz="1200"/>
            </a:p>
          </p:txBody>
        </p:sp>
        <p:sp>
          <p:nvSpPr>
            <p:cNvPr id="17" name="AutoShape 10">
              <a:extLst>
                <a:ext uri="{FF2B5EF4-FFF2-40B4-BE49-F238E27FC236}">
                  <a16:creationId xmlns:a16="http://schemas.microsoft.com/office/drawing/2014/main" id="{75593D5A-F6CD-FEB6-AE30-811EAB1892F6}"/>
                </a:ext>
              </a:extLst>
            </p:cNvPr>
            <p:cNvSpPr>
              <a:spLocks noGrp="1" noRot="1" noMove="1" noResize="1" noEditPoints="1" noAdjustHandles="1" noChangeArrowheads="1" noChangeShapeType="1"/>
            </p:cNvSpPr>
            <p:nvPr/>
          </p:nvSpPr>
          <p:spPr>
            <a:xfrm>
              <a:off x="359349" y="-9592"/>
              <a:ext cx="12701" cy="1354792"/>
            </a:xfrm>
            <a:prstGeom prst="line">
              <a:avLst/>
            </a:prstGeom>
            <a:ln w="9525" cap="rnd">
              <a:solidFill>
                <a:srgbClr val="F9F9F9"/>
              </a:solidFill>
              <a:prstDash val="solid"/>
              <a:headEnd type="none" w="sm" len="sm"/>
              <a:tailEnd type="none" w="sm" len="sm"/>
            </a:ln>
          </p:spPr>
          <p:txBody>
            <a:bodyPr/>
            <a:lstStyle/>
            <a:p>
              <a:endParaRPr lang="fr-CA" sz="1200"/>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a:spLocks noGrp="1" noRot="1" noMove="1" noResize="1" noEditPoints="1" noAdjustHandles="1" noChangeArrowheads="1" noChangeShapeType="1"/>
          </p:cNvSpPr>
          <p:nvPr/>
        </p:nvSpPr>
        <p:spPr>
          <a:xfrm flipH="1">
            <a:off x="0" y="418751"/>
            <a:ext cx="12192000" cy="0"/>
          </a:xfrm>
          <a:prstGeom prst="line">
            <a:avLst/>
          </a:prstGeom>
          <a:ln w="9525" cap="rnd">
            <a:solidFill>
              <a:srgbClr val="0A0A0A"/>
            </a:solidFill>
            <a:prstDash val="solid"/>
            <a:headEnd type="none" w="sm" len="sm"/>
            <a:tailEnd type="none" w="sm" len="sm"/>
          </a:ln>
        </p:spPr>
        <p:txBody>
          <a:bodyPr/>
          <a:lstStyle/>
          <a:p>
            <a:endParaRPr lang="fr-CA" sz="1200"/>
          </a:p>
        </p:txBody>
      </p:sp>
      <p:sp>
        <p:nvSpPr>
          <p:cNvPr id="3" name="AutoShape 3"/>
          <p:cNvSpPr>
            <a:spLocks noGrp="1" noRot="1" noMove="1" noResize="1" noEditPoints="1" noAdjustHandles="1" noChangeArrowheads="1" noChangeShapeType="1"/>
          </p:cNvSpPr>
          <p:nvPr/>
        </p:nvSpPr>
        <p:spPr>
          <a:xfrm flipH="1" flipV="1">
            <a:off x="483390" y="0"/>
            <a:ext cx="0" cy="6857867"/>
          </a:xfrm>
          <a:prstGeom prst="line">
            <a:avLst/>
          </a:prstGeom>
          <a:ln w="9525" cap="rnd">
            <a:solidFill>
              <a:srgbClr val="0A0A0A"/>
            </a:solidFill>
            <a:prstDash val="solid"/>
            <a:headEnd type="none" w="sm" len="sm"/>
            <a:tailEnd type="none" w="sm" len="sm"/>
          </a:ln>
        </p:spPr>
        <p:txBody>
          <a:bodyPr/>
          <a:lstStyle/>
          <a:p>
            <a:endParaRPr lang="fr-CA" sz="1200"/>
          </a:p>
        </p:txBody>
      </p:sp>
      <p:sp>
        <p:nvSpPr>
          <p:cNvPr id="4" name="TextBox 4"/>
          <p:cNvSpPr txBox="1"/>
          <p:nvPr/>
        </p:nvSpPr>
        <p:spPr>
          <a:xfrm>
            <a:off x="1011917" y="675783"/>
            <a:ext cx="10168100" cy="598434"/>
          </a:xfrm>
          <a:prstGeom prst="rect">
            <a:avLst/>
          </a:prstGeom>
        </p:spPr>
        <p:txBody>
          <a:bodyPr lIns="0" tIns="0" rIns="0" bIns="0" rtlCol="0" anchor="t">
            <a:spAutoFit/>
          </a:bodyPr>
          <a:lstStyle/>
          <a:p>
            <a:pPr>
              <a:lnSpc>
                <a:spcPts val="4960"/>
              </a:lnSpc>
            </a:pPr>
            <a:r>
              <a:rPr lang="fr-CA" sz="4133">
                <a:solidFill>
                  <a:srgbClr val="00A651"/>
                </a:solidFill>
                <a:latin typeface="Century Gothic" panose="020B0502020202020204" pitchFamily="34" charset="0"/>
                <a:ea typeface="Arimo"/>
                <a:cs typeface="Arimo"/>
                <a:sym typeface="Arimo"/>
              </a:rPr>
              <a:t>Plan de la </a:t>
            </a:r>
            <a:r>
              <a:rPr lang="fr-CA" sz="4133" noProof="0">
                <a:solidFill>
                  <a:srgbClr val="00A651"/>
                </a:solidFill>
                <a:latin typeface="Century Gothic" panose="020B0502020202020204" pitchFamily="34" charset="0"/>
                <a:ea typeface="Arimo"/>
                <a:cs typeface="Arimo"/>
                <a:sym typeface="Arimo"/>
              </a:rPr>
              <a:t>présentation</a:t>
            </a:r>
            <a:endParaRPr lang="fr-CA" sz="4133">
              <a:solidFill>
                <a:srgbClr val="00A651"/>
              </a:solidFill>
              <a:latin typeface="Century Gothic" panose="020B0502020202020204" pitchFamily="34" charset="0"/>
              <a:ea typeface="Arimo"/>
              <a:cs typeface="Arimo"/>
              <a:sym typeface="Arimo"/>
            </a:endParaRPr>
          </a:p>
        </p:txBody>
      </p:sp>
      <p:grpSp>
        <p:nvGrpSpPr>
          <p:cNvPr id="5" name="Group 5"/>
          <p:cNvGrpSpPr>
            <a:grpSpLocks noGrp="1" noUngrp="1" noRot="1" noMove="1" noResize="1"/>
          </p:cNvGrpSpPr>
          <p:nvPr/>
        </p:nvGrpSpPr>
        <p:grpSpPr>
          <a:xfrm>
            <a:off x="11813600" y="0"/>
            <a:ext cx="378400" cy="6858000"/>
            <a:chOff x="0" y="0"/>
            <a:chExt cx="756800" cy="13716000"/>
          </a:xfrm>
        </p:grpSpPr>
        <p:sp>
          <p:nvSpPr>
            <p:cNvPr id="6" name="Freeform 6"/>
            <p:cNvSpPr>
              <a:spLocks noGrp="1" noRot="1" noMove="1" noResize="1" noEditPoints="1" noAdjustHandles="1" noChangeArrowheads="1" noChangeShapeType="1"/>
            </p:cNvSpPr>
            <p:nvPr/>
          </p:nvSpPr>
          <p:spPr>
            <a:xfrm>
              <a:off x="0" y="0"/>
              <a:ext cx="756793" cy="13716000"/>
            </a:xfrm>
            <a:custGeom>
              <a:avLst/>
              <a:gdLst/>
              <a:ahLst/>
              <a:cxnLst/>
              <a:rect l="l" t="t" r="r" b="b"/>
              <a:pathLst>
                <a:path w="756793" h="13716000">
                  <a:moveTo>
                    <a:pt x="756793" y="0"/>
                  </a:moveTo>
                  <a:lnTo>
                    <a:pt x="0" y="0"/>
                  </a:lnTo>
                  <a:lnTo>
                    <a:pt x="0" y="13716000"/>
                  </a:lnTo>
                  <a:lnTo>
                    <a:pt x="756793" y="13716000"/>
                  </a:lnTo>
                  <a:close/>
                </a:path>
              </a:pathLst>
            </a:custGeom>
            <a:solidFill>
              <a:srgbClr val="222B52"/>
            </a:solidFill>
          </p:spPr>
          <p:txBody>
            <a:bodyPr/>
            <a:lstStyle/>
            <a:p>
              <a:endParaRPr lang="fr-CA" sz="1200"/>
            </a:p>
          </p:txBody>
        </p:sp>
      </p:grpSp>
      <p:sp>
        <p:nvSpPr>
          <p:cNvPr id="7" name="Prolonger une ordonnance…">
            <a:extLst>
              <a:ext uri="{FF2B5EF4-FFF2-40B4-BE49-F238E27FC236}">
                <a16:creationId xmlns:a16="http://schemas.microsoft.com/office/drawing/2014/main" id="{38F215D3-2E81-6CED-4D1A-13550F192164}"/>
              </a:ext>
            </a:extLst>
          </p:cNvPr>
          <p:cNvSpPr txBox="1"/>
          <p:nvPr/>
        </p:nvSpPr>
        <p:spPr>
          <a:xfrm>
            <a:off x="1011918" y="1531249"/>
            <a:ext cx="8612142" cy="53621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3867" tIns="33867" rIns="33867" bIns="33867" anchor="t">
            <a:spAutoFit/>
          </a:bodyPr>
          <a:lstStyle/>
          <a:p>
            <a:pPr marL="342900" indent="-342900">
              <a:spcBef>
                <a:spcPts val="1200"/>
              </a:spcBef>
              <a:buClr>
                <a:srgbClr val="222B51"/>
              </a:buClr>
              <a:buSzPct val="100000"/>
              <a:buFont typeface="+mj-lt"/>
              <a:buAutoNum type="arabicPeriod"/>
              <a:defRPr>
                <a:latin typeface="ITC Avant Garde Std Bk"/>
                <a:ea typeface="ITC Avant Garde Std Bk"/>
                <a:cs typeface="ITC Avant Garde Std Bk"/>
                <a:sym typeface="ITC Avant Garde Gothic Std Book"/>
              </a:defRPr>
            </a:pPr>
            <a:r>
              <a:rPr lang="fr-CA" dirty="0">
                <a:solidFill>
                  <a:srgbClr val="222B51"/>
                </a:solidFill>
                <a:latin typeface="Century Gothic" panose="020B0502020202020204" pitchFamily="34" charset="0"/>
              </a:rPr>
              <a:t>Prescrire des médicaments </a:t>
            </a:r>
            <a:endParaRPr lang="fr-FR" dirty="0"/>
          </a:p>
          <a:p>
            <a:pPr lvl="1">
              <a:spcBef>
                <a:spcPts val="1200"/>
              </a:spcBef>
              <a:buClr>
                <a:srgbClr val="222B51"/>
              </a:buClr>
              <a:buSzPct val="100000"/>
              <a:defRPr>
                <a:latin typeface="ITC Avant Garde Std Bk"/>
                <a:ea typeface="ITC Avant Garde Std Bk"/>
                <a:cs typeface="ITC Avant Garde Std Bk"/>
                <a:sym typeface="ITC Avant Garde Gothic Std Book"/>
              </a:defRPr>
            </a:pPr>
            <a:r>
              <a:rPr lang="fr-CA" dirty="0">
                <a:solidFill>
                  <a:srgbClr val="222B51"/>
                </a:solidFill>
                <a:latin typeface="Century Gothic"/>
              </a:rPr>
              <a:t>1.1 Problèmes de santé courant</a:t>
            </a:r>
          </a:p>
          <a:p>
            <a:pPr lvl="1">
              <a:spcBef>
                <a:spcPts val="1200"/>
              </a:spcBef>
              <a:buClr>
                <a:srgbClr val="222B51"/>
              </a:buClr>
              <a:buSzPct val="100000"/>
              <a:defRPr>
                <a:latin typeface="ITC Avant Garde Std Bk"/>
                <a:ea typeface="ITC Avant Garde Std Bk"/>
                <a:cs typeface="ITC Avant Garde Std Bk"/>
                <a:sym typeface="ITC Avant Garde Gothic Std Book"/>
              </a:defRPr>
            </a:pPr>
            <a:r>
              <a:rPr lang="fr-CA" dirty="0">
                <a:solidFill>
                  <a:srgbClr val="222B51"/>
                </a:solidFill>
                <a:latin typeface="Century Gothic" panose="020B0502020202020204" pitchFamily="34" charset="0"/>
              </a:rPr>
              <a:t>1.2 Maladies chroniques diagnostiquées</a:t>
            </a:r>
          </a:p>
          <a:p>
            <a:pPr lvl="1">
              <a:spcBef>
                <a:spcPts val="1200"/>
              </a:spcBef>
              <a:buClr>
                <a:srgbClr val="222B51"/>
              </a:buClr>
              <a:buSzPct val="100000"/>
              <a:defRPr>
                <a:latin typeface="ITC Avant Garde Std Bk"/>
                <a:ea typeface="ITC Avant Garde Std Bk"/>
                <a:cs typeface="ITC Avant Garde Std Bk"/>
                <a:sym typeface="ITC Avant Garde Gothic Std Book"/>
              </a:defRPr>
            </a:pPr>
            <a:r>
              <a:rPr lang="fr-CA" dirty="0">
                <a:solidFill>
                  <a:srgbClr val="222B51"/>
                </a:solidFill>
                <a:latin typeface="Century Gothic" panose="020B0502020202020204" pitchFamily="34" charset="0"/>
              </a:rPr>
              <a:t>1.3 Prévention et prophylaxie</a:t>
            </a:r>
          </a:p>
          <a:p>
            <a:pPr marL="342900" indent="-342900">
              <a:spcBef>
                <a:spcPts val="1200"/>
              </a:spcBef>
              <a:buClr>
                <a:srgbClr val="222B51"/>
              </a:buClr>
              <a:buSzPct val="100000"/>
              <a:buFont typeface="+mj-lt"/>
              <a:buAutoNum type="arabicPeriod"/>
              <a:defRPr>
                <a:latin typeface="ITC Avant Garde Std Bk"/>
                <a:ea typeface="ITC Avant Garde Std Bk"/>
                <a:cs typeface="ITC Avant Garde Std Bk"/>
                <a:sym typeface="ITC Avant Garde Gothic Std Book"/>
              </a:defRPr>
            </a:pPr>
            <a:r>
              <a:rPr lang="fr-CA" dirty="0">
                <a:solidFill>
                  <a:srgbClr val="222B51"/>
                </a:solidFill>
                <a:latin typeface="Century Gothic" panose="020B0502020202020204" pitchFamily="34" charset="0"/>
              </a:rPr>
              <a:t>Prescrire des tests</a:t>
            </a:r>
          </a:p>
          <a:p>
            <a:pPr marL="342900" indent="-342900">
              <a:spcBef>
                <a:spcPts val="1200"/>
              </a:spcBef>
              <a:buClr>
                <a:srgbClr val="222B51"/>
              </a:buClr>
              <a:buSzPct val="100000"/>
              <a:buFont typeface="+mj-lt"/>
              <a:buAutoNum type="arabicPeriod"/>
              <a:defRPr>
                <a:latin typeface="ITC Avant Garde Std Bk"/>
                <a:ea typeface="ITC Avant Garde Std Bk"/>
                <a:cs typeface="ITC Avant Garde Std Bk"/>
                <a:sym typeface="ITC Avant Garde Gothic Std Book"/>
              </a:defRPr>
            </a:pPr>
            <a:r>
              <a:rPr lang="fr-CA" dirty="0">
                <a:solidFill>
                  <a:srgbClr val="222B51"/>
                </a:solidFill>
                <a:latin typeface="Century Gothic" panose="020B0502020202020204" pitchFamily="34" charset="0"/>
              </a:rPr>
              <a:t>Prolonger une ordonnance</a:t>
            </a:r>
          </a:p>
          <a:p>
            <a:pPr marL="342900" indent="-342900">
              <a:spcBef>
                <a:spcPts val="1200"/>
              </a:spcBef>
              <a:buClr>
                <a:srgbClr val="222B51"/>
              </a:buClr>
              <a:buSzPct val="100000"/>
              <a:buFont typeface="+mj-lt"/>
              <a:buAutoNum type="arabicPeriod"/>
              <a:defRPr>
                <a:latin typeface="ITC Avant Garde Std Bk"/>
                <a:ea typeface="ITC Avant Garde Std Bk"/>
                <a:cs typeface="ITC Avant Garde Std Bk"/>
                <a:sym typeface="ITC Avant Garde Gothic Std Book"/>
              </a:defRPr>
            </a:pPr>
            <a:r>
              <a:rPr lang="fr-CA" dirty="0">
                <a:solidFill>
                  <a:srgbClr val="222B51"/>
                </a:solidFill>
                <a:latin typeface="Century Gothic" panose="020B0502020202020204" pitchFamily="34" charset="0"/>
              </a:rPr>
              <a:t>Modifier une thérapie médicamenteuse</a:t>
            </a:r>
          </a:p>
          <a:p>
            <a:pPr marL="342900" indent="-342900">
              <a:spcBef>
                <a:spcPts val="1200"/>
              </a:spcBef>
              <a:buClr>
                <a:srgbClr val="222B51"/>
              </a:buClr>
              <a:buSzPct val="100000"/>
              <a:buFont typeface="+mj-lt"/>
              <a:buAutoNum type="arabicPeriod"/>
              <a:defRPr>
                <a:latin typeface="ITC Avant Garde Std Bk"/>
                <a:ea typeface="ITC Avant Garde Std Bk"/>
                <a:cs typeface="ITC Avant Garde Std Bk"/>
                <a:sym typeface="ITC Avant Garde Gothic Std Book"/>
              </a:defRPr>
            </a:pPr>
            <a:r>
              <a:rPr lang="fr-CA" dirty="0">
                <a:solidFill>
                  <a:srgbClr val="222B51"/>
                </a:solidFill>
                <a:latin typeface="Century Gothic" panose="020B0502020202020204" pitchFamily="34" charset="0"/>
              </a:rPr>
              <a:t>Substituer un médicament</a:t>
            </a:r>
          </a:p>
          <a:p>
            <a:pPr marL="342900" indent="-342900">
              <a:spcBef>
                <a:spcPts val="1200"/>
              </a:spcBef>
              <a:buClr>
                <a:srgbClr val="222B51"/>
              </a:buClr>
              <a:buSzPct val="100000"/>
              <a:buFont typeface="+mj-lt"/>
              <a:buAutoNum type="arabicPeriod"/>
              <a:defRPr>
                <a:latin typeface="ITC Avant Garde Std Bk"/>
                <a:ea typeface="ITC Avant Garde Std Bk"/>
                <a:cs typeface="ITC Avant Garde Std Bk"/>
                <a:sym typeface="ITC Avant Garde Gothic Std Book"/>
              </a:defRPr>
            </a:pPr>
            <a:r>
              <a:rPr lang="fr-CA" dirty="0">
                <a:solidFill>
                  <a:srgbClr val="222B51"/>
                </a:solidFill>
                <a:latin typeface="Century Gothic" panose="020B0502020202020204" pitchFamily="34" charset="0"/>
              </a:rPr>
              <a:t>Administrer un médicament</a:t>
            </a:r>
          </a:p>
          <a:p>
            <a:pPr marL="342900" indent="-342900">
              <a:spcBef>
                <a:spcPts val="1200"/>
              </a:spcBef>
              <a:buClr>
                <a:srgbClr val="222B51"/>
              </a:buClr>
              <a:buSzPct val="100000"/>
              <a:buFont typeface="+mj-lt"/>
              <a:buAutoNum type="arabicPeriod"/>
              <a:defRPr>
                <a:latin typeface="ITC Avant Garde Std Bk"/>
                <a:ea typeface="ITC Avant Garde Std Bk"/>
                <a:cs typeface="ITC Avant Garde Std Bk"/>
                <a:sym typeface="ITC Avant Garde Gothic Std Book"/>
              </a:defRPr>
            </a:pPr>
            <a:r>
              <a:rPr lang="fr-CA" dirty="0">
                <a:solidFill>
                  <a:srgbClr val="222B51"/>
                </a:solidFill>
                <a:latin typeface="Century Gothic" panose="020B0502020202020204" pitchFamily="34" charset="0"/>
              </a:rPr>
              <a:t>Prélèvement dans le pharynx et au niveau nasal</a:t>
            </a:r>
          </a:p>
          <a:p>
            <a:pPr marL="342900" indent="-342900">
              <a:spcBef>
                <a:spcPts val="1200"/>
              </a:spcBef>
              <a:buClr>
                <a:srgbClr val="222B51"/>
              </a:buClr>
              <a:buSzPct val="100000"/>
              <a:buFont typeface="+mj-lt"/>
              <a:buAutoNum type="arabicPeriod"/>
              <a:defRPr>
                <a:latin typeface="ITC Avant Garde Std Bk"/>
                <a:ea typeface="ITC Avant Garde Std Bk"/>
                <a:cs typeface="ITC Avant Garde Std Bk"/>
                <a:sym typeface="ITC Avant Garde Gothic Std Book"/>
              </a:defRPr>
            </a:pPr>
            <a:r>
              <a:rPr lang="fr-CA" dirty="0">
                <a:solidFill>
                  <a:srgbClr val="222B51"/>
                </a:solidFill>
                <a:latin typeface="Century Gothic" panose="020B0502020202020204" pitchFamily="34" charset="0"/>
              </a:rPr>
              <a:t>Prescrire en contexte de pratique collaborative</a:t>
            </a:r>
          </a:p>
          <a:p>
            <a:pPr marL="342900" indent="-342900">
              <a:spcBef>
                <a:spcPts val="1200"/>
              </a:spcBef>
              <a:buClr>
                <a:srgbClr val="222B51"/>
              </a:buClr>
              <a:buSzPct val="100000"/>
              <a:buFont typeface="+mj-lt"/>
              <a:buAutoNum type="arabicPeriod"/>
              <a:defRPr>
                <a:latin typeface="ITC Avant Garde Std Bk"/>
                <a:ea typeface="ITC Avant Garde Std Bk"/>
                <a:cs typeface="ITC Avant Garde Std Bk"/>
                <a:sym typeface="ITC Avant Garde Gothic Std Book"/>
              </a:defRPr>
            </a:pPr>
            <a:r>
              <a:rPr lang="fr-CA" dirty="0">
                <a:solidFill>
                  <a:srgbClr val="222B51"/>
                </a:solidFill>
                <a:latin typeface="Century Gothic" panose="020B0502020202020204" pitchFamily="34" charset="0"/>
              </a:rPr>
              <a:t>Période de questions</a:t>
            </a:r>
          </a:p>
          <a:p>
            <a:pPr lvl="1">
              <a:buClr>
                <a:srgbClr val="222B51"/>
              </a:buClr>
              <a:buSzPct val="100000"/>
              <a:defRPr>
                <a:latin typeface="ITC Avant Garde Std Bk"/>
                <a:ea typeface="ITC Avant Garde Std Bk"/>
                <a:cs typeface="ITC Avant Garde Std Bk"/>
                <a:sym typeface="ITC Avant Garde Gothic Std Book"/>
              </a:defRPr>
            </a:pPr>
            <a:endParaRPr lang="fr-CA" dirty="0">
              <a:solidFill>
                <a:srgbClr val="222B51"/>
              </a:solidFill>
              <a:latin typeface="Century Gothic" panose="020B0502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054800" y="0"/>
            <a:ext cx="1137200" cy="6858000"/>
            <a:chOff x="0" y="0"/>
            <a:chExt cx="2274400" cy="13716000"/>
          </a:xfrm>
        </p:grpSpPr>
        <p:sp>
          <p:nvSpPr>
            <p:cNvPr id="3" name="Freeform 3"/>
            <p:cNvSpPr>
              <a:spLocks noGrp="1" noRot="1" noMove="1" noResize="1" noEditPoints="1" noAdjustHandles="1" noChangeArrowheads="1" noChangeShapeType="1"/>
            </p:cNvSpPr>
            <p:nvPr/>
          </p:nvSpPr>
          <p:spPr>
            <a:xfrm>
              <a:off x="0" y="0"/>
              <a:ext cx="2274443" cy="13716000"/>
            </a:xfrm>
            <a:custGeom>
              <a:avLst/>
              <a:gdLst/>
              <a:ahLst/>
              <a:cxnLst/>
              <a:rect l="l" t="t" r="r" b="b"/>
              <a:pathLst>
                <a:path w="2274443" h="13716000">
                  <a:moveTo>
                    <a:pt x="0" y="0"/>
                  </a:moveTo>
                  <a:lnTo>
                    <a:pt x="2274443" y="0"/>
                  </a:lnTo>
                  <a:lnTo>
                    <a:pt x="2274443" y="13716000"/>
                  </a:lnTo>
                  <a:lnTo>
                    <a:pt x="0" y="13716000"/>
                  </a:lnTo>
                  <a:close/>
                </a:path>
              </a:pathLst>
            </a:custGeom>
            <a:solidFill>
              <a:srgbClr val="222B52"/>
            </a:solidFill>
          </p:spPr>
          <p:txBody>
            <a:bodyPr/>
            <a:lstStyle/>
            <a:p>
              <a:endParaRPr lang="fr-CA" sz="1200"/>
            </a:p>
          </p:txBody>
        </p:sp>
      </p:grpSp>
      <p:sp>
        <p:nvSpPr>
          <p:cNvPr id="4" name="AutoShape 4"/>
          <p:cNvSpPr>
            <a:spLocks noGrp="1" noRot="1" noMove="1" noResize="1" noEditPoints="1" noAdjustHandles="1" noChangeArrowheads="1" noChangeShapeType="1"/>
          </p:cNvSpPr>
          <p:nvPr/>
        </p:nvSpPr>
        <p:spPr>
          <a:xfrm rot="6709">
            <a:off x="5691244" y="6501367"/>
            <a:ext cx="6507113" cy="0"/>
          </a:xfrm>
          <a:prstGeom prst="line">
            <a:avLst/>
          </a:prstGeom>
          <a:ln w="9525" cap="rnd">
            <a:solidFill>
              <a:srgbClr val="222B52"/>
            </a:solidFill>
            <a:prstDash val="solid"/>
            <a:headEnd type="none" w="sm" len="sm"/>
            <a:tailEnd type="none" w="sm" len="sm"/>
          </a:ln>
        </p:spPr>
        <p:txBody>
          <a:bodyPr/>
          <a:lstStyle/>
          <a:p>
            <a:endParaRPr lang="fr-CA" sz="1200"/>
          </a:p>
        </p:txBody>
      </p:sp>
      <p:grpSp>
        <p:nvGrpSpPr>
          <p:cNvPr id="5" name="Group 5"/>
          <p:cNvGrpSpPr/>
          <p:nvPr/>
        </p:nvGrpSpPr>
        <p:grpSpPr>
          <a:xfrm>
            <a:off x="0" y="588949"/>
            <a:ext cx="3298400" cy="1160000"/>
            <a:chOff x="0" y="0"/>
            <a:chExt cx="6596800" cy="2320000"/>
          </a:xfrm>
        </p:grpSpPr>
        <p:sp>
          <p:nvSpPr>
            <p:cNvPr id="6" name="Freeform 6"/>
            <p:cNvSpPr>
              <a:spLocks noGrp="1" noRot="1" noMove="1" noResize="1" noEditPoints="1" noAdjustHandles="1" noChangeArrowheads="1" noChangeShapeType="1"/>
            </p:cNvSpPr>
            <p:nvPr/>
          </p:nvSpPr>
          <p:spPr>
            <a:xfrm>
              <a:off x="0" y="0"/>
              <a:ext cx="6596761" cy="2320036"/>
            </a:xfrm>
            <a:custGeom>
              <a:avLst/>
              <a:gdLst/>
              <a:ahLst/>
              <a:cxnLst/>
              <a:rect l="l" t="t" r="r" b="b"/>
              <a:pathLst>
                <a:path w="6596761" h="2320036">
                  <a:moveTo>
                    <a:pt x="0" y="0"/>
                  </a:moveTo>
                  <a:lnTo>
                    <a:pt x="6596761" y="0"/>
                  </a:lnTo>
                  <a:lnTo>
                    <a:pt x="6596761" y="2320036"/>
                  </a:lnTo>
                  <a:lnTo>
                    <a:pt x="0" y="2320036"/>
                  </a:lnTo>
                  <a:close/>
                </a:path>
              </a:pathLst>
            </a:custGeom>
            <a:solidFill>
              <a:srgbClr val="222B52"/>
            </a:solidFill>
          </p:spPr>
          <p:txBody>
            <a:bodyPr/>
            <a:lstStyle/>
            <a:p>
              <a:endParaRPr lang="fr-CA" sz="1200"/>
            </a:p>
          </p:txBody>
        </p:sp>
      </p:grpSp>
      <p:sp>
        <p:nvSpPr>
          <p:cNvPr id="7" name="AutoShape 7"/>
          <p:cNvSpPr>
            <a:spLocks noGrp="1" noRot="1" noMove="1" noResize="1" noEditPoints="1" noAdjustHandles="1" noChangeArrowheads="1" noChangeShapeType="1"/>
          </p:cNvSpPr>
          <p:nvPr/>
        </p:nvSpPr>
        <p:spPr>
          <a:xfrm rot="5392091">
            <a:off x="-1812024" y="2754000"/>
            <a:ext cx="5520715" cy="0"/>
          </a:xfrm>
          <a:prstGeom prst="line">
            <a:avLst/>
          </a:prstGeom>
          <a:ln w="9525" cap="rnd">
            <a:solidFill>
              <a:srgbClr val="222B52"/>
            </a:solidFill>
            <a:prstDash val="solid"/>
            <a:headEnd type="none" w="sm" len="sm"/>
            <a:tailEnd type="none" w="sm" len="sm"/>
          </a:ln>
        </p:spPr>
        <p:txBody>
          <a:bodyPr/>
          <a:lstStyle/>
          <a:p>
            <a:endParaRPr lang="fr-CA" sz="1200"/>
          </a:p>
        </p:txBody>
      </p:sp>
      <p:sp>
        <p:nvSpPr>
          <p:cNvPr id="8" name="TextBox 8"/>
          <p:cNvSpPr txBox="1"/>
          <p:nvPr/>
        </p:nvSpPr>
        <p:spPr>
          <a:xfrm>
            <a:off x="1227519" y="2039737"/>
            <a:ext cx="5504845" cy="1657185"/>
          </a:xfrm>
          <a:prstGeom prst="rect">
            <a:avLst/>
          </a:prstGeom>
        </p:spPr>
        <p:txBody>
          <a:bodyPr wrap="square" lIns="0" tIns="0" rIns="0" bIns="0" rtlCol="0" anchor="t">
            <a:spAutoFit/>
          </a:bodyPr>
          <a:lstStyle/>
          <a:p>
            <a:pPr>
              <a:lnSpc>
                <a:spcPts val="6720"/>
              </a:lnSpc>
            </a:pPr>
            <a:r>
              <a:rPr lang="fr-CA" sz="5000" dirty="0">
                <a:solidFill>
                  <a:srgbClr val="00A651"/>
                </a:solidFill>
                <a:latin typeface="Century Gothic" panose="020B0502020202020204" pitchFamily="34" charset="0"/>
                <a:ea typeface="Arimo"/>
                <a:cs typeface="Arimo"/>
                <a:sym typeface="Arimo"/>
              </a:rPr>
              <a:t>Prescrire des médicaments</a:t>
            </a:r>
          </a:p>
        </p:txBody>
      </p:sp>
      <p:sp>
        <p:nvSpPr>
          <p:cNvPr id="9" name="TextBox 9"/>
          <p:cNvSpPr txBox="1"/>
          <p:nvPr/>
        </p:nvSpPr>
        <p:spPr>
          <a:xfrm>
            <a:off x="1227519" y="733875"/>
            <a:ext cx="1312900" cy="859210"/>
          </a:xfrm>
          <a:prstGeom prst="rect">
            <a:avLst/>
          </a:prstGeom>
        </p:spPr>
        <p:txBody>
          <a:bodyPr lIns="0" tIns="0" rIns="0" bIns="0" rtlCol="0" anchor="t">
            <a:spAutoFit/>
          </a:bodyPr>
          <a:lstStyle/>
          <a:p>
            <a:pPr>
              <a:lnSpc>
                <a:spcPts val="6720"/>
              </a:lnSpc>
            </a:pPr>
            <a:r>
              <a:rPr lang="fr-CA" sz="5600">
                <a:solidFill>
                  <a:srgbClr val="FFD75B"/>
                </a:solidFill>
                <a:latin typeface="Arimo"/>
                <a:ea typeface="Arimo"/>
                <a:cs typeface="Arimo"/>
                <a:sym typeface="Arimo"/>
              </a:rPr>
              <a:t>1</a:t>
            </a:r>
          </a:p>
        </p:txBody>
      </p:sp>
      <p:pic>
        <p:nvPicPr>
          <p:cNvPr id="10" name="GmIxyYkTtMfUJs7SkvLEfBbv7aGzg3uvHiyicmm5.jpeg">
            <a:extLst>
              <a:ext uri="{FF2B5EF4-FFF2-40B4-BE49-F238E27FC236}">
                <a16:creationId xmlns:a16="http://schemas.microsoft.com/office/drawing/2014/main" id="{C9318246-2D39-0F56-0ACE-EDFE09634470}"/>
              </a:ext>
            </a:extLst>
          </p:cNvPr>
          <p:cNvPicPr>
            <a:picLocks noChangeAspect="1"/>
          </p:cNvPicPr>
          <p:nvPr/>
        </p:nvPicPr>
        <p:blipFill>
          <a:blip r:embed="rId3">
            <a:extLst>
              <a:ext uri="{28A0092B-C50C-407E-A947-70E740481C1C}">
                <a14:useLocalDpi xmlns:a14="http://schemas.microsoft.com/office/drawing/2010/main" val="0"/>
              </a:ext>
            </a:extLst>
          </a:blip>
          <a:srcRect l="7094" r="7094"/>
          <a:stretch/>
        </p:blipFill>
        <p:spPr>
          <a:xfrm>
            <a:off x="6995880" y="733875"/>
            <a:ext cx="3694431" cy="5330998"/>
          </a:xfrm>
          <a:prstGeom prst="rect">
            <a:avLst/>
          </a:prstGeom>
          <a:ln w="12700">
            <a:miter lim="400000"/>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BF67A-54AF-4DFC-E290-74B03CDC25E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1B845FB-022B-9204-29EF-B4E666D350C4}"/>
              </a:ext>
            </a:extLst>
          </p:cNvPr>
          <p:cNvGrpSpPr>
            <a:grpSpLocks noGrp="1" noUngrp="1" noRot="1" noMove="1" noResize="1"/>
          </p:cNvGrpSpPr>
          <p:nvPr/>
        </p:nvGrpSpPr>
        <p:grpSpPr>
          <a:xfrm>
            <a:off x="0" y="0"/>
            <a:ext cx="12192000" cy="1318800"/>
            <a:chOff x="0" y="0"/>
            <a:chExt cx="24749700" cy="2637600"/>
          </a:xfrm>
        </p:grpSpPr>
        <p:sp>
          <p:nvSpPr>
            <p:cNvPr id="3" name="Freeform 3">
              <a:extLst>
                <a:ext uri="{FF2B5EF4-FFF2-40B4-BE49-F238E27FC236}">
                  <a16:creationId xmlns:a16="http://schemas.microsoft.com/office/drawing/2014/main" id="{D40A27C6-4416-C370-4704-3DB3CB82CA49}"/>
                </a:ext>
              </a:extLst>
            </p:cNvPr>
            <p:cNvSpPr>
              <a:spLocks noGrp="1" noRot="1" noMove="1" noResize="1" noEditPoints="1" noAdjustHandles="1" noChangeArrowheads="1" noChangeShapeType="1"/>
            </p:cNvSpPr>
            <p:nvPr/>
          </p:nvSpPr>
          <p:spPr>
            <a:xfrm>
              <a:off x="0" y="0"/>
              <a:ext cx="24749700" cy="2637663"/>
            </a:xfrm>
            <a:custGeom>
              <a:avLst/>
              <a:gdLst/>
              <a:ahLst/>
              <a:cxnLst/>
              <a:rect l="l" t="t" r="r" b="b"/>
              <a:pathLst>
                <a:path w="24749700" h="2637663">
                  <a:moveTo>
                    <a:pt x="0" y="0"/>
                  </a:moveTo>
                  <a:lnTo>
                    <a:pt x="24749700" y="0"/>
                  </a:lnTo>
                  <a:lnTo>
                    <a:pt x="24749700" y="2637663"/>
                  </a:lnTo>
                  <a:lnTo>
                    <a:pt x="0" y="2637663"/>
                  </a:lnTo>
                  <a:close/>
                </a:path>
              </a:pathLst>
            </a:custGeom>
            <a:solidFill>
              <a:srgbClr val="222B52"/>
            </a:solidFill>
          </p:spPr>
          <p:txBody>
            <a:bodyPr/>
            <a:lstStyle/>
            <a:p>
              <a:endParaRPr lang="fr-CA" sz="1200"/>
            </a:p>
          </p:txBody>
        </p:sp>
      </p:grpSp>
      <p:sp>
        <p:nvSpPr>
          <p:cNvPr id="6" name="TextBox 6">
            <a:extLst>
              <a:ext uri="{FF2B5EF4-FFF2-40B4-BE49-F238E27FC236}">
                <a16:creationId xmlns:a16="http://schemas.microsoft.com/office/drawing/2014/main" id="{E3346BBE-76AF-DABC-BF78-E81E661945E3}"/>
              </a:ext>
            </a:extLst>
          </p:cNvPr>
          <p:cNvSpPr txBox="1"/>
          <p:nvPr/>
        </p:nvSpPr>
        <p:spPr>
          <a:xfrm>
            <a:off x="513735" y="401150"/>
            <a:ext cx="11603194" cy="575735"/>
          </a:xfrm>
          <a:prstGeom prst="rect">
            <a:avLst/>
          </a:prstGeom>
        </p:spPr>
        <p:txBody>
          <a:bodyPr wrap="square" lIns="0" tIns="0" rIns="0" bIns="0" rtlCol="0" anchor="t">
            <a:spAutoFit/>
          </a:bodyPr>
          <a:lstStyle/>
          <a:p>
            <a:pPr>
              <a:lnSpc>
                <a:spcPts val="4960"/>
              </a:lnSpc>
            </a:pPr>
            <a:r>
              <a:rPr lang="fr-CA" sz="3334">
                <a:solidFill>
                  <a:srgbClr val="FFD65C"/>
                </a:solidFill>
                <a:latin typeface="Century Gothic" panose="020B0502020202020204" pitchFamily="34" charset="0"/>
                <a:ea typeface="Arimo"/>
                <a:cs typeface="Arimo"/>
                <a:sym typeface="Arimo"/>
              </a:rPr>
              <a:t>1.1 Pour traiter un problème de santé courant </a:t>
            </a:r>
          </a:p>
        </p:txBody>
      </p:sp>
      <p:sp>
        <p:nvSpPr>
          <p:cNvPr id="11" name="Rupture d’approvisionnement au Québec…">
            <a:extLst>
              <a:ext uri="{FF2B5EF4-FFF2-40B4-BE49-F238E27FC236}">
                <a16:creationId xmlns:a16="http://schemas.microsoft.com/office/drawing/2014/main" id="{D6C86C0D-C243-D34E-561B-2C7ADB985842}"/>
              </a:ext>
            </a:extLst>
          </p:cNvPr>
          <p:cNvSpPr txBox="1">
            <a:spLocks/>
          </p:cNvSpPr>
          <p:nvPr/>
        </p:nvSpPr>
        <p:spPr>
          <a:xfrm>
            <a:off x="513735" y="1764586"/>
            <a:ext cx="10615182" cy="4215826"/>
          </a:xfrm>
          <a:prstGeom prst="rect">
            <a:avLst/>
          </a:prstGeom>
        </p:spPr>
        <p:txBody>
          <a:bodyPr lIns="91440" tIns="45720" rIns="91440" bIns="4572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840"/>
              </a:spcBef>
              <a:buClr>
                <a:srgbClr val="00B050"/>
              </a:buClr>
              <a:buFont typeface="System Font Regular"/>
              <a:buChar char="+"/>
            </a:pPr>
            <a:r>
              <a:rPr lang="fr-CA" sz="2400" dirty="0">
                <a:latin typeface="Century Gothic"/>
              </a:rPr>
              <a:t>Critères de « problème de santé courant »</a:t>
            </a:r>
          </a:p>
          <a:p>
            <a:pPr lvl="2">
              <a:spcBef>
                <a:spcPts val="1840"/>
              </a:spcBef>
              <a:buClr>
                <a:srgbClr val="00B050"/>
              </a:buClr>
              <a:buSzPct val="80000"/>
              <a:buFont typeface="System Font Regular"/>
              <a:buChar char="+"/>
            </a:pPr>
            <a:r>
              <a:rPr lang="fr-CA" sz="2200" dirty="0">
                <a:latin typeface="Century Gothic"/>
              </a:rPr>
              <a:t>Haute prévalence dans sa patientèle ou au sein</a:t>
            </a:r>
            <a:r>
              <a:rPr lang="fr-CA" sz="2200" dirty="0">
                <a:solidFill>
                  <a:srgbClr val="FF0000"/>
                </a:solidFill>
                <a:latin typeface="Century Gothic"/>
              </a:rPr>
              <a:t> </a:t>
            </a:r>
            <a:r>
              <a:rPr lang="fr-CA" sz="2200" dirty="0">
                <a:latin typeface="Century Gothic"/>
              </a:rPr>
              <a:t>de la population</a:t>
            </a:r>
          </a:p>
          <a:p>
            <a:pPr lvl="2">
              <a:spcBef>
                <a:spcPts val="1840"/>
              </a:spcBef>
              <a:buClr>
                <a:srgbClr val="00B050"/>
              </a:buClr>
              <a:buSzPct val="80000"/>
              <a:buFont typeface="System Font Regular"/>
              <a:buChar char="+"/>
            </a:pPr>
            <a:r>
              <a:rPr lang="fr-CA" sz="2200" dirty="0">
                <a:latin typeface="Century Gothic"/>
              </a:rPr>
              <a:t>Signes ou symptômes identifiables, typiques et évaluables</a:t>
            </a:r>
          </a:p>
          <a:p>
            <a:pPr lvl="2">
              <a:spcBef>
                <a:spcPts val="1840"/>
              </a:spcBef>
              <a:buClr>
                <a:srgbClr val="00B050"/>
              </a:buClr>
              <a:buSzPct val="80000"/>
              <a:buFont typeface="System Font Regular"/>
              <a:buChar char="+"/>
            </a:pPr>
            <a:r>
              <a:rPr lang="fr-CA" sz="2200" dirty="0">
                <a:latin typeface="Century Gothic"/>
              </a:rPr>
              <a:t>Traitement limité dans le temps (courte durée)</a:t>
            </a:r>
          </a:p>
          <a:p>
            <a:pPr lvl="2">
              <a:spcBef>
                <a:spcPts val="1840"/>
              </a:spcBef>
              <a:buClr>
                <a:srgbClr val="00B050"/>
              </a:buClr>
              <a:buSzPct val="80000"/>
              <a:buFont typeface="System Font Regular"/>
              <a:buChar char="+"/>
            </a:pPr>
            <a:r>
              <a:rPr lang="fr-CA" sz="2200" dirty="0">
                <a:latin typeface="Century Gothic"/>
              </a:rPr>
              <a:t>Faible risque de détérioration à court terme </a:t>
            </a:r>
            <a:endParaRPr lang="fr-CA" sz="2200" strike="sngStrike" dirty="0">
              <a:latin typeface="Century Gothic"/>
            </a:endParaRPr>
          </a:p>
          <a:p>
            <a:pPr lvl="2">
              <a:spcBef>
                <a:spcPts val="1840"/>
              </a:spcBef>
              <a:buClr>
                <a:srgbClr val="00B050"/>
              </a:buClr>
              <a:buSzPct val="80000"/>
              <a:buFont typeface="System Font Regular"/>
              <a:buChar char="+"/>
            </a:pPr>
            <a:r>
              <a:rPr lang="fr-CA" sz="2200" dirty="0">
                <a:latin typeface="Century Gothic"/>
              </a:rPr>
              <a:t>Faible risque de préjudice pour le patient</a:t>
            </a:r>
          </a:p>
          <a:p>
            <a:pPr lvl="1">
              <a:spcBef>
                <a:spcPts val="1040"/>
              </a:spcBef>
              <a:buSzPct val="69000"/>
            </a:pPr>
            <a:endParaRPr lang="fr-CA" sz="2133" dirty="0">
              <a:latin typeface="Century Gothic" panose="020B0502020202020204" pitchFamily="34" charset="0"/>
            </a:endParaRPr>
          </a:p>
          <a:p>
            <a:pPr marL="0" indent="0">
              <a:spcBef>
                <a:spcPts val="1040"/>
              </a:spcBef>
              <a:buNone/>
            </a:pPr>
            <a:endParaRPr lang="fr-CA" sz="2133" dirty="0">
              <a:latin typeface="Century Gothic" panose="020B0502020202020204" pitchFamily="34" charset="0"/>
            </a:endParaRPr>
          </a:p>
        </p:txBody>
      </p:sp>
      <p:sp>
        <p:nvSpPr>
          <p:cNvPr id="12" name="Communication obligatoire avec le prescripteur initial">
            <a:extLst>
              <a:ext uri="{FF2B5EF4-FFF2-40B4-BE49-F238E27FC236}">
                <a16:creationId xmlns:a16="http://schemas.microsoft.com/office/drawing/2014/main" id="{AE5377BA-44B2-2F66-53C4-61FB2C40AC9C}"/>
              </a:ext>
            </a:extLst>
          </p:cNvPr>
          <p:cNvSpPr txBox="1"/>
          <p:nvPr/>
        </p:nvSpPr>
        <p:spPr>
          <a:xfrm>
            <a:off x="1946832" y="5942351"/>
            <a:ext cx="9017127" cy="3249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3867" tIns="33867" rIns="33867" bIns="33867" anchor="ctr">
            <a:spAutoFit/>
          </a:bodyPr>
          <a:lstStyle>
            <a:lvl1pPr algn="l">
              <a:defRPr sz="2500"/>
            </a:lvl1pPr>
          </a:lstStyle>
          <a:p>
            <a:r>
              <a:rPr lang="fr-CA" sz="1667">
                <a:solidFill>
                  <a:schemeClr val="bg1"/>
                </a:solidFill>
              </a:rPr>
              <a:t>Communication avec le professionnel responsable du suivi clinique si vous le jugez pertinent</a:t>
            </a:r>
          </a:p>
        </p:txBody>
      </p:sp>
      <p:grpSp>
        <p:nvGrpSpPr>
          <p:cNvPr id="13" name="Group 12">
            <a:extLst>
              <a:ext uri="{FF2B5EF4-FFF2-40B4-BE49-F238E27FC236}">
                <a16:creationId xmlns:a16="http://schemas.microsoft.com/office/drawing/2014/main" id="{10DD6E79-C414-87EA-31FD-CA114A711757}"/>
              </a:ext>
            </a:extLst>
          </p:cNvPr>
          <p:cNvGrpSpPr/>
          <p:nvPr/>
        </p:nvGrpSpPr>
        <p:grpSpPr>
          <a:xfrm>
            <a:off x="162520" y="5923839"/>
            <a:ext cx="7015705" cy="605424"/>
            <a:chOff x="162520" y="5923839"/>
            <a:chExt cx="7015705" cy="605424"/>
          </a:xfrm>
        </p:grpSpPr>
        <p:sp>
          <p:nvSpPr>
            <p:cNvPr id="14" name="Rectangle aux angles arrondis">
              <a:extLst>
                <a:ext uri="{FF2B5EF4-FFF2-40B4-BE49-F238E27FC236}">
                  <a16:creationId xmlns:a16="http://schemas.microsoft.com/office/drawing/2014/main" id="{77ECCFDA-C8D6-BB5E-6601-1075A26BF4B7}"/>
                </a:ext>
              </a:extLst>
            </p:cNvPr>
            <p:cNvSpPr/>
            <p:nvPr/>
          </p:nvSpPr>
          <p:spPr>
            <a:xfrm>
              <a:off x="162520" y="5923839"/>
              <a:ext cx="7015705" cy="605424"/>
            </a:xfrm>
            <a:prstGeom prst="roundRect">
              <a:avLst>
                <a:gd name="adj" fmla="val 50000"/>
              </a:avLst>
            </a:prstGeom>
            <a:solidFill>
              <a:srgbClr val="009641"/>
            </a:solidFill>
            <a:ln w="12700">
              <a:miter lim="400000"/>
            </a:ln>
          </p:spPr>
          <p:txBody>
            <a:bodyPr lIns="33867" tIns="33867" rIns="33867" bIns="33867" anchor="ctr"/>
            <a:lstStyle/>
            <a:p>
              <a:pPr defTabSz="389486">
                <a:defRPr sz="2200">
                  <a:latin typeface="Helvetica Neue Medium"/>
                  <a:ea typeface="Helvetica Neue Medium"/>
                  <a:cs typeface="Helvetica Neue Medium"/>
                  <a:sym typeface="Helvetica Neue Medium"/>
                </a:defRPr>
              </a:pPr>
              <a:endParaRPr lang="fr-CA" sz="1467"/>
            </a:p>
          </p:txBody>
        </p:sp>
        <p:sp>
          <p:nvSpPr>
            <p:cNvPr id="15" name="Communication obligatoire avec le prescripteur initial">
              <a:extLst>
                <a:ext uri="{FF2B5EF4-FFF2-40B4-BE49-F238E27FC236}">
                  <a16:creationId xmlns:a16="http://schemas.microsoft.com/office/drawing/2014/main" id="{27AFF604-6F41-5C8D-25A1-5E2F678B3532}"/>
                </a:ext>
              </a:extLst>
            </p:cNvPr>
            <p:cNvSpPr txBox="1"/>
            <p:nvPr/>
          </p:nvSpPr>
          <p:spPr>
            <a:xfrm>
              <a:off x="513735" y="5935808"/>
              <a:ext cx="6410448" cy="5814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3867" tIns="33867" rIns="33867" bIns="33867" anchor="ctr">
              <a:spAutoFit/>
            </a:bodyPr>
            <a:lstStyle>
              <a:lvl1pPr algn="l">
                <a:defRPr sz="2500"/>
              </a:lvl1pPr>
            </a:lstStyle>
            <a:p>
              <a:r>
                <a:rPr lang="fr-CA" sz="1650" dirty="0">
                  <a:solidFill>
                    <a:schemeClr val="bg1"/>
                  </a:solidFill>
                </a:rPr>
                <a:t>Communication avec le professionnel responsable du suivi clinique du patient si jugé pertinent</a:t>
              </a:r>
            </a:p>
          </p:txBody>
        </p:sp>
      </p:grpSp>
      <p:sp>
        <p:nvSpPr>
          <p:cNvPr id="17" name="AutoShape 4">
            <a:extLst>
              <a:ext uri="{FF2B5EF4-FFF2-40B4-BE49-F238E27FC236}">
                <a16:creationId xmlns:a16="http://schemas.microsoft.com/office/drawing/2014/main" id="{99FF3758-81FC-3613-DAAF-EC23022207B1}"/>
              </a:ext>
            </a:extLst>
          </p:cNvPr>
          <p:cNvSpPr>
            <a:spLocks noGrp="1" noRot="1" noMove="1" noResize="1" noEditPoints="1" noAdjustHandles="1" noChangeArrowheads="1" noChangeShapeType="1"/>
          </p:cNvSpPr>
          <p:nvPr/>
        </p:nvSpPr>
        <p:spPr>
          <a:xfrm rot="5390672">
            <a:off x="9662442" y="4524000"/>
            <a:ext cx="4680717" cy="0"/>
          </a:xfrm>
          <a:prstGeom prst="line">
            <a:avLst/>
          </a:prstGeom>
          <a:ln w="9525" cap="rnd">
            <a:solidFill>
              <a:srgbClr val="212D54"/>
            </a:solidFill>
            <a:prstDash val="solid"/>
            <a:headEnd type="none" w="sm" len="sm"/>
            <a:tailEnd type="none" w="sm" len="sm"/>
          </a:ln>
        </p:spPr>
        <p:txBody>
          <a:bodyPr/>
          <a:lstStyle/>
          <a:p>
            <a:endParaRPr lang="fr-CA" sz="1200"/>
          </a:p>
        </p:txBody>
      </p:sp>
      <p:grpSp>
        <p:nvGrpSpPr>
          <p:cNvPr id="18" name="Group 17">
            <a:extLst>
              <a:ext uri="{FF2B5EF4-FFF2-40B4-BE49-F238E27FC236}">
                <a16:creationId xmlns:a16="http://schemas.microsoft.com/office/drawing/2014/main" id="{7AE99B4C-2F7C-D3F0-9317-6D22F182508E}"/>
              </a:ext>
            </a:extLst>
          </p:cNvPr>
          <p:cNvGrpSpPr>
            <a:grpSpLocks noGrp="1" noUngrp="1" noRot="1" noMove="1" noResize="1"/>
          </p:cNvGrpSpPr>
          <p:nvPr/>
        </p:nvGrpSpPr>
        <p:grpSpPr>
          <a:xfrm>
            <a:off x="259968" y="-13613"/>
            <a:ext cx="19052" cy="3524686"/>
            <a:chOff x="359349" y="-9592"/>
            <a:chExt cx="19052" cy="3524686"/>
          </a:xfrm>
        </p:grpSpPr>
        <p:sp>
          <p:nvSpPr>
            <p:cNvPr id="19" name="AutoShape 5">
              <a:extLst>
                <a:ext uri="{FF2B5EF4-FFF2-40B4-BE49-F238E27FC236}">
                  <a16:creationId xmlns:a16="http://schemas.microsoft.com/office/drawing/2014/main" id="{970CD21F-9DFF-88B7-A489-6D73F24619BE}"/>
                </a:ext>
              </a:extLst>
            </p:cNvPr>
            <p:cNvSpPr>
              <a:spLocks noGrp="1" noRot="1" noMove="1" noResize="1" noEditPoints="1" noAdjustHandles="1" noChangeArrowheads="1" noChangeShapeType="1"/>
            </p:cNvSpPr>
            <p:nvPr/>
          </p:nvSpPr>
          <p:spPr>
            <a:xfrm rot="5387602">
              <a:off x="-1382361" y="1754333"/>
              <a:ext cx="3521523" cy="0"/>
            </a:xfrm>
            <a:prstGeom prst="line">
              <a:avLst/>
            </a:prstGeom>
            <a:ln w="9525" cap="rnd">
              <a:solidFill>
                <a:srgbClr val="212D54"/>
              </a:solidFill>
              <a:prstDash val="solid"/>
              <a:headEnd type="none" w="sm" len="sm"/>
              <a:tailEnd type="none" w="sm" len="sm"/>
            </a:ln>
          </p:spPr>
          <p:txBody>
            <a:bodyPr/>
            <a:lstStyle/>
            <a:p>
              <a:endParaRPr lang="fr-CA" sz="1200"/>
            </a:p>
          </p:txBody>
        </p:sp>
        <p:sp>
          <p:nvSpPr>
            <p:cNvPr id="20" name="AutoShape 10">
              <a:extLst>
                <a:ext uri="{FF2B5EF4-FFF2-40B4-BE49-F238E27FC236}">
                  <a16:creationId xmlns:a16="http://schemas.microsoft.com/office/drawing/2014/main" id="{59C408D3-F5A2-8B5B-218B-689B8C99BFE6}"/>
                </a:ext>
              </a:extLst>
            </p:cNvPr>
            <p:cNvSpPr>
              <a:spLocks noGrp="1" noRot="1" noMove="1" noResize="1" noEditPoints="1" noAdjustHandles="1" noChangeArrowheads="1" noChangeShapeType="1"/>
            </p:cNvSpPr>
            <p:nvPr/>
          </p:nvSpPr>
          <p:spPr>
            <a:xfrm>
              <a:off x="359349" y="-9592"/>
              <a:ext cx="12701" cy="1354792"/>
            </a:xfrm>
            <a:prstGeom prst="line">
              <a:avLst/>
            </a:prstGeom>
            <a:ln w="9525" cap="rnd">
              <a:solidFill>
                <a:srgbClr val="F9F9F9"/>
              </a:solidFill>
              <a:prstDash val="solid"/>
              <a:headEnd type="none" w="sm" len="sm"/>
              <a:tailEnd type="none" w="sm" len="sm"/>
            </a:ln>
          </p:spPr>
          <p:txBody>
            <a:bodyPr/>
            <a:lstStyle/>
            <a:p>
              <a:endParaRPr lang="fr-CA" sz="1200"/>
            </a:p>
          </p:txBody>
        </p:sp>
      </p:grpSp>
    </p:spTree>
    <p:extLst>
      <p:ext uri="{BB962C8B-B14F-4D97-AF65-F5344CB8AC3E}">
        <p14:creationId xmlns:p14="http://schemas.microsoft.com/office/powerpoint/2010/main" val="2963969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C3D65-C231-C478-4963-C4CB9B538140}"/>
            </a:ext>
          </a:extLst>
        </p:cNvPr>
        <p:cNvGrpSpPr/>
        <p:nvPr/>
      </p:nvGrpSpPr>
      <p:grpSpPr>
        <a:xfrm>
          <a:off x="0" y="0"/>
          <a:ext cx="0" cy="0"/>
          <a:chOff x="0" y="0"/>
          <a:chExt cx="0" cy="0"/>
        </a:xfrm>
      </p:grpSpPr>
      <p:sp>
        <p:nvSpPr>
          <p:cNvPr id="4" name="AutoShape 4">
            <a:extLst>
              <a:ext uri="{FF2B5EF4-FFF2-40B4-BE49-F238E27FC236}">
                <a16:creationId xmlns:a16="http://schemas.microsoft.com/office/drawing/2014/main" id="{1ACD036B-9816-CE3A-811A-5EAF25965A1C}"/>
              </a:ext>
            </a:extLst>
          </p:cNvPr>
          <p:cNvSpPr>
            <a:spLocks noGrp="1" noRot="1" noMove="1" noResize="1" noEditPoints="1" noAdjustHandles="1" noChangeArrowheads="1" noChangeShapeType="1"/>
          </p:cNvSpPr>
          <p:nvPr/>
        </p:nvSpPr>
        <p:spPr>
          <a:xfrm rot="5390672">
            <a:off x="9662442" y="4524000"/>
            <a:ext cx="4680717" cy="0"/>
          </a:xfrm>
          <a:prstGeom prst="line">
            <a:avLst/>
          </a:prstGeom>
          <a:ln w="9525" cap="rnd">
            <a:solidFill>
              <a:srgbClr val="212D54"/>
            </a:solidFill>
            <a:prstDash val="solid"/>
            <a:headEnd type="none" w="sm" len="sm"/>
            <a:tailEnd type="none" w="sm" len="sm"/>
          </a:ln>
        </p:spPr>
        <p:txBody>
          <a:bodyPr/>
          <a:lstStyle/>
          <a:p>
            <a:endParaRPr lang="fr-CA" sz="1200"/>
          </a:p>
        </p:txBody>
      </p:sp>
      <p:sp>
        <p:nvSpPr>
          <p:cNvPr id="11" name="Rupture d’approvisionnement au Québec…">
            <a:extLst>
              <a:ext uri="{FF2B5EF4-FFF2-40B4-BE49-F238E27FC236}">
                <a16:creationId xmlns:a16="http://schemas.microsoft.com/office/drawing/2014/main" id="{5D0902F5-A594-8FE6-FD4E-744A667138E1}"/>
              </a:ext>
            </a:extLst>
          </p:cNvPr>
          <p:cNvSpPr txBox="1">
            <a:spLocks/>
          </p:cNvSpPr>
          <p:nvPr/>
        </p:nvSpPr>
        <p:spPr>
          <a:xfrm>
            <a:off x="694474" y="2029180"/>
            <a:ext cx="10587464" cy="3521502"/>
          </a:xfrm>
          <a:prstGeom prst="rect">
            <a:avLst/>
          </a:prstGeom>
        </p:spPr>
        <p:txBody>
          <a:bodyPr lIns="91440" tIns="45720" rIns="91440" bIns="4572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840"/>
              </a:spcBef>
              <a:buClr>
                <a:srgbClr val="00B050"/>
              </a:buClr>
              <a:buFont typeface="System Font Regular"/>
              <a:buChar char="+"/>
            </a:pPr>
            <a:r>
              <a:rPr lang="fr-CA" sz="2400" dirty="0">
                <a:latin typeface="Century Gothic"/>
              </a:rPr>
              <a:t>Prescrire chez un patient avec une maladie chronique diagnostiquées par un professionnel habilité (médecin, IPS)</a:t>
            </a:r>
          </a:p>
          <a:p>
            <a:pPr>
              <a:spcBef>
                <a:spcPts val="1840"/>
              </a:spcBef>
              <a:buClr>
                <a:srgbClr val="00B050"/>
              </a:buClr>
              <a:buFont typeface="System Font Regular"/>
              <a:buChar char="+"/>
            </a:pPr>
            <a:r>
              <a:rPr lang="fr-CA" sz="2400" dirty="0">
                <a:latin typeface="Century Gothic"/>
              </a:rPr>
              <a:t>Faible risque de détérioration à court terme</a:t>
            </a:r>
          </a:p>
          <a:p>
            <a:pPr>
              <a:spcBef>
                <a:spcPts val="1840"/>
              </a:spcBef>
              <a:buClr>
                <a:srgbClr val="00B050"/>
              </a:buClr>
              <a:buFont typeface="System Font Regular"/>
              <a:buChar char="+"/>
            </a:pPr>
            <a:r>
              <a:rPr lang="fr-CA" sz="2400" dirty="0">
                <a:latin typeface="Century Gothic"/>
              </a:rPr>
              <a:t>Cessation,</a:t>
            </a:r>
            <a:r>
              <a:rPr lang="fr-CA" sz="2400" b="1" dirty="0">
                <a:latin typeface="Century Gothic"/>
              </a:rPr>
              <a:t> </a:t>
            </a:r>
            <a:r>
              <a:rPr lang="fr-CA" sz="2400" dirty="0">
                <a:latin typeface="Century Gothic"/>
              </a:rPr>
              <a:t>amorce</a:t>
            </a:r>
            <a:r>
              <a:rPr lang="fr-CA" sz="2400" b="1" dirty="0">
                <a:latin typeface="Century Gothic"/>
              </a:rPr>
              <a:t> </a:t>
            </a:r>
            <a:r>
              <a:rPr lang="fr-CA" sz="2400" dirty="0">
                <a:latin typeface="Century Gothic"/>
              </a:rPr>
              <a:t>ou ajustement d’un médicament</a:t>
            </a:r>
            <a:endParaRPr lang="fr-CA" sz="2400" dirty="0">
              <a:latin typeface="Century Gothic" panose="020B0502020202020204" pitchFamily="34" charset="0"/>
            </a:endParaRPr>
          </a:p>
          <a:p>
            <a:pPr lvl="1">
              <a:spcBef>
                <a:spcPts val="1040"/>
              </a:spcBef>
              <a:buSzPct val="69000"/>
            </a:pPr>
            <a:endParaRPr lang="fr-CA" sz="2133" dirty="0">
              <a:latin typeface="Century Gothic" panose="020B0502020202020204" pitchFamily="34" charset="0"/>
            </a:endParaRPr>
          </a:p>
          <a:p>
            <a:pPr marL="0" indent="0">
              <a:spcBef>
                <a:spcPts val="1040"/>
              </a:spcBef>
              <a:buNone/>
            </a:pPr>
            <a:endParaRPr lang="fr-CA" sz="2133" dirty="0">
              <a:latin typeface="Century Gothic" panose="020B0502020202020204" pitchFamily="34" charset="0"/>
            </a:endParaRPr>
          </a:p>
        </p:txBody>
      </p:sp>
      <p:grpSp>
        <p:nvGrpSpPr>
          <p:cNvPr id="8" name="Group 7">
            <a:extLst>
              <a:ext uri="{FF2B5EF4-FFF2-40B4-BE49-F238E27FC236}">
                <a16:creationId xmlns:a16="http://schemas.microsoft.com/office/drawing/2014/main" id="{69E7B073-C74B-60CF-803D-40E814076DD2}"/>
              </a:ext>
            </a:extLst>
          </p:cNvPr>
          <p:cNvGrpSpPr/>
          <p:nvPr/>
        </p:nvGrpSpPr>
        <p:grpSpPr>
          <a:xfrm>
            <a:off x="162520" y="5923839"/>
            <a:ext cx="7015705" cy="605424"/>
            <a:chOff x="162520" y="5923839"/>
            <a:chExt cx="7015705" cy="605424"/>
          </a:xfrm>
        </p:grpSpPr>
        <p:sp>
          <p:nvSpPr>
            <p:cNvPr id="9" name="Rectangle aux angles arrondis">
              <a:extLst>
                <a:ext uri="{FF2B5EF4-FFF2-40B4-BE49-F238E27FC236}">
                  <a16:creationId xmlns:a16="http://schemas.microsoft.com/office/drawing/2014/main" id="{9B8E46B9-30B6-2B06-D501-B98D5E169E6D}"/>
                </a:ext>
              </a:extLst>
            </p:cNvPr>
            <p:cNvSpPr/>
            <p:nvPr/>
          </p:nvSpPr>
          <p:spPr>
            <a:xfrm>
              <a:off x="162520" y="5923839"/>
              <a:ext cx="7015705" cy="605424"/>
            </a:xfrm>
            <a:prstGeom prst="roundRect">
              <a:avLst>
                <a:gd name="adj" fmla="val 50000"/>
              </a:avLst>
            </a:prstGeom>
            <a:solidFill>
              <a:srgbClr val="009641"/>
            </a:solidFill>
            <a:ln w="12700">
              <a:miter lim="400000"/>
            </a:ln>
          </p:spPr>
          <p:txBody>
            <a:bodyPr lIns="33867" tIns="33867" rIns="33867" bIns="33867" anchor="ctr"/>
            <a:lstStyle/>
            <a:p>
              <a:pPr defTabSz="389486">
                <a:defRPr sz="2200">
                  <a:latin typeface="Helvetica Neue Medium"/>
                  <a:ea typeface="Helvetica Neue Medium"/>
                  <a:cs typeface="Helvetica Neue Medium"/>
                  <a:sym typeface="Helvetica Neue Medium"/>
                </a:defRPr>
              </a:pPr>
              <a:endParaRPr lang="fr-CA" sz="1467"/>
            </a:p>
          </p:txBody>
        </p:sp>
        <p:sp>
          <p:nvSpPr>
            <p:cNvPr id="12" name="Communication obligatoire avec le prescripteur initial">
              <a:extLst>
                <a:ext uri="{FF2B5EF4-FFF2-40B4-BE49-F238E27FC236}">
                  <a16:creationId xmlns:a16="http://schemas.microsoft.com/office/drawing/2014/main" id="{49A50AE5-B8AF-11CE-A44F-4A701633BFB4}"/>
                </a:ext>
              </a:extLst>
            </p:cNvPr>
            <p:cNvSpPr txBox="1"/>
            <p:nvPr/>
          </p:nvSpPr>
          <p:spPr>
            <a:xfrm>
              <a:off x="513735" y="5935808"/>
              <a:ext cx="6410448" cy="5814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3867" tIns="33867" rIns="33867" bIns="33867" anchor="ctr">
              <a:spAutoFit/>
            </a:bodyPr>
            <a:lstStyle>
              <a:lvl1pPr algn="l">
                <a:defRPr sz="2500"/>
              </a:lvl1pPr>
            </a:lstStyle>
            <a:p>
              <a:r>
                <a:rPr lang="fr-CA" sz="1650" dirty="0">
                  <a:solidFill>
                    <a:schemeClr val="bg1"/>
                  </a:solidFill>
                </a:rPr>
                <a:t>Communication avec le professionnel responsable du suivi clinique du patient si jugé pertinent</a:t>
              </a:r>
            </a:p>
          </p:txBody>
        </p:sp>
      </p:grpSp>
      <p:grpSp>
        <p:nvGrpSpPr>
          <p:cNvPr id="15" name="Group 2">
            <a:extLst>
              <a:ext uri="{FF2B5EF4-FFF2-40B4-BE49-F238E27FC236}">
                <a16:creationId xmlns:a16="http://schemas.microsoft.com/office/drawing/2014/main" id="{44FCE306-B045-2ED3-E7D7-68938099CC39}"/>
              </a:ext>
            </a:extLst>
          </p:cNvPr>
          <p:cNvGrpSpPr>
            <a:grpSpLocks noGrp="1" noUngrp="1" noRot="1" noMove="1" noResize="1"/>
          </p:cNvGrpSpPr>
          <p:nvPr/>
        </p:nvGrpSpPr>
        <p:grpSpPr>
          <a:xfrm>
            <a:off x="0" y="0"/>
            <a:ext cx="12192000" cy="1318800"/>
            <a:chOff x="0" y="0"/>
            <a:chExt cx="24749700" cy="2637600"/>
          </a:xfrm>
        </p:grpSpPr>
        <p:sp>
          <p:nvSpPr>
            <p:cNvPr id="16" name="Freeform 3">
              <a:extLst>
                <a:ext uri="{FF2B5EF4-FFF2-40B4-BE49-F238E27FC236}">
                  <a16:creationId xmlns:a16="http://schemas.microsoft.com/office/drawing/2014/main" id="{74F451D0-E683-0D47-6E23-D18350CF677B}"/>
                </a:ext>
              </a:extLst>
            </p:cNvPr>
            <p:cNvSpPr>
              <a:spLocks noGrp="1" noRot="1" noMove="1" noResize="1" noEditPoints="1" noAdjustHandles="1" noChangeArrowheads="1" noChangeShapeType="1"/>
            </p:cNvSpPr>
            <p:nvPr/>
          </p:nvSpPr>
          <p:spPr>
            <a:xfrm>
              <a:off x="0" y="0"/>
              <a:ext cx="24749700" cy="2637663"/>
            </a:xfrm>
            <a:custGeom>
              <a:avLst/>
              <a:gdLst/>
              <a:ahLst/>
              <a:cxnLst/>
              <a:rect l="l" t="t" r="r" b="b"/>
              <a:pathLst>
                <a:path w="24749700" h="2637663">
                  <a:moveTo>
                    <a:pt x="0" y="0"/>
                  </a:moveTo>
                  <a:lnTo>
                    <a:pt x="24749700" y="0"/>
                  </a:lnTo>
                  <a:lnTo>
                    <a:pt x="24749700" y="2637663"/>
                  </a:lnTo>
                  <a:lnTo>
                    <a:pt x="0" y="2637663"/>
                  </a:lnTo>
                  <a:close/>
                </a:path>
              </a:pathLst>
            </a:custGeom>
            <a:solidFill>
              <a:srgbClr val="222B52"/>
            </a:solidFill>
          </p:spPr>
          <p:txBody>
            <a:bodyPr/>
            <a:lstStyle/>
            <a:p>
              <a:endParaRPr lang="fr-CA" sz="1200"/>
            </a:p>
          </p:txBody>
        </p:sp>
      </p:grpSp>
      <p:sp>
        <p:nvSpPr>
          <p:cNvPr id="17" name="TextBox 6">
            <a:extLst>
              <a:ext uri="{FF2B5EF4-FFF2-40B4-BE49-F238E27FC236}">
                <a16:creationId xmlns:a16="http://schemas.microsoft.com/office/drawing/2014/main" id="{8185CD28-3963-D082-FE50-D635F17DC802}"/>
              </a:ext>
            </a:extLst>
          </p:cNvPr>
          <p:cNvSpPr txBox="1"/>
          <p:nvPr/>
        </p:nvSpPr>
        <p:spPr>
          <a:xfrm>
            <a:off x="513735" y="401150"/>
            <a:ext cx="11603194" cy="575735"/>
          </a:xfrm>
          <a:prstGeom prst="rect">
            <a:avLst/>
          </a:prstGeom>
        </p:spPr>
        <p:txBody>
          <a:bodyPr wrap="square" lIns="0" tIns="0" rIns="0" bIns="0" rtlCol="0" anchor="t">
            <a:spAutoFit/>
          </a:bodyPr>
          <a:lstStyle/>
          <a:p>
            <a:pPr>
              <a:lnSpc>
                <a:spcPts val="4960"/>
              </a:lnSpc>
            </a:pPr>
            <a:r>
              <a:rPr lang="fr-CA" sz="3334">
                <a:solidFill>
                  <a:srgbClr val="FFD65C"/>
                </a:solidFill>
                <a:latin typeface="Century Gothic" panose="020B0502020202020204" pitchFamily="34" charset="0"/>
                <a:ea typeface="Arimo"/>
                <a:cs typeface="Arimo"/>
                <a:sym typeface="Arimo"/>
              </a:rPr>
              <a:t>1.2 Pour traiter des maladies chroniques diagnostiquées</a:t>
            </a:r>
          </a:p>
        </p:txBody>
      </p:sp>
      <p:grpSp>
        <p:nvGrpSpPr>
          <p:cNvPr id="3" name="Group 2">
            <a:extLst>
              <a:ext uri="{FF2B5EF4-FFF2-40B4-BE49-F238E27FC236}">
                <a16:creationId xmlns:a16="http://schemas.microsoft.com/office/drawing/2014/main" id="{9A5ECF9C-7E23-47C2-4A48-5BAA9531A6AB}"/>
              </a:ext>
            </a:extLst>
          </p:cNvPr>
          <p:cNvGrpSpPr/>
          <p:nvPr/>
        </p:nvGrpSpPr>
        <p:grpSpPr>
          <a:xfrm>
            <a:off x="259968" y="-13613"/>
            <a:ext cx="19052" cy="3524686"/>
            <a:chOff x="359349" y="-9592"/>
            <a:chExt cx="19052" cy="3524686"/>
          </a:xfrm>
        </p:grpSpPr>
        <p:sp>
          <p:nvSpPr>
            <p:cNvPr id="6" name="AutoShape 5">
              <a:extLst>
                <a:ext uri="{FF2B5EF4-FFF2-40B4-BE49-F238E27FC236}">
                  <a16:creationId xmlns:a16="http://schemas.microsoft.com/office/drawing/2014/main" id="{7BA6AE68-4DD5-C439-2F55-DF9180D379EC}"/>
                </a:ext>
              </a:extLst>
            </p:cNvPr>
            <p:cNvSpPr>
              <a:spLocks noGrp="1" noRot="1" noMove="1" noResize="1" noEditPoints="1" noAdjustHandles="1" noChangeArrowheads="1" noChangeShapeType="1"/>
            </p:cNvSpPr>
            <p:nvPr/>
          </p:nvSpPr>
          <p:spPr>
            <a:xfrm rot="5387602">
              <a:off x="-1382361" y="1754333"/>
              <a:ext cx="3521523" cy="0"/>
            </a:xfrm>
            <a:prstGeom prst="line">
              <a:avLst/>
            </a:prstGeom>
            <a:ln w="9525" cap="rnd">
              <a:solidFill>
                <a:srgbClr val="212D54"/>
              </a:solidFill>
              <a:prstDash val="solid"/>
              <a:headEnd type="none" w="sm" len="sm"/>
              <a:tailEnd type="none" w="sm" len="sm"/>
            </a:ln>
          </p:spPr>
          <p:txBody>
            <a:bodyPr/>
            <a:lstStyle/>
            <a:p>
              <a:endParaRPr lang="fr-CA" sz="1200"/>
            </a:p>
          </p:txBody>
        </p:sp>
        <p:sp>
          <p:nvSpPr>
            <p:cNvPr id="7" name="AutoShape 10">
              <a:extLst>
                <a:ext uri="{FF2B5EF4-FFF2-40B4-BE49-F238E27FC236}">
                  <a16:creationId xmlns:a16="http://schemas.microsoft.com/office/drawing/2014/main" id="{EEFA6C4F-25DE-6C62-BCFB-539805F3018B}"/>
                </a:ext>
              </a:extLst>
            </p:cNvPr>
            <p:cNvSpPr/>
            <p:nvPr/>
          </p:nvSpPr>
          <p:spPr>
            <a:xfrm>
              <a:off x="359349" y="-9592"/>
              <a:ext cx="12701" cy="1354792"/>
            </a:xfrm>
            <a:prstGeom prst="line">
              <a:avLst/>
            </a:prstGeom>
            <a:ln w="9525" cap="rnd">
              <a:solidFill>
                <a:srgbClr val="F9F9F9"/>
              </a:solidFill>
              <a:prstDash val="solid"/>
              <a:headEnd type="none" w="sm" len="sm"/>
              <a:tailEnd type="none" w="sm" len="sm"/>
            </a:ln>
          </p:spPr>
          <p:txBody>
            <a:bodyPr/>
            <a:lstStyle/>
            <a:p>
              <a:endParaRPr lang="fr-CA" sz="1200"/>
            </a:p>
          </p:txBody>
        </p:sp>
      </p:grpSp>
    </p:spTree>
    <p:extLst>
      <p:ext uri="{BB962C8B-B14F-4D97-AF65-F5344CB8AC3E}">
        <p14:creationId xmlns:p14="http://schemas.microsoft.com/office/powerpoint/2010/main" val="11691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2DA99-EAEF-5558-9E80-0B9E7EB1B777}"/>
            </a:ext>
          </a:extLst>
        </p:cNvPr>
        <p:cNvGrpSpPr/>
        <p:nvPr/>
      </p:nvGrpSpPr>
      <p:grpSpPr>
        <a:xfrm>
          <a:off x="0" y="0"/>
          <a:ext cx="0" cy="0"/>
          <a:chOff x="0" y="0"/>
          <a:chExt cx="0" cy="0"/>
        </a:xfrm>
      </p:grpSpPr>
      <p:sp>
        <p:nvSpPr>
          <p:cNvPr id="4" name="AutoShape 4">
            <a:extLst>
              <a:ext uri="{FF2B5EF4-FFF2-40B4-BE49-F238E27FC236}">
                <a16:creationId xmlns:a16="http://schemas.microsoft.com/office/drawing/2014/main" id="{D41839ED-D68B-7E03-A8B1-C13833FE07DC}"/>
              </a:ext>
            </a:extLst>
          </p:cNvPr>
          <p:cNvSpPr>
            <a:spLocks noGrp="1" noRot="1" noMove="1" noResize="1" noEditPoints="1" noAdjustHandles="1" noChangeArrowheads="1" noChangeShapeType="1"/>
          </p:cNvSpPr>
          <p:nvPr/>
        </p:nvSpPr>
        <p:spPr>
          <a:xfrm rot="5390672">
            <a:off x="9662442" y="4524000"/>
            <a:ext cx="4680717" cy="0"/>
          </a:xfrm>
          <a:prstGeom prst="line">
            <a:avLst/>
          </a:prstGeom>
          <a:ln w="9525" cap="rnd">
            <a:solidFill>
              <a:srgbClr val="212D54"/>
            </a:solidFill>
            <a:prstDash val="solid"/>
            <a:headEnd type="none" w="sm" len="sm"/>
            <a:tailEnd type="none" w="sm" len="sm"/>
          </a:ln>
        </p:spPr>
        <p:txBody>
          <a:bodyPr/>
          <a:lstStyle/>
          <a:p>
            <a:endParaRPr lang="fr-CA" sz="1200"/>
          </a:p>
        </p:txBody>
      </p:sp>
      <p:sp>
        <p:nvSpPr>
          <p:cNvPr id="10" name="AutoShape 10">
            <a:extLst>
              <a:ext uri="{FF2B5EF4-FFF2-40B4-BE49-F238E27FC236}">
                <a16:creationId xmlns:a16="http://schemas.microsoft.com/office/drawing/2014/main" id="{8526F3BD-F3FC-FD21-86E5-6B45CF175104}"/>
              </a:ext>
            </a:extLst>
          </p:cNvPr>
          <p:cNvSpPr/>
          <p:nvPr/>
        </p:nvSpPr>
        <p:spPr>
          <a:xfrm flipH="1">
            <a:off x="372050" y="26400"/>
            <a:ext cx="12700" cy="1318800"/>
          </a:xfrm>
          <a:prstGeom prst="line">
            <a:avLst/>
          </a:prstGeom>
          <a:ln w="9525" cap="rnd">
            <a:solidFill>
              <a:srgbClr val="F9F9F9"/>
            </a:solidFill>
            <a:prstDash val="solid"/>
            <a:headEnd type="none" w="sm" len="sm"/>
            <a:tailEnd type="none" w="sm" len="sm"/>
          </a:ln>
        </p:spPr>
        <p:txBody>
          <a:bodyPr/>
          <a:lstStyle/>
          <a:p>
            <a:endParaRPr lang="fr-CA" sz="1200"/>
          </a:p>
        </p:txBody>
      </p:sp>
      <p:sp>
        <p:nvSpPr>
          <p:cNvPr id="11" name="Rupture d’approvisionnement au Québec…">
            <a:extLst>
              <a:ext uri="{FF2B5EF4-FFF2-40B4-BE49-F238E27FC236}">
                <a16:creationId xmlns:a16="http://schemas.microsoft.com/office/drawing/2014/main" id="{09D82829-7752-A0C2-6B04-569B68856CC0}"/>
              </a:ext>
            </a:extLst>
          </p:cNvPr>
          <p:cNvSpPr txBox="1">
            <a:spLocks/>
          </p:cNvSpPr>
          <p:nvPr/>
        </p:nvSpPr>
        <p:spPr>
          <a:xfrm>
            <a:off x="636584" y="1883664"/>
            <a:ext cx="10691815" cy="5116856"/>
          </a:xfrm>
          <a:prstGeom prst="rect">
            <a:avLst/>
          </a:prstGeom>
        </p:spPr>
        <p:txBody>
          <a:bodyPr lIns="91440" tIns="45720" rIns="91440" bIns="4572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840"/>
              </a:spcBef>
              <a:buClr>
                <a:srgbClr val="00B050"/>
              </a:buClr>
              <a:buFont typeface="System Font Regular"/>
              <a:buChar char="+"/>
            </a:pPr>
            <a:r>
              <a:rPr lang="fr-CA" sz="2300" dirty="0">
                <a:latin typeface="Century Gothic" panose="020B0502020202020204" pitchFamily="34" charset="0"/>
              </a:rPr>
              <a:t>Prescrire pour prévenir</a:t>
            </a:r>
          </a:p>
          <a:p>
            <a:pPr lvl="2">
              <a:spcBef>
                <a:spcPts val="1840"/>
              </a:spcBef>
              <a:buClr>
                <a:srgbClr val="00B050"/>
              </a:buClr>
              <a:buFont typeface="System Font Regular"/>
              <a:buChar char="+"/>
            </a:pPr>
            <a:r>
              <a:rPr lang="fr-CA" sz="2000" dirty="0">
                <a:latin typeface="Century Gothic"/>
              </a:rPr>
              <a:t>L’apparition de maladies ou de symptômes</a:t>
            </a:r>
          </a:p>
          <a:p>
            <a:pPr lvl="2">
              <a:spcBef>
                <a:spcPts val="1840"/>
              </a:spcBef>
              <a:buClr>
                <a:srgbClr val="00B050"/>
              </a:buClr>
              <a:buFont typeface="System Font Regular"/>
              <a:buChar char="+"/>
            </a:pPr>
            <a:r>
              <a:rPr lang="fr-CA" sz="2000" dirty="0">
                <a:latin typeface="Century Gothic" panose="020B0502020202020204" pitchFamily="34" charset="0"/>
              </a:rPr>
              <a:t>Certaines conditions de santé (ex. : grossesse non désirée)</a:t>
            </a:r>
          </a:p>
          <a:p>
            <a:pPr>
              <a:spcBef>
                <a:spcPts val="1840"/>
              </a:spcBef>
              <a:buClr>
                <a:srgbClr val="00B050"/>
              </a:buClr>
              <a:buFont typeface="System Font Regular"/>
              <a:buChar char="+"/>
            </a:pPr>
            <a:r>
              <a:rPr lang="fr-CA" sz="2300" dirty="0">
                <a:latin typeface="Century Gothic" panose="020B0502020202020204" pitchFamily="34" charset="0"/>
              </a:rPr>
              <a:t>Vaccins (pour tout âge)</a:t>
            </a:r>
          </a:p>
          <a:p>
            <a:pPr lvl="2">
              <a:spcBef>
                <a:spcPts val="1840"/>
              </a:spcBef>
              <a:buClr>
                <a:srgbClr val="00B050"/>
              </a:buClr>
              <a:buFont typeface="System Font Regular"/>
              <a:buChar char="+"/>
            </a:pPr>
            <a:r>
              <a:rPr lang="fr-CA" sz="2000" dirty="0">
                <a:latin typeface="Century Gothic"/>
              </a:rPr>
              <a:t>Autonomie pour prescrire et pour administrer </a:t>
            </a:r>
          </a:p>
          <a:p>
            <a:pPr lvl="2">
              <a:spcBef>
                <a:spcPts val="1840"/>
              </a:spcBef>
              <a:buClr>
                <a:srgbClr val="00B050"/>
              </a:buClr>
              <a:buFont typeface="System Font Regular"/>
              <a:buChar char="+"/>
            </a:pPr>
            <a:r>
              <a:rPr lang="fr-CA" sz="2000" dirty="0">
                <a:latin typeface="Century Gothic"/>
              </a:rPr>
              <a:t>Conditionnel à de la formation spécifique </a:t>
            </a:r>
          </a:p>
          <a:p>
            <a:pPr marL="0" indent="0">
              <a:spcBef>
                <a:spcPts val="1040"/>
              </a:spcBef>
              <a:buNone/>
            </a:pPr>
            <a:endParaRPr lang="fr-CA" sz="2133" dirty="0">
              <a:latin typeface="Century Gothic" panose="020B0502020202020204" pitchFamily="34" charset="0"/>
            </a:endParaRPr>
          </a:p>
        </p:txBody>
      </p:sp>
      <p:grpSp>
        <p:nvGrpSpPr>
          <p:cNvPr id="15" name="Group 2">
            <a:extLst>
              <a:ext uri="{FF2B5EF4-FFF2-40B4-BE49-F238E27FC236}">
                <a16:creationId xmlns:a16="http://schemas.microsoft.com/office/drawing/2014/main" id="{DC948C49-DB0D-7EA5-2BD4-1E03C1D785B1}"/>
              </a:ext>
            </a:extLst>
          </p:cNvPr>
          <p:cNvGrpSpPr>
            <a:grpSpLocks noGrp="1" noUngrp="1" noRot="1" noMove="1" noResize="1"/>
          </p:cNvGrpSpPr>
          <p:nvPr/>
        </p:nvGrpSpPr>
        <p:grpSpPr>
          <a:xfrm>
            <a:off x="0" y="0"/>
            <a:ext cx="12192000" cy="1318800"/>
            <a:chOff x="0" y="0"/>
            <a:chExt cx="24749700" cy="2637600"/>
          </a:xfrm>
        </p:grpSpPr>
        <p:sp>
          <p:nvSpPr>
            <p:cNvPr id="16" name="Freeform 3">
              <a:extLst>
                <a:ext uri="{FF2B5EF4-FFF2-40B4-BE49-F238E27FC236}">
                  <a16:creationId xmlns:a16="http://schemas.microsoft.com/office/drawing/2014/main" id="{F5D76F2F-07F2-6714-3F23-E446C727C6CE}"/>
                </a:ext>
              </a:extLst>
            </p:cNvPr>
            <p:cNvSpPr>
              <a:spLocks noGrp="1" noRot="1" noMove="1" noResize="1" noEditPoints="1" noAdjustHandles="1" noChangeArrowheads="1" noChangeShapeType="1"/>
            </p:cNvSpPr>
            <p:nvPr/>
          </p:nvSpPr>
          <p:spPr>
            <a:xfrm>
              <a:off x="0" y="0"/>
              <a:ext cx="24749700" cy="2637663"/>
            </a:xfrm>
            <a:custGeom>
              <a:avLst/>
              <a:gdLst/>
              <a:ahLst/>
              <a:cxnLst/>
              <a:rect l="l" t="t" r="r" b="b"/>
              <a:pathLst>
                <a:path w="24749700" h="2637663">
                  <a:moveTo>
                    <a:pt x="0" y="0"/>
                  </a:moveTo>
                  <a:lnTo>
                    <a:pt x="24749700" y="0"/>
                  </a:lnTo>
                  <a:lnTo>
                    <a:pt x="24749700" y="2637663"/>
                  </a:lnTo>
                  <a:lnTo>
                    <a:pt x="0" y="2637663"/>
                  </a:lnTo>
                  <a:close/>
                </a:path>
              </a:pathLst>
            </a:custGeom>
            <a:solidFill>
              <a:srgbClr val="222B52"/>
            </a:solidFill>
          </p:spPr>
          <p:txBody>
            <a:bodyPr/>
            <a:lstStyle/>
            <a:p>
              <a:endParaRPr lang="fr-CA" sz="1200"/>
            </a:p>
          </p:txBody>
        </p:sp>
      </p:grpSp>
      <p:sp>
        <p:nvSpPr>
          <p:cNvPr id="17" name="TextBox 6">
            <a:extLst>
              <a:ext uri="{FF2B5EF4-FFF2-40B4-BE49-F238E27FC236}">
                <a16:creationId xmlns:a16="http://schemas.microsoft.com/office/drawing/2014/main" id="{0678D960-479F-8780-BC66-CD4D8A9026A4}"/>
              </a:ext>
            </a:extLst>
          </p:cNvPr>
          <p:cNvSpPr txBox="1"/>
          <p:nvPr/>
        </p:nvSpPr>
        <p:spPr>
          <a:xfrm>
            <a:off x="550700" y="405894"/>
            <a:ext cx="11603194" cy="566245"/>
          </a:xfrm>
          <a:prstGeom prst="rect">
            <a:avLst/>
          </a:prstGeom>
        </p:spPr>
        <p:txBody>
          <a:bodyPr wrap="square" lIns="0" tIns="0" rIns="0" bIns="0" rtlCol="0" anchor="t">
            <a:spAutoFit/>
          </a:bodyPr>
          <a:lstStyle/>
          <a:p>
            <a:pPr>
              <a:lnSpc>
                <a:spcPts val="4960"/>
              </a:lnSpc>
            </a:pPr>
            <a:r>
              <a:rPr lang="fr-CA" sz="3000">
                <a:solidFill>
                  <a:srgbClr val="FFD65C"/>
                </a:solidFill>
                <a:latin typeface="Century Gothic" panose="020B0502020202020204" pitchFamily="34" charset="0"/>
                <a:ea typeface="Arimo"/>
                <a:cs typeface="Arimo"/>
                <a:sym typeface="Arimo"/>
              </a:rPr>
              <a:t>1.3 Pour prévenir certaines maladies et conditions de santé</a:t>
            </a:r>
          </a:p>
        </p:txBody>
      </p:sp>
      <p:sp>
        <p:nvSpPr>
          <p:cNvPr id="3" name="Communication obligatoire avec le prescripteur initial">
            <a:extLst>
              <a:ext uri="{FF2B5EF4-FFF2-40B4-BE49-F238E27FC236}">
                <a16:creationId xmlns:a16="http://schemas.microsoft.com/office/drawing/2014/main" id="{EA52AEF1-BA1B-C5B5-E30E-0C3B1674F0E6}"/>
              </a:ext>
            </a:extLst>
          </p:cNvPr>
          <p:cNvSpPr txBox="1"/>
          <p:nvPr/>
        </p:nvSpPr>
        <p:spPr>
          <a:xfrm>
            <a:off x="513735" y="6064080"/>
            <a:ext cx="6410448" cy="3249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3867" tIns="33867" rIns="33867" bIns="33867" anchor="ctr">
            <a:spAutoFit/>
          </a:bodyPr>
          <a:lstStyle>
            <a:lvl1pPr algn="l">
              <a:defRPr sz="2500"/>
            </a:lvl1pPr>
          </a:lstStyle>
          <a:p>
            <a:r>
              <a:rPr lang="fr-CA" sz="1667">
                <a:solidFill>
                  <a:schemeClr val="bg1"/>
                </a:solidFill>
              </a:rPr>
              <a:t>Communication avec le prescripteur initial si  vous le jugez pertinent</a:t>
            </a:r>
          </a:p>
        </p:txBody>
      </p:sp>
      <p:grpSp>
        <p:nvGrpSpPr>
          <p:cNvPr id="9" name="Group 8">
            <a:extLst>
              <a:ext uri="{FF2B5EF4-FFF2-40B4-BE49-F238E27FC236}">
                <a16:creationId xmlns:a16="http://schemas.microsoft.com/office/drawing/2014/main" id="{DA1DE276-028B-2065-18D1-4703DD922BF8}"/>
              </a:ext>
            </a:extLst>
          </p:cNvPr>
          <p:cNvGrpSpPr/>
          <p:nvPr/>
        </p:nvGrpSpPr>
        <p:grpSpPr>
          <a:xfrm>
            <a:off x="162520" y="5923839"/>
            <a:ext cx="7015705" cy="605424"/>
            <a:chOff x="162520" y="5923839"/>
            <a:chExt cx="7015705" cy="605424"/>
          </a:xfrm>
        </p:grpSpPr>
        <p:sp>
          <p:nvSpPr>
            <p:cNvPr id="12" name="Rectangle aux angles arrondis">
              <a:extLst>
                <a:ext uri="{FF2B5EF4-FFF2-40B4-BE49-F238E27FC236}">
                  <a16:creationId xmlns:a16="http://schemas.microsoft.com/office/drawing/2014/main" id="{0FE8834D-566D-37BF-AEC8-3E664993436D}"/>
                </a:ext>
              </a:extLst>
            </p:cNvPr>
            <p:cNvSpPr/>
            <p:nvPr/>
          </p:nvSpPr>
          <p:spPr>
            <a:xfrm>
              <a:off x="162520" y="5923839"/>
              <a:ext cx="7015705" cy="605424"/>
            </a:xfrm>
            <a:prstGeom prst="roundRect">
              <a:avLst>
                <a:gd name="adj" fmla="val 50000"/>
              </a:avLst>
            </a:prstGeom>
            <a:solidFill>
              <a:srgbClr val="009641"/>
            </a:solidFill>
            <a:ln w="12700">
              <a:miter lim="400000"/>
            </a:ln>
          </p:spPr>
          <p:txBody>
            <a:bodyPr lIns="33867" tIns="33867" rIns="33867" bIns="33867" anchor="ctr"/>
            <a:lstStyle/>
            <a:p>
              <a:pPr defTabSz="389486">
                <a:defRPr sz="2200">
                  <a:latin typeface="Helvetica Neue Medium"/>
                  <a:ea typeface="Helvetica Neue Medium"/>
                  <a:cs typeface="Helvetica Neue Medium"/>
                  <a:sym typeface="Helvetica Neue Medium"/>
                </a:defRPr>
              </a:pPr>
              <a:endParaRPr lang="fr-CA" sz="1467"/>
            </a:p>
          </p:txBody>
        </p:sp>
        <p:sp>
          <p:nvSpPr>
            <p:cNvPr id="13" name="Communication obligatoire avec le prescripteur initial">
              <a:extLst>
                <a:ext uri="{FF2B5EF4-FFF2-40B4-BE49-F238E27FC236}">
                  <a16:creationId xmlns:a16="http://schemas.microsoft.com/office/drawing/2014/main" id="{7FB3627E-37C0-1DDD-4139-CF4604BA51C7}"/>
                </a:ext>
              </a:extLst>
            </p:cNvPr>
            <p:cNvSpPr txBox="1"/>
            <p:nvPr/>
          </p:nvSpPr>
          <p:spPr>
            <a:xfrm>
              <a:off x="513735" y="5935808"/>
              <a:ext cx="6410448" cy="5814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3867" tIns="33867" rIns="33867" bIns="33867" anchor="ctr">
              <a:spAutoFit/>
            </a:bodyPr>
            <a:lstStyle>
              <a:lvl1pPr algn="l">
                <a:defRPr sz="2500"/>
              </a:lvl1pPr>
            </a:lstStyle>
            <a:p>
              <a:r>
                <a:rPr lang="fr-CA" sz="1650" dirty="0">
                  <a:solidFill>
                    <a:schemeClr val="bg1"/>
                  </a:solidFill>
                </a:rPr>
                <a:t>Communication avec le professionnel responsable du suivi clinique du patient </a:t>
              </a:r>
              <a:r>
                <a:rPr lang="fr-CA" sz="1700" dirty="0">
                  <a:solidFill>
                    <a:schemeClr val="bg1"/>
                  </a:solidFill>
                </a:rPr>
                <a:t>si jugé pertinent</a:t>
              </a:r>
            </a:p>
          </p:txBody>
        </p:sp>
      </p:grpSp>
      <p:grpSp>
        <p:nvGrpSpPr>
          <p:cNvPr id="2" name="Group 1">
            <a:extLst>
              <a:ext uri="{FF2B5EF4-FFF2-40B4-BE49-F238E27FC236}">
                <a16:creationId xmlns:a16="http://schemas.microsoft.com/office/drawing/2014/main" id="{8470CA9A-CD70-3AB9-C294-266EFF875A77}"/>
              </a:ext>
            </a:extLst>
          </p:cNvPr>
          <p:cNvGrpSpPr/>
          <p:nvPr/>
        </p:nvGrpSpPr>
        <p:grpSpPr>
          <a:xfrm>
            <a:off x="259968" y="-13613"/>
            <a:ext cx="19052" cy="3524686"/>
            <a:chOff x="359349" y="-9592"/>
            <a:chExt cx="19052" cy="3524686"/>
          </a:xfrm>
        </p:grpSpPr>
        <p:sp>
          <p:nvSpPr>
            <p:cNvPr id="6" name="AutoShape 5">
              <a:extLst>
                <a:ext uri="{FF2B5EF4-FFF2-40B4-BE49-F238E27FC236}">
                  <a16:creationId xmlns:a16="http://schemas.microsoft.com/office/drawing/2014/main" id="{3416FE8F-FBF2-E334-BAA7-39B835FC509D}"/>
                </a:ext>
              </a:extLst>
            </p:cNvPr>
            <p:cNvSpPr>
              <a:spLocks noGrp="1" noRot="1" noMove="1" noResize="1" noEditPoints="1" noAdjustHandles="1" noChangeArrowheads="1" noChangeShapeType="1"/>
            </p:cNvSpPr>
            <p:nvPr/>
          </p:nvSpPr>
          <p:spPr>
            <a:xfrm rot="5387602">
              <a:off x="-1382361" y="1754333"/>
              <a:ext cx="3521523" cy="0"/>
            </a:xfrm>
            <a:prstGeom prst="line">
              <a:avLst/>
            </a:prstGeom>
            <a:ln w="9525" cap="rnd">
              <a:solidFill>
                <a:srgbClr val="212D54"/>
              </a:solidFill>
              <a:prstDash val="solid"/>
              <a:headEnd type="none" w="sm" len="sm"/>
              <a:tailEnd type="none" w="sm" len="sm"/>
            </a:ln>
          </p:spPr>
          <p:txBody>
            <a:bodyPr/>
            <a:lstStyle/>
            <a:p>
              <a:endParaRPr lang="fr-CA" sz="1200"/>
            </a:p>
          </p:txBody>
        </p:sp>
        <p:sp>
          <p:nvSpPr>
            <p:cNvPr id="14" name="AutoShape 10">
              <a:extLst>
                <a:ext uri="{FF2B5EF4-FFF2-40B4-BE49-F238E27FC236}">
                  <a16:creationId xmlns:a16="http://schemas.microsoft.com/office/drawing/2014/main" id="{A8172483-C3BF-A437-FCCF-782CDE0E9911}"/>
                </a:ext>
              </a:extLst>
            </p:cNvPr>
            <p:cNvSpPr/>
            <p:nvPr/>
          </p:nvSpPr>
          <p:spPr>
            <a:xfrm>
              <a:off x="359349" y="-9592"/>
              <a:ext cx="12701" cy="1354792"/>
            </a:xfrm>
            <a:prstGeom prst="line">
              <a:avLst/>
            </a:prstGeom>
            <a:ln w="9525" cap="rnd">
              <a:solidFill>
                <a:srgbClr val="F9F9F9"/>
              </a:solidFill>
              <a:prstDash val="solid"/>
              <a:headEnd type="none" w="sm" len="sm"/>
              <a:tailEnd type="none" w="sm" len="sm"/>
            </a:ln>
          </p:spPr>
          <p:txBody>
            <a:bodyPr/>
            <a:lstStyle/>
            <a:p>
              <a:endParaRPr lang="fr-CA" sz="1200"/>
            </a:p>
          </p:txBody>
        </p:sp>
      </p:grpSp>
    </p:spTree>
    <p:extLst>
      <p:ext uri="{BB962C8B-B14F-4D97-AF65-F5344CB8AC3E}">
        <p14:creationId xmlns:p14="http://schemas.microsoft.com/office/powerpoint/2010/main" val="547445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0DF45-6CE6-F6C6-8CF1-78CA3500DE2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5EF07D8-F776-A7A5-C8EE-43BA96AE6983}"/>
              </a:ext>
            </a:extLst>
          </p:cNvPr>
          <p:cNvGrpSpPr/>
          <p:nvPr/>
        </p:nvGrpSpPr>
        <p:grpSpPr>
          <a:xfrm>
            <a:off x="11054800" y="0"/>
            <a:ext cx="1137200" cy="6858000"/>
            <a:chOff x="0" y="0"/>
            <a:chExt cx="2274400" cy="13716000"/>
          </a:xfrm>
        </p:grpSpPr>
        <p:sp>
          <p:nvSpPr>
            <p:cNvPr id="3" name="Freeform 3">
              <a:extLst>
                <a:ext uri="{FF2B5EF4-FFF2-40B4-BE49-F238E27FC236}">
                  <a16:creationId xmlns:a16="http://schemas.microsoft.com/office/drawing/2014/main" id="{ED864048-B740-A125-1210-7B32031F975E}"/>
                </a:ext>
              </a:extLst>
            </p:cNvPr>
            <p:cNvSpPr>
              <a:spLocks noGrp="1" noRot="1" noMove="1" noResize="1" noEditPoints="1" noAdjustHandles="1" noChangeArrowheads="1" noChangeShapeType="1"/>
            </p:cNvSpPr>
            <p:nvPr/>
          </p:nvSpPr>
          <p:spPr>
            <a:xfrm>
              <a:off x="0" y="0"/>
              <a:ext cx="2274443" cy="13716000"/>
            </a:xfrm>
            <a:custGeom>
              <a:avLst/>
              <a:gdLst/>
              <a:ahLst/>
              <a:cxnLst/>
              <a:rect l="l" t="t" r="r" b="b"/>
              <a:pathLst>
                <a:path w="2274443" h="13716000">
                  <a:moveTo>
                    <a:pt x="0" y="0"/>
                  </a:moveTo>
                  <a:lnTo>
                    <a:pt x="2274443" y="0"/>
                  </a:lnTo>
                  <a:lnTo>
                    <a:pt x="2274443" y="13716000"/>
                  </a:lnTo>
                  <a:lnTo>
                    <a:pt x="0" y="13716000"/>
                  </a:lnTo>
                  <a:close/>
                </a:path>
              </a:pathLst>
            </a:custGeom>
            <a:solidFill>
              <a:srgbClr val="222B52"/>
            </a:solidFill>
          </p:spPr>
          <p:txBody>
            <a:bodyPr/>
            <a:lstStyle/>
            <a:p>
              <a:endParaRPr lang="fr-CA" sz="1200"/>
            </a:p>
          </p:txBody>
        </p:sp>
      </p:grpSp>
      <p:sp>
        <p:nvSpPr>
          <p:cNvPr id="4" name="AutoShape 4">
            <a:extLst>
              <a:ext uri="{FF2B5EF4-FFF2-40B4-BE49-F238E27FC236}">
                <a16:creationId xmlns:a16="http://schemas.microsoft.com/office/drawing/2014/main" id="{8BDC3F58-3D82-48A5-80C9-1EE224F15C82}"/>
              </a:ext>
            </a:extLst>
          </p:cNvPr>
          <p:cNvSpPr>
            <a:spLocks noGrp="1" noRot="1" noMove="1" noResize="1" noEditPoints="1" noAdjustHandles="1" noChangeArrowheads="1" noChangeShapeType="1"/>
          </p:cNvSpPr>
          <p:nvPr/>
        </p:nvSpPr>
        <p:spPr>
          <a:xfrm rot="6709">
            <a:off x="5691244" y="6501367"/>
            <a:ext cx="6507113" cy="0"/>
          </a:xfrm>
          <a:prstGeom prst="line">
            <a:avLst/>
          </a:prstGeom>
          <a:ln w="9525" cap="rnd">
            <a:solidFill>
              <a:srgbClr val="222B52"/>
            </a:solidFill>
            <a:prstDash val="solid"/>
            <a:headEnd type="none" w="sm" len="sm"/>
            <a:tailEnd type="none" w="sm" len="sm"/>
          </a:ln>
        </p:spPr>
        <p:txBody>
          <a:bodyPr/>
          <a:lstStyle/>
          <a:p>
            <a:endParaRPr lang="fr-CA" sz="1200"/>
          </a:p>
        </p:txBody>
      </p:sp>
      <p:grpSp>
        <p:nvGrpSpPr>
          <p:cNvPr id="5" name="Group 5">
            <a:extLst>
              <a:ext uri="{FF2B5EF4-FFF2-40B4-BE49-F238E27FC236}">
                <a16:creationId xmlns:a16="http://schemas.microsoft.com/office/drawing/2014/main" id="{5EBE0D40-62E8-5368-9A0B-BCEA6D8DCE39}"/>
              </a:ext>
            </a:extLst>
          </p:cNvPr>
          <p:cNvGrpSpPr/>
          <p:nvPr/>
        </p:nvGrpSpPr>
        <p:grpSpPr>
          <a:xfrm>
            <a:off x="0" y="588949"/>
            <a:ext cx="3298400" cy="1160000"/>
            <a:chOff x="0" y="0"/>
            <a:chExt cx="6596800" cy="2320000"/>
          </a:xfrm>
        </p:grpSpPr>
        <p:sp>
          <p:nvSpPr>
            <p:cNvPr id="6" name="Freeform 6">
              <a:extLst>
                <a:ext uri="{FF2B5EF4-FFF2-40B4-BE49-F238E27FC236}">
                  <a16:creationId xmlns:a16="http://schemas.microsoft.com/office/drawing/2014/main" id="{036C833D-706C-9B4D-3088-195B033E5C62}"/>
                </a:ext>
              </a:extLst>
            </p:cNvPr>
            <p:cNvSpPr>
              <a:spLocks noGrp="1" noRot="1" noMove="1" noResize="1" noEditPoints="1" noAdjustHandles="1" noChangeArrowheads="1" noChangeShapeType="1"/>
            </p:cNvSpPr>
            <p:nvPr/>
          </p:nvSpPr>
          <p:spPr>
            <a:xfrm>
              <a:off x="0" y="0"/>
              <a:ext cx="6596761" cy="2320036"/>
            </a:xfrm>
            <a:custGeom>
              <a:avLst/>
              <a:gdLst/>
              <a:ahLst/>
              <a:cxnLst/>
              <a:rect l="l" t="t" r="r" b="b"/>
              <a:pathLst>
                <a:path w="6596761" h="2320036">
                  <a:moveTo>
                    <a:pt x="0" y="0"/>
                  </a:moveTo>
                  <a:lnTo>
                    <a:pt x="6596761" y="0"/>
                  </a:lnTo>
                  <a:lnTo>
                    <a:pt x="6596761" y="2320036"/>
                  </a:lnTo>
                  <a:lnTo>
                    <a:pt x="0" y="2320036"/>
                  </a:lnTo>
                  <a:close/>
                </a:path>
              </a:pathLst>
            </a:custGeom>
            <a:solidFill>
              <a:srgbClr val="222B52"/>
            </a:solidFill>
          </p:spPr>
          <p:txBody>
            <a:bodyPr/>
            <a:lstStyle/>
            <a:p>
              <a:endParaRPr lang="fr-CA" sz="1200"/>
            </a:p>
          </p:txBody>
        </p:sp>
      </p:grpSp>
      <p:sp>
        <p:nvSpPr>
          <p:cNvPr id="7" name="AutoShape 7">
            <a:extLst>
              <a:ext uri="{FF2B5EF4-FFF2-40B4-BE49-F238E27FC236}">
                <a16:creationId xmlns:a16="http://schemas.microsoft.com/office/drawing/2014/main" id="{78C78CB8-E1DB-7083-A89D-719D23176606}"/>
              </a:ext>
            </a:extLst>
          </p:cNvPr>
          <p:cNvSpPr>
            <a:spLocks noGrp="1" noRot="1" noMove="1" noResize="1" noEditPoints="1" noAdjustHandles="1" noChangeArrowheads="1" noChangeShapeType="1"/>
          </p:cNvSpPr>
          <p:nvPr/>
        </p:nvSpPr>
        <p:spPr>
          <a:xfrm rot="5392091">
            <a:off x="-1812024" y="2754000"/>
            <a:ext cx="5520715" cy="0"/>
          </a:xfrm>
          <a:prstGeom prst="line">
            <a:avLst/>
          </a:prstGeom>
          <a:ln w="9525" cap="rnd">
            <a:solidFill>
              <a:srgbClr val="222B52"/>
            </a:solidFill>
            <a:prstDash val="solid"/>
            <a:headEnd type="none" w="sm" len="sm"/>
            <a:tailEnd type="none" w="sm" len="sm"/>
          </a:ln>
        </p:spPr>
        <p:txBody>
          <a:bodyPr/>
          <a:lstStyle/>
          <a:p>
            <a:endParaRPr lang="fr-CA" sz="1200"/>
          </a:p>
        </p:txBody>
      </p:sp>
      <p:sp>
        <p:nvSpPr>
          <p:cNvPr id="8" name="TextBox 8">
            <a:extLst>
              <a:ext uri="{FF2B5EF4-FFF2-40B4-BE49-F238E27FC236}">
                <a16:creationId xmlns:a16="http://schemas.microsoft.com/office/drawing/2014/main" id="{AF2BF6CA-38D3-A6D1-8A11-363B82C8E841}"/>
              </a:ext>
            </a:extLst>
          </p:cNvPr>
          <p:cNvSpPr txBox="1"/>
          <p:nvPr/>
        </p:nvSpPr>
        <p:spPr>
          <a:xfrm>
            <a:off x="1227519" y="2039737"/>
            <a:ext cx="5504845" cy="1645835"/>
          </a:xfrm>
          <a:prstGeom prst="rect">
            <a:avLst/>
          </a:prstGeom>
        </p:spPr>
        <p:txBody>
          <a:bodyPr wrap="square" lIns="0" tIns="0" rIns="0" bIns="0" rtlCol="0" anchor="t">
            <a:spAutoFit/>
          </a:bodyPr>
          <a:lstStyle/>
          <a:p>
            <a:pPr>
              <a:lnSpc>
                <a:spcPts val="6720"/>
              </a:lnSpc>
            </a:pPr>
            <a:r>
              <a:rPr lang="fr-CA" sz="5000" dirty="0">
                <a:solidFill>
                  <a:srgbClr val="00A651"/>
                </a:solidFill>
                <a:latin typeface="Century Gothic" panose="020B0502020202020204" pitchFamily="34" charset="0"/>
                <a:ea typeface="Arimo"/>
                <a:cs typeface="Arimo"/>
                <a:sym typeface="Arimo"/>
              </a:rPr>
              <a:t>Prescrire</a:t>
            </a:r>
            <a:br>
              <a:rPr lang="fr-CA" sz="5000" dirty="0">
                <a:solidFill>
                  <a:srgbClr val="00A651"/>
                </a:solidFill>
                <a:latin typeface="Century Gothic" panose="020B0502020202020204" pitchFamily="34" charset="0"/>
                <a:ea typeface="Arimo"/>
                <a:cs typeface="Arimo"/>
                <a:sym typeface="Arimo"/>
              </a:rPr>
            </a:br>
            <a:r>
              <a:rPr lang="fr-CA" sz="5000" dirty="0">
                <a:solidFill>
                  <a:srgbClr val="00A651"/>
                </a:solidFill>
                <a:latin typeface="Century Gothic" panose="020B0502020202020204" pitchFamily="34" charset="0"/>
                <a:ea typeface="Arimo"/>
                <a:cs typeface="Arimo"/>
                <a:sym typeface="Arimo"/>
              </a:rPr>
              <a:t>des tests</a:t>
            </a:r>
          </a:p>
        </p:txBody>
      </p:sp>
      <p:sp>
        <p:nvSpPr>
          <p:cNvPr id="9" name="TextBox 9">
            <a:extLst>
              <a:ext uri="{FF2B5EF4-FFF2-40B4-BE49-F238E27FC236}">
                <a16:creationId xmlns:a16="http://schemas.microsoft.com/office/drawing/2014/main" id="{B6710D2E-6A1F-4E26-5A95-3F15C6DCE280}"/>
              </a:ext>
            </a:extLst>
          </p:cNvPr>
          <p:cNvSpPr txBox="1"/>
          <p:nvPr/>
        </p:nvSpPr>
        <p:spPr>
          <a:xfrm>
            <a:off x="1227519" y="733875"/>
            <a:ext cx="1312900" cy="859210"/>
          </a:xfrm>
          <a:prstGeom prst="rect">
            <a:avLst/>
          </a:prstGeom>
        </p:spPr>
        <p:txBody>
          <a:bodyPr lIns="0" tIns="0" rIns="0" bIns="0" rtlCol="0" anchor="t">
            <a:spAutoFit/>
          </a:bodyPr>
          <a:lstStyle/>
          <a:p>
            <a:pPr>
              <a:lnSpc>
                <a:spcPts val="6720"/>
              </a:lnSpc>
            </a:pPr>
            <a:r>
              <a:rPr lang="fr-CA" sz="5600" dirty="0">
                <a:solidFill>
                  <a:srgbClr val="FFD75B"/>
                </a:solidFill>
                <a:latin typeface="Arimo"/>
                <a:ea typeface="Arimo"/>
                <a:cs typeface="Arimo"/>
                <a:sym typeface="Arimo"/>
              </a:rPr>
              <a:t>2</a:t>
            </a:r>
          </a:p>
        </p:txBody>
      </p:sp>
      <p:pic>
        <p:nvPicPr>
          <p:cNvPr id="11" name="Image 10" descr="Une image contenant personne, texte, habits, écriture manuscrite&#10;&#10;Le contenu généré par l’IA peut être incorrect.">
            <a:extLst>
              <a:ext uri="{FF2B5EF4-FFF2-40B4-BE49-F238E27FC236}">
                <a16:creationId xmlns:a16="http://schemas.microsoft.com/office/drawing/2014/main" id="{8B64A675-6BE9-5FD0-4B75-2EB20B7F1238}"/>
              </a:ext>
            </a:extLst>
          </p:cNvPr>
          <p:cNvPicPr>
            <a:picLocks noChangeAspect="1"/>
          </p:cNvPicPr>
          <p:nvPr/>
        </p:nvPicPr>
        <p:blipFill>
          <a:blip r:embed="rId3"/>
          <a:stretch>
            <a:fillRect/>
          </a:stretch>
        </p:blipFill>
        <p:spPr>
          <a:xfrm>
            <a:off x="6413205" y="851254"/>
            <a:ext cx="4175602" cy="5293480"/>
          </a:xfrm>
          <a:prstGeom prst="rect">
            <a:avLst/>
          </a:prstGeom>
        </p:spPr>
      </p:pic>
    </p:spTree>
    <p:extLst>
      <p:ext uri="{BB962C8B-B14F-4D97-AF65-F5344CB8AC3E}">
        <p14:creationId xmlns:p14="http://schemas.microsoft.com/office/powerpoint/2010/main" val="2337679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378400" cy="6858000"/>
            <a:chOff x="0" y="0"/>
            <a:chExt cx="756800" cy="13716000"/>
          </a:xfrm>
        </p:grpSpPr>
        <p:sp>
          <p:nvSpPr>
            <p:cNvPr id="3" name="Freeform 3"/>
            <p:cNvSpPr>
              <a:spLocks noGrp="1" noRot="1" noMove="1" noResize="1" noEditPoints="1" noAdjustHandles="1" noChangeArrowheads="1" noChangeShapeType="1"/>
            </p:cNvSpPr>
            <p:nvPr/>
          </p:nvSpPr>
          <p:spPr>
            <a:xfrm>
              <a:off x="0" y="0"/>
              <a:ext cx="756793" cy="13716000"/>
            </a:xfrm>
            <a:custGeom>
              <a:avLst/>
              <a:gdLst/>
              <a:ahLst/>
              <a:cxnLst/>
              <a:rect l="l" t="t" r="r" b="b"/>
              <a:pathLst>
                <a:path w="756793" h="13716000">
                  <a:moveTo>
                    <a:pt x="0" y="0"/>
                  </a:moveTo>
                  <a:lnTo>
                    <a:pt x="756793" y="0"/>
                  </a:lnTo>
                  <a:lnTo>
                    <a:pt x="756793" y="13716000"/>
                  </a:lnTo>
                  <a:lnTo>
                    <a:pt x="0" y="13716000"/>
                  </a:lnTo>
                  <a:close/>
                </a:path>
              </a:pathLst>
            </a:custGeom>
            <a:solidFill>
              <a:srgbClr val="212D54"/>
            </a:solidFill>
          </p:spPr>
          <p:txBody>
            <a:bodyPr/>
            <a:lstStyle/>
            <a:p>
              <a:endParaRPr lang="fr-CA" sz="1200"/>
            </a:p>
          </p:txBody>
        </p:sp>
      </p:grpSp>
      <p:sp>
        <p:nvSpPr>
          <p:cNvPr id="5" name="AutoShape 5"/>
          <p:cNvSpPr/>
          <p:nvPr/>
        </p:nvSpPr>
        <p:spPr>
          <a:xfrm rot="9640">
            <a:off x="-6358" y="6144767"/>
            <a:ext cx="4528718" cy="0"/>
          </a:xfrm>
          <a:prstGeom prst="line">
            <a:avLst/>
          </a:prstGeom>
          <a:ln w="9525" cap="rnd">
            <a:solidFill>
              <a:srgbClr val="212D54"/>
            </a:solidFill>
            <a:prstDash val="solid"/>
            <a:headEnd type="none" w="sm" len="sm"/>
            <a:tailEnd type="none" w="sm" len="sm"/>
          </a:ln>
        </p:spPr>
        <p:txBody>
          <a:bodyPr/>
          <a:lstStyle/>
          <a:p>
            <a:endParaRPr lang="fr-CA" sz="1200"/>
          </a:p>
        </p:txBody>
      </p:sp>
      <p:sp>
        <p:nvSpPr>
          <p:cNvPr id="6" name="TextBox 6"/>
          <p:cNvSpPr txBox="1"/>
          <p:nvPr/>
        </p:nvSpPr>
        <p:spPr>
          <a:xfrm>
            <a:off x="924652" y="321321"/>
            <a:ext cx="4906039" cy="598434"/>
          </a:xfrm>
          <a:prstGeom prst="rect">
            <a:avLst/>
          </a:prstGeom>
        </p:spPr>
        <p:txBody>
          <a:bodyPr wrap="square" lIns="0" tIns="0" rIns="0" bIns="0" rtlCol="0" anchor="t">
            <a:spAutoFit/>
          </a:bodyPr>
          <a:lstStyle/>
          <a:p>
            <a:pPr>
              <a:lnSpc>
                <a:spcPts val="4960"/>
              </a:lnSpc>
            </a:pPr>
            <a:r>
              <a:rPr lang="fr-CA" sz="4133" dirty="0">
                <a:solidFill>
                  <a:srgbClr val="009641"/>
                </a:solidFill>
                <a:latin typeface="Century Gothic" panose="020B0502020202020204" pitchFamily="34" charset="0"/>
                <a:ea typeface="Arimo"/>
                <a:cs typeface="Arimo"/>
                <a:sym typeface="Arimo"/>
              </a:rPr>
              <a:t>Prescrire des tests</a:t>
            </a:r>
          </a:p>
        </p:txBody>
      </p:sp>
      <p:sp>
        <p:nvSpPr>
          <p:cNvPr id="10" name="But: assurer la sécurité et l’efficacité du médicament…">
            <a:extLst>
              <a:ext uri="{FF2B5EF4-FFF2-40B4-BE49-F238E27FC236}">
                <a16:creationId xmlns:a16="http://schemas.microsoft.com/office/drawing/2014/main" id="{8CFA8058-0119-9659-1E41-5F447C75681C}"/>
              </a:ext>
            </a:extLst>
          </p:cNvPr>
          <p:cNvSpPr txBox="1">
            <a:spLocks/>
          </p:cNvSpPr>
          <p:nvPr/>
        </p:nvSpPr>
        <p:spPr>
          <a:xfrm>
            <a:off x="924651" y="1984917"/>
            <a:ext cx="8622119" cy="3931393"/>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1840"/>
              </a:spcBef>
              <a:buClr>
                <a:srgbClr val="00B050"/>
              </a:buClr>
              <a:buFont typeface="System Font Regular"/>
              <a:buChar char="+"/>
            </a:pPr>
            <a:r>
              <a:rPr lang="fr-CA" sz="2200" dirty="0">
                <a:latin typeface="Century Gothic"/>
              </a:rPr>
              <a:t>Objectifs : </a:t>
            </a:r>
            <a:endParaRPr lang="fr-FR" sz="2200" dirty="0">
              <a:latin typeface="Century Gothic"/>
            </a:endParaRPr>
          </a:p>
          <a:p>
            <a:pPr marL="800100" lvl="2">
              <a:spcBef>
                <a:spcPts val="1840"/>
              </a:spcBef>
              <a:buClr>
                <a:srgbClr val="00B050"/>
              </a:buClr>
              <a:buFont typeface="Wingdings"/>
              <a:buChar char="§"/>
            </a:pPr>
            <a:r>
              <a:rPr lang="fr-CA" dirty="0">
                <a:latin typeface="Century Gothic"/>
              </a:rPr>
              <a:t>Assurer la sécurité et l’efficacité des médicaments prescrits</a:t>
            </a:r>
            <a:endParaRPr lang="fr-FR" dirty="0">
              <a:latin typeface="Century Gothic"/>
            </a:endParaRPr>
          </a:p>
          <a:p>
            <a:pPr marL="800100" lvl="2">
              <a:spcBef>
                <a:spcPts val="1840"/>
              </a:spcBef>
              <a:buClr>
                <a:srgbClr val="00B050"/>
              </a:buClr>
              <a:buFont typeface="Wingdings"/>
              <a:buChar char="§"/>
            </a:pPr>
            <a:r>
              <a:rPr lang="fr-CA" dirty="0">
                <a:latin typeface="Century Gothic"/>
              </a:rPr>
              <a:t>Dépister des maladies</a:t>
            </a:r>
            <a:endParaRPr lang="fr-FR" dirty="0">
              <a:latin typeface="Century Gothic"/>
            </a:endParaRPr>
          </a:p>
          <a:p>
            <a:pPr marL="800100" lvl="2">
              <a:spcBef>
                <a:spcPts val="1840"/>
              </a:spcBef>
              <a:buClr>
                <a:srgbClr val="00B050"/>
              </a:buClr>
              <a:buFont typeface="Wingdings"/>
              <a:buChar char="§"/>
            </a:pPr>
            <a:r>
              <a:rPr lang="fr-CA" dirty="0">
                <a:latin typeface="Century Gothic"/>
              </a:rPr>
              <a:t>Aider à l'évaluation de la santé physique et mentale </a:t>
            </a:r>
            <a:br>
              <a:rPr lang="fr-CA" dirty="0">
                <a:latin typeface="Century Gothic"/>
              </a:rPr>
            </a:br>
            <a:r>
              <a:rPr lang="fr-CA" dirty="0">
                <a:latin typeface="Century Gothic"/>
              </a:rPr>
              <a:t>du patient</a:t>
            </a:r>
          </a:p>
          <a:p>
            <a:pPr marL="342900" indent="-342900">
              <a:spcBef>
                <a:spcPts val="1840"/>
              </a:spcBef>
              <a:buClr>
                <a:srgbClr val="00B050"/>
              </a:buClr>
              <a:buFont typeface="System Font Regular"/>
              <a:buChar char="+"/>
            </a:pPr>
            <a:r>
              <a:rPr lang="fr-CA" sz="2200" dirty="0">
                <a:latin typeface="Century Gothic"/>
              </a:rPr>
              <a:t>Aucune restriction de tests </a:t>
            </a:r>
          </a:p>
          <a:p>
            <a:pPr marL="0" indent="0">
              <a:buNone/>
            </a:pPr>
            <a:endParaRPr lang="fr-CA" sz="2200" dirty="0">
              <a:solidFill>
                <a:srgbClr val="202D54"/>
              </a:solidFill>
              <a:latin typeface="Century Gothic" panose="020B0502020202020204" pitchFamily="34" charset="0"/>
            </a:endParaRPr>
          </a:p>
          <a:p>
            <a:pPr marL="0" indent="0">
              <a:buNone/>
            </a:pPr>
            <a:endParaRPr lang="fr-CA" dirty="0">
              <a:solidFill>
                <a:srgbClr val="000000"/>
              </a:solidFill>
              <a:latin typeface="Aptos" panose="02110004020202020204"/>
            </a:endParaRPr>
          </a:p>
        </p:txBody>
      </p:sp>
      <p:grpSp>
        <p:nvGrpSpPr>
          <p:cNvPr id="7" name="Group 6">
            <a:extLst>
              <a:ext uri="{FF2B5EF4-FFF2-40B4-BE49-F238E27FC236}">
                <a16:creationId xmlns:a16="http://schemas.microsoft.com/office/drawing/2014/main" id="{8B8A3D0A-6DD4-BD74-7E4D-B7D5E5F9ADF1}"/>
              </a:ext>
            </a:extLst>
          </p:cNvPr>
          <p:cNvGrpSpPr/>
          <p:nvPr/>
        </p:nvGrpSpPr>
        <p:grpSpPr>
          <a:xfrm>
            <a:off x="162520" y="5727895"/>
            <a:ext cx="7015705" cy="605424"/>
            <a:chOff x="162520" y="5727895"/>
            <a:chExt cx="7015705" cy="605424"/>
          </a:xfrm>
          <a:solidFill>
            <a:srgbClr val="FFD65B"/>
          </a:solidFill>
        </p:grpSpPr>
        <p:sp>
          <p:nvSpPr>
            <p:cNvPr id="8" name="Rectangle aux angles arrondis">
              <a:extLst>
                <a:ext uri="{FF2B5EF4-FFF2-40B4-BE49-F238E27FC236}">
                  <a16:creationId xmlns:a16="http://schemas.microsoft.com/office/drawing/2014/main" id="{E47B289F-BD96-B4F8-1B32-11D480092B97}"/>
                </a:ext>
              </a:extLst>
            </p:cNvPr>
            <p:cNvSpPr/>
            <p:nvPr/>
          </p:nvSpPr>
          <p:spPr>
            <a:xfrm>
              <a:off x="162520" y="5727895"/>
              <a:ext cx="7015705" cy="605424"/>
            </a:xfrm>
            <a:prstGeom prst="roundRect">
              <a:avLst>
                <a:gd name="adj" fmla="val 50000"/>
              </a:avLst>
            </a:prstGeom>
            <a:grpFill/>
            <a:ln w="12700">
              <a:miter lim="400000"/>
            </a:ln>
          </p:spPr>
          <p:txBody>
            <a:bodyPr lIns="33867" tIns="33867" rIns="33867" bIns="33867" anchor="ctr"/>
            <a:lstStyle/>
            <a:p>
              <a:pPr defTabSz="389486">
                <a:defRPr sz="2200">
                  <a:latin typeface="Helvetica Neue Medium"/>
                  <a:ea typeface="Helvetica Neue Medium"/>
                  <a:cs typeface="Helvetica Neue Medium"/>
                  <a:sym typeface="Helvetica Neue Medium"/>
                </a:defRPr>
              </a:pPr>
              <a:endParaRPr lang="fr-CA" sz="1467"/>
            </a:p>
          </p:txBody>
        </p:sp>
        <p:sp>
          <p:nvSpPr>
            <p:cNvPr id="15" name="Communication obligatoire avec le prescripteur initial">
              <a:extLst>
                <a:ext uri="{FF2B5EF4-FFF2-40B4-BE49-F238E27FC236}">
                  <a16:creationId xmlns:a16="http://schemas.microsoft.com/office/drawing/2014/main" id="{DD051619-C61D-C830-7FDE-B714DED0AC96}"/>
                </a:ext>
              </a:extLst>
            </p:cNvPr>
            <p:cNvSpPr txBox="1"/>
            <p:nvPr/>
          </p:nvSpPr>
          <p:spPr>
            <a:xfrm>
              <a:off x="513735" y="5739864"/>
              <a:ext cx="6410448" cy="581485"/>
            </a:xfrm>
            <a:prstGeom prst="rect">
              <a:avLst/>
            </a:prstGeom>
            <a:grp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3867" tIns="33867" rIns="33867" bIns="33867" anchor="ctr">
              <a:spAutoFit/>
            </a:bodyPr>
            <a:lstStyle>
              <a:lvl1pPr algn="l">
                <a:defRPr sz="2500"/>
              </a:lvl1pPr>
            </a:lstStyle>
            <a:p>
              <a:r>
                <a:rPr lang="fr-CA" sz="1650" dirty="0">
                  <a:solidFill>
                    <a:srgbClr val="202D54"/>
                  </a:solidFill>
                </a:rPr>
                <a:t>Communication avec le professionnel responsable du suivi clinique du patient si jugé pertinent</a:t>
              </a:r>
            </a:p>
          </p:txBody>
        </p:sp>
      </p:grpSp>
      <p:pic>
        <p:nvPicPr>
          <p:cNvPr id="11" name="Image" descr="Image">
            <a:extLst>
              <a:ext uri="{FF2B5EF4-FFF2-40B4-BE49-F238E27FC236}">
                <a16:creationId xmlns:a16="http://schemas.microsoft.com/office/drawing/2014/main" id="{36B010E9-CE14-8C70-0014-4F2FE5AB6922}"/>
              </a:ext>
            </a:extLst>
          </p:cNvPr>
          <p:cNvPicPr>
            <a:picLocks noChangeAspect="1"/>
          </p:cNvPicPr>
          <p:nvPr/>
        </p:nvPicPr>
        <p:blipFill>
          <a:blip r:embed="rId3"/>
          <a:stretch>
            <a:fillRect/>
          </a:stretch>
        </p:blipFill>
        <p:spPr>
          <a:xfrm>
            <a:off x="9373356" y="941690"/>
            <a:ext cx="1704708" cy="1688875"/>
          </a:xfrm>
          <a:prstGeom prst="rect">
            <a:avLst/>
          </a:prstGeom>
          <a:ln w="12700">
            <a:miter lim="400000"/>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F7AED-BB1D-F3FE-B3A2-9509795E51A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364006A-F797-51A9-02BD-5D8EC0465EBF}"/>
              </a:ext>
            </a:extLst>
          </p:cNvPr>
          <p:cNvGrpSpPr/>
          <p:nvPr/>
        </p:nvGrpSpPr>
        <p:grpSpPr>
          <a:xfrm>
            <a:off x="11054800" y="0"/>
            <a:ext cx="1137200" cy="6858000"/>
            <a:chOff x="0" y="0"/>
            <a:chExt cx="2274400" cy="13716000"/>
          </a:xfrm>
        </p:grpSpPr>
        <p:sp>
          <p:nvSpPr>
            <p:cNvPr id="3" name="Freeform 3">
              <a:extLst>
                <a:ext uri="{FF2B5EF4-FFF2-40B4-BE49-F238E27FC236}">
                  <a16:creationId xmlns:a16="http://schemas.microsoft.com/office/drawing/2014/main" id="{5066F7B5-9FA1-DB02-F631-DBC29804B77F}"/>
                </a:ext>
              </a:extLst>
            </p:cNvPr>
            <p:cNvSpPr>
              <a:spLocks noGrp="1" noRot="1" noMove="1" noResize="1" noEditPoints="1" noAdjustHandles="1" noChangeArrowheads="1" noChangeShapeType="1"/>
            </p:cNvSpPr>
            <p:nvPr/>
          </p:nvSpPr>
          <p:spPr>
            <a:xfrm>
              <a:off x="0" y="0"/>
              <a:ext cx="2274443" cy="13716000"/>
            </a:xfrm>
            <a:custGeom>
              <a:avLst/>
              <a:gdLst/>
              <a:ahLst/>
              <a:cxnLst/>
              <a:rect l="l" t="t" r="r" b="b"/>
              <a:pathLst>
                <a:path w="2274443" h="13716000">
                  <a:moveTo>
                    <a:pt x="0" y="0"/>
                  </a:moveTo>
                  <a:lnTo>
                    <a:pt x="2274443" y="0"/>
                  </a:lnTo>
                  <a:lnTo>
                    <a:pt x="2274443" y="13716000"/>
                  </a:lnTo>
                  <a:lnTo>
                    <a:pt x="0" y="13716000"/>
                  </a:lnTo>
                  <a:close/>
                </a:path>
              </a:pathLst>
            </a:custGeom>
            <a:solidFill>
              <a:srgbClr val="222B52"/>
            </a:solidFill>
          </p:spPr>
          <p:txBody>
            <a:bodyPr/>
            <a:lstStyle/>
            <a:p>
              <a:endParaRPr lang="fr-CA" sz="1200"/>
            </a:p>
          </p:txBody>
        </p:sp>
      </p:grpSp>
      <p:sp>
        <p:nvSpPr>
          <p:cNvPr id="4" name="AutoShape 4">
            <a:extLst>
              <a:ext uri="{FF2B5EF4-FFF2-40B4-BE49-F238E27FC236}">
                <a16:creationId xmlns:a16="http://schemas.microsoft.com/office/drawing/2014/main" id="{40FBC6B7-DC3C-6DA7-147D-07259055CFB1}"/>
              </a:ext>
            </a:extLst>
          </p:cNvPr>
          <p:cNvSpPr>
            <a:spLocks noGrp="1" noRot="1" noMove="1" noResize="1" noEditPoints="1" noAdjustHandles="1" noChangeArrowheads="1" noChangeShapeType="1"/>
          </p:cNvSpPr>
          <p:nvPr/>
        </p:nvSpPr>
        <p:spPr>
          <a:xfrm rot="6709">
            <a:off x="5691244" y="6501367"/>
            <a:ext cx="6507113" cy="0"/>
          </a:xfrm>
          <a:prstGeom prst="line">
            <a:avLst/>
          </a:prstGeom>
          <a:ln w="9525" cap="rnd">
            <a:solidFill>
              <a:srgbClr val="222B52"/>
            </a:solidFill>
            <a:prstDash val="solid"/>
            <a:headEnd type="none" w="sm" len="sm"/>
            <a:tailEnd type="none" w="sm" len="sm"/>
          </a:ln>
        </p:spPr>
        <p:txBody>
          <a:bodyPr/>
          <a:lstStyle/>
          <a:p>
            <a:endParaRPr lang="fr-CA" sz="1200"/>
          </a:p>
        </p:txBody>
      </p:sp>
      <p:grpSp>
        <p:nvGrpSpPr>
          <p:cNvPr id="5" name="Group 5">
            <a:extLst>
              <a:ext uri="{FF2B5EF4-FFF2-40B4-BE49-F238E27FC236}">
                <a16:creationId xmlns:a16="http://schemas.microsoft.com/office/drawing/2014/main" id="{79396395-C090-8FBE-5129-79C5C53FC2BA}"/>
              </a:ext>
            </a:extLst>
          </p:cNvPr>
          <p:cNvGrpSpPr/>
          <p:nvPr/>
        </p:nvGrpSpPr>
        <p:grpSpPr>
          <a:xfrm>
            <a:off x="0" y="588949"/>
            <a:ext cx="3298400" cy="1160000"/>
            <a:chOff x="0" y="0"/>
            <a:chExt cx="6596800" cy="2320000"/>
          </a:xfrm>
        </p:grpSpPr>
        <p:sp>
          <p:nvSpPr>
            <p:cNvPr id="6" name="Freeform 6">
              <a:extLst>
                <a:ext uri="{FF2B5EF4-FFF2-40B4-BE49-F238E27FC236}">
                  <a16:creationId xmlns:a16="http://schemas.microsoft.com/office/drawing/2014/main" id="{516DC485-8064-6EF4-D72D-0571A27324BE}"/>
                </a:ext>
              </a:extLst>
            </p:cNvPr>
            <p:cNvSpPr>
              <a:spLocks noGrp="1" noRot="1" noMove="1" noResize="1" noEditPoints="1" noAdjustHandles="1" noChangeArrowheads="1" noChangeShapeType="1"/>
            </p:cNvSpPr>
            <p:nvPr/>
          </p:nvSpPr>
          <p:spPr>
            <a:xfrm>
              <a:off x="0" y="0"/>
              <a:ext cx="6596761" cy="2320036"/>
            </a:xfrm>
            <a:custGeom>
              <a:avLst/>
              <a:gdLst/>
              <a:ahLst/>
              <a:cxnLst/>
              <a:rect l="l" t="t" r="r" b="b"/>
              <a:pathLst>
                <a:path w="6596761" h="2320036">
                  <a:moveTo>
                    <a:pt x="0" y="0"/>
                  </a:moveTo>
                  <a:lnTo>
                    <a:pt x="6596761" y="0"/>
                  </a:lnTo>
                  <a:lnTo>
                    <a:pt x="6596761" y="2320036"/>
                  </a:lnTo>
                  <a:lnTo>
                    <a:pt x="0" y="2320036"/>
                  </a:lnTo>
                  <a:close/>
                </a:path>
              </a:pathLst>
            </a:custGeom>
            <a:solidFill>
              <a:srgbClr val="222B52"/>
            </a:solidFill>
          </p:spPr>
          <p:txBody>
            <a:bodyPr/>
            <a:lstStyle/>
            <a:p>
              <a:endParaRPr lang="fr-CA" sz="1200"/>
            </a:p>
          </p:txBody>
        </p:sp>
      </p:grpSp>
      <p:sp>
        <p:nvSpPr>
          <p:cNvPr id="7" name="AutoShape 7">
            <a:extLst>
              <a:ext uri="{FF2B5EF4-FFF2-40B4-BE49-F238E27FC236}">
                <a16:creationId xmlns:a16="http://schemas.microsoft.com/office/drawing/2014/main" id="{EDE89E3C-28D7-D8E1-619C-1B31B552A834}"/>
              </a:ext>
            </a:extLst>
          </p:cNvPr>
          <p:cNvSpPr>
            <a:spLocks noGrp="1" noRot="1" noMove="1" noResize="1" noEditPoints="1" noAdjustHandles="1" noChangeArrowheads="1" noChangeShapeType="1"/>
          </p:cNvSpPr>
          <p:nvPr/>
        </p:nvSpPr>
        <p:spPr>
          <a:xfrm rot="5392091">
            <a:off x="-1812024" y="2754000"/>
            <a:ext cx="5520715" cy="0"/>
          </a:xfrm>
          <a:prstGeom prst="line">
            <a:avLst/>
          </a:prstGeom>
          <a:ln w="9525" cap="rnd">
            <a:solidFill>
              <a:srgbClr val="222B52"/>
            </a:solidFill>
            <a:prstDash val="solid"/>
            <a:headEnd type="none" w="sm" len="sm"/>
            <a:tailEnd type="none" w="sm" len="sm"/>
          </a:ln>
        </p:spPr>
        <p:txBody>
          <a:bodyPr/>
          <a:lstStyle/>
          <a:p>
            <a:endParaRPr lang="fr-CA" sz="1200"/>
          </a:p>
        </p:txBody>
      </p:sp>
      <p:sp>
        <p:nvSpPr>
          <p:cNvPr id="8" name="TextBox 8">
            <a:extLst>
              <a:ext uri="{FF2B5EF4-FFF2-40B4-BE49-F238E27FC236}">
                <a16:creationId xmlns:a16="http://schemas.microsoft.com/office/drawing/2014/main" id="{0A79C5FB-1A57-C9AD-7EF3-DF4EB94BA81B}"/>
              </a:ext>
            </a:extLst>
          </p:cNvPr>
          <p:cNvSpPr txBox="1"/>
          <p:nvPr/>
        </p:nvSpPr>
        <p:spPr>
          <a:xfrm>
            <a:off x="1227519" y="2039737"/>
            <a:ext cx="5504845" cy="1645835"/>
          </a:xfrm>
          <a:prstGeom prst="rect">
            <a:avLst/>
          </a:prstGeom>
        </p:spPr>
        <p:txBody>
          <a:bodyPr wrap="square" lIns="0" tIns="0" rIns="0" bIns="0" rtlCol="0" anchor="t">
            <a:spAutoFit/>
          </a:bodyPr>
          <a:lstStyle/>
          <a:p>
            <a:pPr>
              <a:lnSpc>
                <a:spcPts val="6720"/>
              </a:lnSpc>
            </a:pPr>
            <a:r>
              <a:rPr lang="fr-CA" sz="5000" dirty="0">
                <a:solidFill>
                  <a:srgbClr val="00A651"/>
                </a:solidFill>
                <a:latin typeface="Century Gothic" panose="020B0502020202020204" pitchFamily="34" charset="0"/>
                <a:ea typeface="Arimo"/>
                <a:cs typeface="Arimo"/>
                <a:sym typeface="Arimo"/>
              </a:rPr>
              <a:t>Prolonger une ordonnance</a:t>
            </a:r>
          </a:p>
        </p:txBody>
      </p:sp>
      <p:sp>
        <p:nvSpPr>
          <p:cNvPr id="9" name="TextBox 9">
            <a:extLst>
              <a:ext uri="{FF2B5EF4-FFF2-40B4-BE49-F238E27FC236}">
                <a16:creationId xmlns:a16="http://schemas.microsoft.com/office/drawing/2014/main" id="{231FE0EC-3A11-0ED6-1F9F-C12148C83C8C}"/>
              </a:ext>
            </a:extLst>
          </p:cNvPr>
          <p:cNvSpPr txBox="1"/>
          <p:nvPr/>
        </p:nvSpPr>
        <p:spPr>
          <a:xfrm>
            <a:off x="1227519" y="733875"/>
            <a:ext cx="1312900" cy="859210"/>
          </a:xfrm>
          <a:prstGeom prst="rect">
            <a:avLst/>
          </a:prstGeom>
        </p:spPr>
        <p:txBody>
          <a:bodyPr lIns="0" tIns="0" rIns="0" bIns="0" rtlCol="0" anchor="t">
            <a:spAutoFit/>
          </a:bodyPr>
          <a:lstStyle/>
          <a:p>
            <a:pPr>
              <a:lnSpc>
                <a:spcPts val="6720"/>
              </a:lnSpc>
            </a:pPr>
            <a:r>
              <a:rPr lang="fr-CA" sz="5600" dirty="0">
                <a:solidFill>
                  <a:srgbClr val="FFD75B"/>
                </a:solidFill>
                <a:latin typeface="Arimo"/>
                <a:ea typeface="Arimo"/>
                <a:cs typeface="Arimo"/>
                <a:sym typeface="Arimo"/>
              </a:rPr>
              <a:t>3</a:t>
            </a:r>
          </a:p>
        </p:txBody>
      </p:sp>
      <p:pic>
        <p:nvPicPr>
          <p:cNvPr id="11" name="Image 10" descr="Une image contenant personne, habits, Visage humain, homme&#10;&#10;Le contenu généré par l’IA peut être incorrect.">
            <a:extLst>
              <a:ext uri="{FF2B5EF4-FFF2-40B4-BE49-F238E27FC236}">
                <a16:creationId xmlns:a16="http://schemas.microsoft.com/office/drawing/2014/main" id="{F0A2FEF8-03A4-972F-4E3F-243BBA842170}"/>
              </a:ext>
            </a:extLst>
          </p:cNvPr>
          <p:cNvPicPr>
            <a:picLocks noChangeAspect="1"/>
          </p:cNvPicPr>
          <p:nvPr/>
        </p:nvPicPr>
        <p:blipFill>
          <a:blip r:embed="rId3"/>
          <a:stretch>
            <a:fillRect/>
          </a:stretch>
        </p:blipFill>
        <p:spPr>
          <a:xfrm>
            <a:off x="6112296" y="382559"/>
            <a:ext cx="4521458" cy="5762175"/>
          </a:xfrm>
          <a:prstGeom prst="rect">
            <a:avLst/>
          </a:prstGeom>
        </p:spPr>
      </p:pic>
    </p:spTree>
    <p:extLst>
      <p:ext uri="{BB962C8B-B14F-4D97-AF65-F5344CB8AC3E}">
        <p14:creationId xmlns:p14="http://schemas.microsoft.com/office/powerpoint/2010/main" val="1321190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0972E-6E62-DFCD-9F04-9F356E56F92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A7BBB80-CB04-DB68-E691-F86918347E35}"/>
              </a:ext>
            </a:extLst>
          </p:cNvPr>
          <p:cNvGrpSpPr>
            <a:grpSpLocks noGrp="1" noUngrp="1" noRot="1" noMove="1" noResize="1"/>
          </p:cNvGrpSpPr>
          <p:nvPr/>
        </p:nvGrpSpPr>
        <p:grpSpPr>
          <a:xfrm>
            <a:off x="0" y="0"/>
            <a:ext cx="378400" cy="6858000"/>
            <a:chOff x="0" y="0"/>
            <a:chExt cx="756800" cy="13716000"/>
          </a:xfrm>
        </p:grpSpPr>
        <p:sp>
          <p:nvSpPr>
            <p:cNvPr id="3" name="Freeform 3">
              <a:extLst>
                <a:ext uri="{FF2B5EF4-FFF2-40B4-BE49-F238E27FC236}">
                  <a16:creationId xmlns:a16="http://schemas.microsoft.com/office/drawing/2014/main" id="{6AC11AC9-70E2-D6CB-910F-994CCC18D931}"/>
                </a:ext>
              </a:extLst>
            </p:cNvPr>
            <p:cNvSpPr>
              <a:spLocks noGrp="1" noRot="1" noMove="1" noResize="1" noEditPoints="1" noAdjustHandles="1" noChangeArrowheads="1" noChangeShapeType="1"/>
            </p:cNvSpPr>
            <p:nvPr/>
          </p:nvSpPr>
          <p:spPr>
            <a:xfrm>
              <a:off x="0" y="0"/>
              <a:ext cx="756793" cy="13716000"/>
            </a:xfrm>
            <a:custGeom>
              <a:avLst/>
              <a:gdLst/>
              <a:ahLst/>
              <a:cxnLst/>
              <a:rect l="l" t="t" r="r" b="b"/>
              <a:pathLst>
                <a:path w="756793" h="13716000">
                  <a:moveTo>
                    <a:pt x="0" y="0"/>
                  </a:moveTo>
                  <a:lnTo>
                    <a:pt x="756793" y="0"/>
                  </a:lnTo>
                  <a:lnTo>
                    <a:pt x="756793" y="13716000"/>
                  </a:lnTo>
                  <a:lnTo>
                    <a:pt x="0" y="13716000"/>
                  </a:lnTo>
                  <a:close/>
                </a:path>
              </a:pathLst>
            </a:custGeom>
            <a:solidFill>
              <a:srgbClr val="212D54"/>
            </a:solidFill>
          </p:spPr>
          <p:txBody>
            <a:bodyPr/>
            <a:lstStyle/>
            <a:p>
              <a:endParaRPr lang="fr-CA" sz="1200"/>
            </a:p>
          </p:txBody>
        </p:sp>
      </p:grpSp>
      <p:sp>
        <p:nvSpPr>
          <p:cNvPr id="6" name="TextBox 6">
            <a:extLst>
              <a:ext uri="{FF2B5EF4-FFF2-40B4-BE49-F238E27FC236}">
                <a16:creationId xmlns:a16="http://schemas.microsoft.com/office/drawing/2014/main" id="{2A844A9E-197F-4E27-1A15-31327179A720}"/>
              </a:ext>
            </a:extLst>
          </p:cNvPr>
          <p:cNvSpPr txBox="1"/>
          <p:nvPr/>
        </p:nvSpPr>
        <p:spPr>
          <a:xfrm>
            <a:off x="924652" y="306944"/>
            <a:ext cx="7110638" cy="598434"/>
          </a:xfrm>
          <a:prstGeom prst="rect">
            <a:avLst/>
          </a:prstGeom>
        </p:spPr>
        <p:txBody>
          <a:bodyPr wrap="square" lIns="0" tIns="0" rIns="0" bIns="0" rtlCol="0" anchor="t">
            <a:spAutoFit/>
          </a:bodyPr>
          <a:lstStyle/>
          <a:p>
            <a:pPr>
              <a:lnSpc>
                <a:spcPts val="4960"/>
              </a:lnSpc>
            </a:pPr>
            <a:r>
              <a:rPr lang="fr-CA" sz="4133" dirty="0">
                <a:solidFill>
                  <a:srgbClr val="009641"/>
                </a:solidFill>
                <a:latin typeface="Century Gothic" panose="020B0502020202020204" pitchFamily="34" charset="0"/>
                <a:ea typeface="Arimo"/>
                <a:cs typeface="Arimo"/>
                <a:sym typeface="Arimo"/>
              </a:rPr>
              <a:t>Prolonger une ordonnance</a:t>
            </a:r>
          </a:p>
        </p:txBody>
      </p:sp>
      <p:sp>
        <p:nvSpPr>
          <p:cNvPr id="10" name="But: assurer la sécurité et l’efficacité du médicament…">
            <a:extLst>
              <a:ext uri="{FF2B5EF4-FFF2-40B4-BE49-F238E27FC236}">
                <a16:creationId xmlns:a16="http://schemas.microsoft.com/office/drawing/2014/main" id="{0229E629-0177-50D3-B59E-5CC8DBF16B74}"/>
              </a:ext>
            </a:extLst>
          </p:cNvPr>
          <p:cNvSpPr txBox="1">
            <a:spLocks/>
          </p:cNvSpPr>
          <p:nvPr/>
        </p:nvSpPr>
        <p:spPr>
          <a:xfrm>
            <a:off x="736868" y="1435988"/>
            <a:ext cx="9299004" cy="4973225"/>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80365" indent="-380365">
              <a:spcBef>
                <a:spcPts val="2200"/>
              </a:spcBef>
              <a:buBlip>
                <a:blip r:embed="rId3"/>
              </a:buBlip>
            </a:pPr>
            <a:r>
              <a:rPr lang="fr-CA" sz="2200" dirty="0">
                <a:solidFill>
                  <a:srgbClr val="202D54"/>
                </a:solidFill>
                <a:latin typeface="Century Gothic" panose="020B0502020202020204" pitchFamily="34" charset="0"/>
              </a:rPr>
              <a:t>Contexte : ordonnance échue</a:t>
            </a:r>
            <a:endParaRPr lang="fr-FR" dirty="0"/>
          </a:p>
          <a:p>
            <a:pPr marL="380365" indent="-380365">
              <a:spcBef>
                <a:spcPts val="2200"/>
              </a:spcBef>
              <a:buBlip>
                <a:blip r:embed="rId3"/>
              </a:buBlip>
            </a:pPr>
            <a:r>
              <a:rPr lang="fr-CA" sz="2200" dirty="0">
                <a:solidFill>
                  <a:srgbClr val="202D54"/>
                </a:solidFill>
                <a:latin typeface="Century Gothic" panose="020B0502020202020204" pitchFamily="34" charset="0"/>
              </a:rPr>
              <a:t>But : ne pas interrompre un traitement, y compris les substances désignées</a:t>
            </a:r>
          </a:p>
          <a:p>
            <a:pPr marL="380365" indent="-380365">
              <a:spcBef>
                <a:spcPts val="2200"/>
              </a:spcBef>
              <a:buBlip>
                <a:blip r:embed="rId3"/>
              </a:buBlip>
            </a:pPr>
            <a:r>
              <a:rPr lang="fr-CA" sz="2200" dirty="0">
                <a:solidFill>
                  <a:srgbClr val="202D54"/>
                </a:solidFill>
                <a:latin typeface="Century Gothic"/>
              </a:rPr>
              <a:t>Durée de la prolongation : selon le jugement professionnel du pharmacien (</a:t>
            </a:r>
            <a:r>
              <a:rPr lang="fr-CA" sz="2200" b="1" dirty="0">
                <a:solidFill>
                  <a:srgbClr val="202D54"/>
                </a:solidFill>
                <a:latin typeface="Century Gothic"/>
              </a:rPr>
              <a:t>aucune limite de durée*</a:t>
            </a:r>
            <a:r>
              <a:rPr lang="fr-CA" sz="2200" dirty="0">
                <a:solidFill>
                  <a:srgbClr val="202D54"/>
                </a:solidFill>
                <a:latin typeface="Century Gothic"/>
              </a:rPr>
              <a:t>)</a:t>
            </a:r>
            <a:endParaRPr lang="fr-CA" sz="2200" dirty="0">
              <a:solidFill>
                <a:srgbClr val="202D54"/>
              </a:solidFill>
              <a:latin typeface="Century Gothic" panose="020B0502020202020204" pitchFamily="34" charset="0"/>
            </a:endParaRPr>
          </a:p>
          <a:p>
            <a:pPr marL="380365" indent="-380365">
              <a:spcBef>
                <a:spcPts val="2200"/>
              </a:spcBef>
              <a:buBlip>
                <a:blip r:embed="rId3"/>
              </a:buBlip>
            </a:pPr>
            <a:r>
              <a:rPr lang="fr-CA" sz="2200" dirty="0">
                <a:solidFill>
                  <a:srgbClr val="202D54"/>
                </a:solidFill>
                <a:latin typeface="Century Gothic" panose="020B0502020202020204" pitchFamily="34" charset="0"/>
              </a:rPr>
              <a:t>L’ordonnance de tout professionnel habilité à prescrire au Canada</a:t>
            </a:r>
          </a:p>
          <a:p>
            <a:pPr marL="0" indent="0">
              <a:buNone/>
            </a:pPr>
            <a:endParaRPr lang="fr-CA" sz="2200" dirty="0">
              <a:solidFill>
                <a:srgbClr val="202D54"/>
              </a:solidFill>
              <a:latin typeface="Century Gothic" panose="020B0502020202020204" pitchFamily="34" charset="0"/>
            </a:endParaRPr>
          </a:p>
          <a:p>
            <a:pPr marL="0" indent="0">
              <a:buNone/>
            </a:pPr>
            <a:endParaRPr lang="fr-CA" sz="2200" dirty="0">
              <a:solidFill>
                <a:srgbClr val="202D54"/>
              </a:solidFill>
            </a:endParaRPr>
          </a:p>
        </p:txBody>
      </p:sp>
      <p:grpSp>
        <p:nvGrpSpPr>
          <p:cNvPr id="18" name="Group 17">
            <a:extLst>
              <a:ext uri="{FF2B5EF4-FFF2-40B4-BE49-F238E27FC236}">
                <a16:creationId xmlns:a16="http://schemas.microsoft.com/office/drawing/2014/main" id="{089FB385-679E-9846-AE6F-2E4681422DCA}"/>
              </a:ext>
            </a:extLst>
          </p:cNvPr>
          <p:cNvGrpSpPr>
            <a:grpSpLocks/>
          </p:cNvGrpSpPr>
          <p:nvPr/>
        </p:nvGrpSpPr>
        <p:grpSpPr>
          <a:xfrm>
            <a:off x="162520" y="5388696"/>
            <a:ext cx="7015705" cy="605424"/>
            <a:chOff x="162520" y="5923839"/>
            <a:chExt cx="7015705" cy="605424"/>
          </a:xfrm>
          <a:solidFill>
            <a:srgbClr val="FFD65B"/>
          </a:solidFill>
        </p:grpSpPr>
        <p:sp>
          <p:nvSpPr>
            <p:cNvPr id="19" name="Rectangle aux angles arrondis">
              <a:extLst>
                <a:ext uri="{FF2B5EF4-FFF2-40B4-BE49-F238E27FC236}">
                  <a16:creationId xmlns:a16="http://schemas.microsoft.com/office/drawing/2014/main" id="{2AFDEC2D-E10A-37F6-D2BC-ED85D40A2E8C}"/>
                </a:ext>
              </a:extLst>
            </p:cNvPr>
            <p:cNvSpPr>
              <a:spLocks/>
            </p:cNvSpPr>
            <p:nvPr/>
          </p:nvSpPr>
          <p:spPr>
            <a:xfrm>
              <a:off x="162520" y="5923839"/>
              <a:ext cx="7015705" cy="605424"/>
            </a:xfrm>
            <a:prstGeom prst="roundRect">
              <a:avLst>
                <a:gd name="adj" fmla="val 50000"/>
              </a:avLst>
            </a:prstGeom>
            <a:grpFill/>
            <a:ln w="12700">
              <a:miter lim="400000"/>
            </a:ln>
          </p:spPr>
          <p:txBody>
            <a:bodyPr lIns="33867" tIns="33867" rIns="33867" bIns="33867" anchor="ctr"/>
            <a:lstStyle/>
            <a:p>
              <a:pPr defTabSz="389486">
                <a:defRPr sz="2200">
                  <a:latin typeface="Helvetica Neue Medium"/>
                  <a:ea typeface="Helvetica Neue Medium"/>
                  <a:cs typeface="Helvetica Neue Medium"/>
                  <a:sym typeface="Helvetica Neue Medium"/>
                </a:defRPr>
              </a:pPr>
              <a:endParaRPr lang="fr-CA" sz="1467"/>
            </a:p>
          </p:txBody>
        </p:sp>
        <p:sp>
          <p:nvSpPr>
            <p:cNvPr id="20" name="Communication obligatoire avec le prescripteur initial">
              <a:extLst>
                <a:ext uri="{FF2B5EF4-FFF2-40B4-BE49-F238E27FC236}">
                  <a16:creationId xmlns:a16="http://schemas.microsoft.com/office/drawing/2014/main" id="{5A8919FD-CD17-EC48-D5A5-E72DFFBD1EE5}"/>
                </a:ext>
              </a:extLst>
            </p:cNvPr>
            <p:cNvSpPr txBox="1">
              <a:spLocks/>
            </p:cNvSpPr>
            <p:nvPr/>
          </p:nvSpPr>
          <p:spPr>
            <a:xfrm>
              <a:off x="513735" y="5935808"/>
              <a:ext cx="6410448" cy="581485"/>
            </a:xfrm>
            <a:prstGeom prst="rect">
              <a:avLst/>
            </a:prstGeom>
            <a:grp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3867" tIns="33867" rIns="33867" bIns="33867" anchor="ctr">
              <a:spAutoFit/>
            </a:bodyPr>
            <a:lstStyle>
              <a:lvl1pPr algn="l">
                <a:defRPr sz="2500"/>
              </a:lvl1pPr>
            </a:lstStyle>
            <a:p>
              <a:r>
                <a:rPr lang="fr-CA" sz="1650" dirty="0">
                  <a:solidFill>
                    <a:srgbClr val="202D54"/>
                  </a:solidFill>
                </a:rPr>
                <a:t>Communication avec le professionnel responsable du suivi clinique du patient si jugé pertinent</a:t>
              </a:r>
            </a:p>
          </p:txBody>
        </p:sp>
      </p:grpSp>
      <p:pic>
        <p:nvPicPr>
          <p:cNvPr id="5" name="Image" descr="Image">
            <a:extLst>
              <a:ext uri="{FF2B5EF4-FFF2-40B4-BE49-F238E27FC236}">
                <a16:creationId xmlns:a16="http://schemas.microsoft.com/office/drawing/2014/main" id="{4B8A74E9-119C-939E-6319-7910AFCBDD18}"/>
              </a:ext>
            </a:extLst>
          </p:cNvPr>
          <p:cNvPicPr>
            <a:picLocks noChangeAspect="1"/>
          </p:cNvPicPr>
          <p:nvPr/>
        </p:nvPicPr>
        <p:blipFill>
          <a:blip r:embed="rId4"/>
          <a:stretch>
            <a:fillRect/>
          </a:stretch>
        </p:blipFill>
        <p:spPr>
          <a:xfrm>
            <a:off x="9524246" y="324048"/>
            <a:ext cx="1709144" cy="1693270"/>
          </a:xfrm>
          <a:prstGeom prst="rect">
            <a:avLst/>
          </a:prstGeom>
          <a:ln w="12700">
            <a:miter lim="400000"/>
          </a:ln>
        </p:spPr>
      </p:pic>
      <p:sp>
        <p:nvSpPr>
          <p:cNvPr id="4" name="ZoneTexte 3">
            <a:extLst>
              <a:ext uri="{FF2B5EF4-FFF2-40B4-BE49-F238E27FC236}">
                <a16:creationId xmlns:a16="http://schemas.microsoft.com/office/drawing/2014/main" id="{A3F1D3D6-3122-A07B-323E-284A04E3267D}"/>
              </a:ext>
            </a:extLst>
          </p:cNvPr>
          <p:cNvSpPr txBox="1"/>
          <p:nvPr/>
        </p:nvSpPr>
        <p:spPr>
          <a:xfrm>
            <a:off x="378396" y="6294073"/>
            <a:ext cx="879608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400" dirty="0"/>
              <a:t>*Exception = À partir du 1</a:t>
            </a:r>
            <a:r>
              <a:rPr lang="fr-FR" sz="1400" baseline="30000" dirty="0"/>
              <a:t>er</a:t>
            </a:r>
            <a:r>
              <a:rPr lang="fr-FR" sz="1400" dirty="0"/>
              <a:t> octobre 2026, durée maximale de 2 ans (depuis la remise de l’ordonnance) pour les substances désignées</a:t>
            </a:r>
            <a:r>
              <a:rPr lang="fr-FR" sz="1400" b="1" dirty="0"/>
              <a:t> (</a:t>
            </a:r>
            <a:r>
              <a:rPr lang="en-CA" sz="1400" dirty="0" err="1"/>
              <a:t>stupéfiants</a:t>
            </a:r>
            <a:r>
              <a:rPr lang="en-CA" sz="1400" dirty="0"/>
              <a:t>, drogues </a:t>
            </a:r>
            <a:r>
              <a:rPr lang="en-CA" sz="1400" dirty="0" err="1"/>
              <a:t>contrôlées</a:t>
            </a:r>
            <a:r>
              <a:rPr lang="en-CA" sz="1400" dirty="0"/>
              <a:t> et substances </a:t>
            </a:r>
            <a:r>
              <a:rPr lang="en-CA" sz="1400" dirty="0" err="1"/>
              <a:t>ciblées</a:t>
            </a:r>
            <a:r>
              <a:rPr lang="en-CA" sz="1400" dirty="0"/>
              <a:t>).</a:t>
            </a:r>
            <a:endParaRPr lang="fr-FR" sz="1400" dirty="0"/>
          </a:p>
        </p:txBody>
      </p:sp>
    </p:spTree>
    <p:extLst>
      <p:ext uri="{BB962C8B-B14F-4D97-AF65-F5344CB8AC3E}">
        <p14:creationId xmlns:p14="http://schemas.microsoft.com/office/powerpoint/2010/main" val="1295691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67621-17A8-F170-6DF0-B3D8E7A5A8A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04CED7B-2F93-3D50-45E8-B7E2FE51E3BE}"/>
              </a:ext>
            </a:extLst>
          </p:cNvPr>
          <p:cNvGrpSpPr/>
          <p:nvPr/>
        </p:nvGrpSpPr>
        <p:grpSpPr>
          <a:xfrm>
            <a:off x="11054800" y="0"/>
            <a:ext cx="1137200" cy="6858000"/>
            <a:chOff x="0" y="0"/>
            <a:chExt cx="2274400" cy="13716000"/>
          </a:xfrm>
        </p:grpSpPr>
        <p:sp>
          <p:nvSpPr>
            <p:cNvPr id="3" name="Freeform 3">
              <a:extLst>
                <a:ext uri="{FF2B5EF4-FFF2-40B4-BE49-F238E27FC236}">
                  <a16:creationId xmlns:a16="http://schemas.microsoft.com/office/drawing/2014/main" id="{D743D708-178C-C028-4CBC-C1ECF372A5F6}"/>
                </a:ext>
              </a:extLst>
            </p:cNvPr>
            <p:cNvSpPr>
              <a:spLocks noGrp="1" noRot="1" noMove="1" noResize="1" noEditPoints="1" noAdjustHandles="1" noChangeArrowheads="1" noChangeShapeType="1"/>
            </p:cNvSpPr>
            <p:nvPr/>
          </p:nvSpPr>
          <p:spPr>
            <a:xfrm>
              <a:off x="0" y="0"/>
              <a:ext cx="2274443" cy="13716000"/>
            </a:xfrm>
            <a:custGeom>
              <a:avLst/>
              <a:gdLst/>
              <a:ahLst/>
              <a:cxnLst/>
              <a:rect l="l" t="t" r="r" b="b"/>
              <a:pathLst>
                <a:path w="2274443" h="13716000">
                  <a:moveTo>
                    <a:pt x="0" y="0"/>
                  </a:moveTo>
                  <a:lnTo>
                    <a:pt x="2274443" y="0"/>
                  </a:lnTo>
                  <a:lnTo>
                    <a:pt x="2274443" y="13716000"/>
                  </a:lnTo>
                  <a:lnTo>
                    <a:pt x="0" y="13716000"/>
                  </a:lnTo>
                  <a:close/>
                </a:path>
              </a:pathLst>
            </a:custGeom>
            <a:solidFill>
              <a:srgbClr val="222B52"/>
            </a:solidFill>
          </p:spPr>
          <p:txBody>
            <a:bodyPr/>
            <a:lstStyle/>
            <a:p>
              <a:endParaRPr lang="fr-CA" sz="1200"/>
            </a:p>
          </p:txBody>
        </p:sp>
      </p:grpSp>
      <p:sp>
        <p:nvSpPr>
          <p:cNvPr id="4" name="AutoShape 4">
            <a:extLst>
              <a:ext uri="{FF2B5EF4-FFF2-40B4-BE49-F238E27FC236}">
                <a16:creationId xmlns:a16="http://schemas.microsoft.com/office/drawing/2014/main" id="{3A7BE1EF-9F90-E59B-9D9A-8E65B7386820}"/>
              </a:ext>
            </a:extLst>
          </p:cNvPr>
          <p:cNvSpPr>
            <a:spLocks noGrp="1" noRot="1" noMove="1" noResize="1" noEditPoints="1" noAdjustHandles="1" noChangeArrowheads="1" noChangeShapeType="1"/>
          </p:cNvSpPr>
          <p:nvPr/>
        </p:nvSpPr>
        <p:spPr>
          <a:xfrm rot="6709">
            <a:off x="5691244" y="6501367"/>
            <a:ext cx="6507113" cy="0"/>
          </a:xfrm>
          <a:prstGeom prst="line">
            <a:avLst/>
          </a:prstGeom>
          <a:ln w="9525" cap="rnd">
            <a:solidFill>
              <a:srgbClr val="222B52"/>
            </a:solidFill>
            <a:prstDash val="solid"/>
            <a:headEnd type="none" w="sm" len="sm"/>
            <a:tailEnd type="none" w="sm" len="sm"/>
          </a:ln>
        </p:spPr>
        <p:txBody>
          <a:bodyPr/>
          <a:lstStyle/>
          <a:p>
            <a:endParaRPr lang="fr-CA" sz="1200"/>
          </a:p>
        </p:txBody>
      </p:sp>
      <p:grpSp>
        <p:nvGrpSpPr>
          <p:cNvPr id="5" name="Group 5">
            <a:extLst>
              <a:ext uri="{FF2B5EF4-FFF2-40B4-BE49-F238E27FC236}">
                <a16:creationId xmlns:a16="http://schemas.microsoft.com/office/drawing/2014/main" id="{4F93E1D9-7B96-5542-DDF1-44BCF7399F96}"/>
              </a:ext>
            </a:extLst>
          </p:cNvPr>
          <p:cNvGrpSpPr/>
          <p:nvPr/>
        </p:nvGrpSpPr>
        <p:grpSpPr>
          <a:xfrm>
            <a:off x="0" y="588949"/>
            <a:ext cx="3298400" cy="1160000"/>
            <a:chOff x="0" y="0"/>
            <a:chExt cx="6596800" cy="2320000"/>
          </a:xfrm>
        </p:grpSpPr>
        <p:sp>
          <p:nvSpPr>
            <p:cNvPr id="6" name="Freeform 6">
              <a:extLst>
                <a:ext uri="{FF2B5EF4-FFF2-40B4-BE49-F238E27FC236}">
                  <a16:creationId xmlns:a16="http://schemas.microsoft.com/office/drawing/2014/main" id="{7CAB2F62-29D6-402F-7181-FB5E2C7FD244}"/>
                </a:ext>
              </a:extLst>
            </p:cNvPr>
            <p:cNvSpPr>
              <a:spLocks noGrp="1" noRot="1" noMove="1" noResize="1" noEditPoints="1" noAdjustHandles="1" noChangeArrowheads="1" noChangeShapeType="1"/>
            </p:cNvSpPr>
            <p:nvPr/>
          </p:nvSpPr>
          <p:spPr>
            <a:xfrm>
              <a:off x="0" y="0"/>
              <a:ext cx="6596761" cy="2320036"/>
            </a:xfrm>
            <a:custGeom>
              <a:avLst/>
              <a:gdLst/>
              <a:ahLst/>
              <a:cxnLst/>
              <a:rect l="l" t="t" r="r" b="b"/>
              <a:pathLst>
                <a:path w="6596761" h="2320036">
                  <a:moveTo>
                    <a:pt x="0" y="0"/>
                  </a:moveTo>
                  <a:lnTo>
                    <a:pt x="6596761" y="0"/>
                  </a:lnTo>
                  <a:lnTo>
                    <a:pt x="6596761" y="2320036"/>
                  </a:lnTo>
                  <a:lnTo>
                    <a:pt x="0" y="2320036"/>
                  </a:lnTo>
                  <a:close/>
                </a:path>
              </a:pathLst>
            </a:custGeom>
            <a:solidFill>
              <a:srgbClr val="222B52"/>
            </a:solidFill>
          </p:spPr>
          <p:txBody>
            <a:bodyPr/>
            <a:lstStyle/>
            <a:p>
              <a:endParaRPr lang="fr-CA" sz="1200"/>
            </a:p>
          </p:txBody>
        </p:sp>
      </p:grpSp>
      <p:sp>
        <p:nvSpPr>
          <p:cNvPr id="7" name="AutoShape 7">
            <a:extLst>
              <a:ext uri="{FF2B5EF4-FFF2-40B4-BE49-F238E27FC236}">
                <a16:creationId xmlns:a16="http://schemas.microsoft.com/office/drawing/2014/main" id="{67CAF30E-9D31-8FBF-B47A-0767729A2303}"/>
              </a:ext>
            </a:extLst>
          </p:cNvPr>
          <p:cNvSpPr>
            <a:spLocks noGrp="1" noRot="1" noMove="1" noResize="1" noEditPoints="1" noAdjustHandles="1" noChangeArrowheads="1" noChangeShapeType="1"/>
          </p:cNvSpPr>
          <p:nvPr/>
        </p:nvSpPr>
        <p:spPr>
          <a:xfrm rot="5392091">
            <a:off x="-1812024" y="2754000"/>
            <a:ext cx="5520715" cy="0"/>
          </a:xfrm>
          <a:prstGeom prst="line">
            <a:avLst/>
          </a:prstGeom>
          <a:ln w="9525" cap="rnd">
            <a:solidFill>
              <a:srgbClr val="222B52"/>
            </a:solidFill>
            <a:prstDash val="solid"/>
            <a:headEnd type="none" w="sm" len="sm"/>
            <a:tailEnd type="none" w="sm" len="sm"/>
          </a:ln>
        </p:spPr>
        <p:txBody>
          <a:bodyPr/>
          <a:lstStyle/>
          <a:p>
            <a:endParaRPr lang="fr-CA" sz="1200"/>
          </a:p>
        </p:txBody>
      </p:sp>
      <p:sp>
        <p:nvSpPr>
          <p:cNvPr id="8" name="TextBox 8">
            <a:extLst>
              <a:ext uri="{FF2B5EF4-FFF2-40B4-BE49-F238E27FC236}">
                <a16:creationId xmlns:a16="http://schemas.microsoft.com/office/drawing/2014/main" id="{0ABB1B0D-BD7E-FFEE-65AD-49CD487B64EF}"/>
              </a:ext>
            </a:extLst>
          </p:cNvPr>
          <p:cNvSpPr txBox="1"/>
          <p:nvPr/>
        </p:nvSpPr>
        <p:spPr>
          <a:xfrm>
            <a:off x="1227519" y="2039737"/>
            <a:ext cx="5768361" cy="2505045"/>
          </a:xfrm>
          <a:prstGeom prst="rect">
            <a:avLst/>
          </a:prstGeom>
        </p:spPr>
        <p:txBody>
          <a:bodyPr wrap="square" lIns="0" tIns="0" rIns="0" bIns="0" rtlCol="0" anchor="t">
            <a:spAutoFit/>
          </a:bodyPr>
          <a:lstStyle/>
          <a:p>
            <a:pPr>
              <a:lnSpc>
                <a:spcPts val="6720"/>
              </a:lnSpc>
            </a:pPr>
            <a:r>
              <a:rPr lang="fr-CA" sz="5000" dirty="0">
                <a:solidFill>
                  <a:srgbClr val="00A651"/>
                </a:solidFill>
                <a:latin typeface="Century Gothic" panose="020B0502020202020204" pitchFamily="34" charset="0"/>
                <a:ea typeface="Arimo"/>
                <a:cs typeface="Arimo"/>
                <a:sym typeface="Arimo"/>
              </a:rPr>
              <a:t>Modifier </a:t>
            </a:r>
            <a:br>
              <a:rPr lang="fr-CA" sz="5000" dirty="0">
                <a:solidFill>
                  <a:srgbClr val="00A651"/>
                </a:solidFill>
                <a:latin typeface="Century Gothic" panose="020B0502020202020204" pitchFamily="34" charset="0"/>
                <a:ea typeface="Arimo"/>
                <a:cs typeface="Arimo"/>
                <a:sym typeface="Arimo"/>
              </a:rPr>
            </a:br>
            <a:r>
              <a:rPr lang="fr-CA" sz="5000" dirty="0">
                <a:solidFill>
                  <a:srgbClr val="00A651"/>
                </a:solidFill>
                <a:latin typeface="Century Gothic" panose="020B0502020202020204" pitchFamily="34" charset="0"/>
                <a:ea typeface="Arimo"/>
                <a:cs typeface="Arimo"/>
                <a:sym typeface="Arimo"/>
              </a:rPr>
              <a:t>de manière autonome</a:t>
            </a:r>
          </a:p>
        </p:txBody>
      </p:sp>
      <p:sp>
        <p:nvSpPr>
          <p:cNvPr id="9" name="TextBox 9">
            <a:extLst>
              <a:ext uri="{FF2B5EF4-FFF2-40B4-BE49-F238E27FC236}">
                <a16:creationId xmlns:a16="http://schemas.microsoft.com/office/drawing/2014/main" id="{D553C47C-B539-1F89-E024-8E0BA1D8B323}"/>
              </a:ext>
            </a:extLst>
          </p:cNvPr>
          <p:cNvSpPr txBox="1"/>
          <p:nvPr/>
        </p:nvSpPr>
        <p:spPr>
          <a:xfrm>
            <a:off x="1227519" y="733875"/>
            <a:ext cx="1312900" cy="859210"/>
          </a:xfrm>
          <a:prstGeom prst="rect">
            <a:avLst/>
          </a:prstGeom>
        </p:spPr>
        <p:txBody>
          <a:bodyPr lIns="0" tIns="0" rIns="0" bIns="0" rtlCol="0" anchor="t">
            <a:spAutoFit/>
          </a:bodyPr>
          <a:lstStyle/>
          <a:p>
            <a:pPr>
              <a:lnSpc>
                <a:spcPts val="6720"/>
              </a:lnSpc>
            </a:pPr>
            <a:r>
              <a:rPr lang="fr-CA" sz="5600" dirty="0">
                <a:solidFill>
                  <a:srgbClr val="FFD75B"/>
                </a:solidFill>
                <a:latin typeface="Arimo"/>
                <a:ea typeface="Arimo"/>
                <a:cs typeface="Arimo"/>
                <a:sym typeface="Arimo"/>
              </a:rPr>
              <a:t>4</a:t>
            </a:r>
          </a:p>
        </p:txBody>
      </p:sp>
      <p:pic>
        <p:nvPicPr>
          <p:cNvPr id="10" name="pharmacien.jpg" descr="pharmacien.jpg">
            <a:extLst>
              <a:ext uri="{FF2B5EF4-FFF2-40B4-BE49-F238E27FC236}">
                <a16:creationId xmlns:a16="http://schemas.microsoft.com/office/drawing/2014/main" id="{BB50E82B-04B5-47A3-39C2-41B732D69FED}"/>
              </a:ext>
            </a:extLst>
          </p:cNvPr>
          <p:cNvPicPr>
            <a:picLocks noChangeAspect="1"/>
          </p:cNvPicPr>
          <p:nvPr/>
        </p:nvPicPr>
        <p:blipFill>
          <a:blip r:embed="rId3"/>
          <a:srcRect l="44176" r="11634"/>
          <a:stretch>
            <a:fillRect/>
          </a:stretch>
        </p:blipFill>
        <p:spPr>
          <a:xfrm>
            <a:off x="6805582" y="477298"/>
            <a:ext cx="3860801" cy="5571067"/>
          </a:xfrm>
          <a:prstGeom prst="rect">
            <a:avLst/>
          </a:prstGeom>
          <a:ln w="12700">
            <a:miter lim="400000"/>
          </a:ln>
        </p:spPr>
      </p:pic>
    </p:spTree>
    <p:extLst>
      <p:ext uri="{BB962C8B-B14F-4D97-AF65-F5344CB8AC3E}">
        <p14:creationId xmlns:p14="http://schemas.microsoft.com/office/powerpoint/2010/main" val="609926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501200"/>
            <a:ext cx="12192000" cy="356800"/>
            <a:chOff x="0" y="0"/>
            <a:chExt cx="24384000" cy="713600"/>
          </a:xfrm>
        </p:grpSpPr>
        <p:sp>
          <p:nvSpPr>
            <p:cNvPr id="3" name="Freeform 3"/>
            <p:cNvSpPr>
              <a:spLocks noGrp="1" noRot="1" noMove="1" noResize="1" noEditPoints="1" noAdjustHandles="1" noChangeArrowheads="1" noChangeShapeType="1"/>
            </p:cNvSpPr>
            <p:nvPr/>
          </p:nvSpPr>
          <p:spPr>
            <a:xfrm>
              <a:off x="0" y="0"/>
              <a:ext cx="24384000" cy="713613"/>
            </a:xfrm>
            <a:custGeom>
              <a:avLst/>
              <a:gdLst/>
              <a:ahLst/>
              <a:cxnLst/>
              <a:rect l="l" t="t" r="r" b="b"/>
              <a:pathLst>
                <a:path w="24384000" h="713613">
                  <a:moveTo>
                    <a:pt x="24384000" y="0"/>
                  </a:moveTo>
                  <a:lnTo>
                    <a:pt x="0" y="0"/>
                  </a:lnTo>
                  <a:lnTo>
                    <a:pt x="0" y="713613"/>
                  </a:lnTo>
                  <a:lnTo>
                    <a:pt x="24384000" y="713613"/>
                  </a:lnTo>
                  <a:close/>
                </a:path>
              </a:pathLst>
            </a:custGeom>
            <a:solidFill>
              <a:srgbClr val="222B52"/>
            </a:solidFill>
          </p:spPr>
          <p:txBody>
            <a:bodyPr/>
            <a:lstStyle/>
            <a:p>
              <a:endParaRPr lang="fr-CA" sz="1200"/>
            </a:p>
          </p:txBody>
        </p:sp>
      </p:grpSp>
      <p:sp>
        <p:nvSpPr>
          <p:cNvPr id="5" name="AutoShape 5"/>
          <p:cNvSpPr>
            <a:spLocks noGrp="1" noRot="1" noMove="1" noResize="1" noEditPoints="1" noAdjustHandles="1" noChangeArrowheads="1" noChangeShapeType="1"/>
          </p:cNvSpPr>
          <p:nvPr/>
        </p:nvSpPr>
        <p:spPr>
          <a:xfrm rot="7147">
            <a:off x="6080344" y="356633"/>
            <a:ext cx="6108713" cy="0"/>
          </a:xfrm>
          <a:prstGeom prst="line">
            <a:avLst/>
          </a:prstGeom>
          <a:ln w="9525" cap="rnd">
            <a:solidFill>
              <a:srgbClr val="222B52"/>
            </a:solidFill>
            <a:prstDash val="solid"/>
            <a:headEnd type="none" w="sm" len="sm"/>
            <a:tailEnd type="none" w="sm" len="sm"/>
          </a:ln>
        </p:spPr>
        <p:txBody>
          <a:bodyPr/>
          <a:lstStyle/>
          <a:p>
            <a:endParaRPr lang="fr-CA" sz="1200"/>
          </a:p>
        </p:txBody>
      </p:sp>
      <p:sp>
        <p:nvSpPr>
          <p:cNvPr id="7" name="TextBox 7"/>
          <p:cNvSpPr txBox="1"/>
          <p:nvPr/>
        </p:nvSpPr>
        <p:spPr>
          <a:xfrm>
            <a:off x="1011917" y="675784"/>
            <a:ext cx="10168100" cy="620811"/>
          </a:xfrm>
          <a:prstGeom prst="rect">
            <a:avLst/>
          </a:prstGeom>
        </p:spPr>
        <p:txBody>
          <a:bodyPr lIns="0" tIns="0" rIns="0" bIns="0" rtlCol="0" anchor="t">
            <a:spAutoFit/>
          </a:bodyPr>
          <a:lstStyle/>
          <a:p>
            <a:pPr>
              <a:lnSpc>
                <a:spcPts val="4960"/>
              </a:lnSpc>
            </a:pPr>
            <a:r>
              <a:rPr lang="fr-CA" sz="4133">
                <a:solidFill>
                  <a:srgbClr val="009641"/>
                </a:solidFill>
                <a:latin typeface="Century Gothic" panose="020B0502020202020204" pitchFamily="34" charset="0"/>
                <a:ea typeface="Arimo"/>
                <a:cs typeface="Arimo"/>
                <a:sym typeface="Arimo"/>
              </a:rPr>
              <a:t>Modifier de manière autonome</a:t>
            </a:r>
          </a:p>
        </p:txBody>
      </p:sp>
      <p:grpSp>
        <p:nvGrpSpPr>
          <p:cNvPr id="6" name="Group 5">
            <a:extLst>
              <a:ext uri="{FF2B5EF4-FFF2-40B4-BE49-F238E27FC236}">
                <a16:creationId xmlns:a16="http://schemas.microsoft.com/office/drawing/2014/main" id="{79FFCC35-A5A0-8BC1-47CD-514A8213365D}"/>
              </a:ext>
            </a:extLst>
          </p:cNvPr>
          <p:cNvGrpSpPr/>
          <p:nvPr/>
        </p:nvGrpSpPr>
        <p:grpSpPr>
          <a:xfrm>
            <a:off x="369101" y="3422838"/>
            <a:ext cx="3174" cy="3507994"/>
            <a:chOff x="369101" y="3422838"/>
            <a:chExt cx="3174" cy="3507994"/>
          </a:xfrm>
        </p:grpSpPr>
        <p:sp>
          <p:nvSpPr>
            <p:cNvPr id="4" name="AutoShape 4"/>
            <p:cNvSpPr>
              <a:spLocks noGrp="1" noRot="1" noMove="1" noResize="1" noEditPoints="1" noAdjustHandles="1" noChangeArrowheads="1" noChangeShapeType="1"/>
            </p:cNvSpPr>
            <p:nvPr/>
          </p:nvSpPr>
          <p:spPr>
            <a:xfrm rot="5387313">
              <a:off x="-1351661" y="5143600"/>
              <a:ext cx="3441523" cy="0"/>
            </a:xfrm>
            <a:prstGeom prst="line">
              <a:avLst/>
            </a:prstGeom>
            <a:ln w="9525" cap="rnd">
              <a:solidFill>
                <a:srgbClr val="222B52"/>
              </a:solidFill>
              <a:prstDash val="solid"/>
              <a:headEnd type="none" w="sm" len="sm"/>
              <a:tailEnd type="none" w="sm" len="sm"/>
            </a:ln>
          </p:spPr>
          <p:txBody>
            <a:bodyPr/>
            <a:lstStyle/>
            <a:p>
              <a:endParaRPr lang="fr-CA" sz="1200"/>
            </a:p>
          </p:txBody>
        </p:sp>
        <p:sp>
          <p:nvSpPr>
            <p:cNvPr id="8" name="AutoShape 8"/>
            <p:cNvSpPr/>
            <p:nvPr/>
          </p:nvSpPr>
          <p:spPr>
            <a:xfrm flipV="1">
              <a:off x="372275" y="6501201"/>
              <a:ext cx="0" cy="429631"/>
            </a:xfrm>
            <a:prstGeom prst="line">
              <a:avLst/>
            </a:prstGeom>
            <a:ln w="9525" cap="rnd">
              <a:solidFill>
                <a:srgbClr val="F0F0EA"/>
              </a:solidFill>
              <a:prstDash val="solid"/>
              <a:headEnd type="none" w="sm" len="sm"/>
              <a:tailEnd type="none" w="sm" len="sm"/>
            </a:ln>
          </p:spPr>
          <p:txBody>
            <a:bodyPr/>
            <a:lstStyle/>
            <a:p>
              <a:endParaRPr lang="fr-CA" sz="1200"/>
            </a:p>
          </p:txBody>
        </p:sp>
      </p:grpSp>
      <p:sp>
        <p:nvSpPr>
          <p:cNvPr id="10" name="En ajustant:…">
            <a:extLst>
              <a:ext uri="{FF2B5EF4-FFF2-40B4-BE49-F238E27FC236}">
                <a16:creationId xmlns:a16="http://schemas.microsoft.com/office/drawing/2014/main" id="{9E82BDDB-469E-53DA-365D-C88F49AEF838}"/>
              </a:ext>
            </a:extLst>
          </p:cNvPr>
          <p:cNvSpPr txBox="1"/>
          <p:nvPr/>
        </p:nvSpPr>
        <p:spPr>
          <a:xfrm>
            <a:off x="6015243" y="1489650"/>
            <a:ext cx="6440917" cy="395121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oAutofit/>
          </a:bodyPr>
          <a:lstStyle/>
          <a:p>
            <a:pPr algn="l">
              <a:lnSpc>
                <a:spcPct val="90000"/>
              </a:lnSpc>
              <a:spcBef>
                <a:spcPts val="1500"/>
              </a:spcBef>
              <a:buClr>
                <a:srgbClr val="E67619"/>
              </a:buClr>
              <a:buSzPct val="80000"/>
              <a:defRPr sz="2500">
                <a:solidFill>
                  <a:srgbClr val="5E5E5E"/>
                </a:solidFill>
              </a:defRPr>
            </a:pPr>
            <a:r>
              <a:rPr lang="fr-CA" sz="2350" dirty="0">
                <a:solidFill>
                  <a:srgbClr val="202D54"/>
                </a:solidFill>
                <a:latin typeface="Century Gothic" panose="020B0502020202020204" pitchFamily="34" charset="0"/>
              </a:rPr>
              <a:t>Comment?</a:t>
            </a:r>
          </a:p>
          <a:p>
            <a:pPr marL="381000" indent="-381000" algn="l">
              <a:lnSpc>
                <a:spcPct val="90000"/>
              </a:lnSpc>
              <a:spcBef>
                <a:spcPts val="1500"/>
              </a:spcBef>
              <a:buClr>
                <a:srgbClr val="E67619"/>
              </a:buClr>
              <a:buSzPct val="80000"/>
              <a:buBlip>
                <a:blip r:embed="rId3"/>
              </a:buBlip>
              <a:defRPr sz="2500">
                <a:solidFill>
                  <a:srgbClr val="5E5E5E"/>
                </a:solidFill>
              </a:defRPr>
            </a:pPr>
            <a:r>
              <a:rPr lang="fr-CA" sz="2000" dirty="0">
                <a:solidFill>
                  <a:srgbClr val="202D54"/>
                </a:solidFill>
                <a:latin typeface="Century Gothic" panose="020B0502020202020204" pitchFamily="34" charset="0"/>
              </a:rPr>
              <a:t>En ajustant : </a:t>
            </a:r>
          </a:p>
          <a:p>
            <a:pPr marL="762000" lvl="1" indent="-381000" algn="l">
              <a:spcBef>
                <a:spcPts val="500"/>
              </a:spcBef>
              <a:buClr>
                <a:srgbClr val="E67619"/>
              </a:buClr>
              <a:buSzPct val="80000"/>
              <a:buBlip>
                <a:blip r:embed="rId3"/>
              </a:buBlip>
              <a:defRPr sz="2000">
                <a:solidFill>
                  <a:srgbClr val="5E5E5E"/>
                </a:solidFill>
              </a:defRPr>
            </a:pPr>
            <a:r>
              <a:rPr lang="fr-CA" dirty="0">
                <a:solidFill>
                  <a:srgbClr val="202D54"/>
                </a:solidFill>
                <a:latin typeface="Century Gothic" panose="020B0502020202020204" pitchFamily="34" charset="0"/>
              </a:rPr>
              <a:t>la posologie et la forme pharmaceutique</a:t>
            </a:r>
          </a:p>
          <a:p>
            <a:pPr marL="762000" lvl="1" indent="-381000" algn="l">
              <a:spcBef>
                <a:spcPts val="500"/>
              </a:spcBef>
              <a:buClr>
                <a:srgbClr val="E67619"/>
              </a:buClr>
              <a:buSzPct val="80000"/>
              <a:buBlip>
                <a:blip r:embed="rId3"/>
              </a:buBlip>
              <a:defRPr sz="2000">
                <a:solidFill>
                  <a:srgbClr val="5E5E5E"/>
                </a:solidFill>
              </a:defRPr>
            </a:pPr>
            <a:r>
              <a:rPr lang="fr-CA" dirty="0">
                <a:solidFill>
                  <a:srgbClr val="202D54"/>
                </a:solidFill>
                <a:latin typeface="Century Gothic" panose="020B0502020202020204" pitchFamily="34" charset="0"/>
              </a:rPr>
              <a:t>la concentration</a:t>
            </a:r>
          </a:p>
          <a:p>
            <a:pPr marL="762000" lvl="1" indent="-381000" algn="l">
              <a:spcBef>
                <a:spcPts val="500"/>
              </a:spcBef>
              <a:buClr>
                <a:srgbClr val="E67619"/>
              </a:buClr>
              <a:buSzPct val="80000"/>
              <a:buBlip>
                <a:blip r:embed="rId3"/>
              </a:buBlip>
              <a:defRPr sz="2000">
                <a:solidFill>
                  <a:srgbClr val="5E5E5E"/>
                </a:solidFill>
              </a:defRPr>
            </a:pPr>
            <a:r>
              <a:rPr lang="fr-CA" dirty="0">
                <a:solidFill>
                  <a:srgbClr val="202D54"/>
                </a:solidFill>
                <a:latin typeface="Century Gothic" panose="020B0502020202020204" pitchFamily="34" charset="0"/>
              </a:rPr>
              <a:t>la dose</a:t>
            </a:r>
          </a:p>
          <a:p>
            <a:pPr marL="762000" lvl="1" indent="-381000" algn="l">
              <a:spcBef>
                <a:spcPts val="500"/>
              </a:spcBef>
              <a:buClr>
                <a:srgbClr val="E67619"/>
              </a:buClr>
              <a:buSzPct val="80000"/>
              <a:buBlip>
                <a:blip r:embed="rId3"/>
              </a:buBlip>
              <a:defRPr sz="2000">
                <a:solidFill>
                  <a:srgbClr val="5E5E5E"/>
                </a:solidFill>
              </a:defRPr>
            </a:pPr>
            <a:r>
              <a:rPr lang="fr-CA" dirty="0">
                <a:solidFill>
                  <a:srgbClr val="202D54"/>
                </a:solidFill>
                <a:latin typeface="Century Gothic" panose="020B0502020202020204" pitchFamily="34" charset="0"/>
              </a:rPr>
              <a:t>la voie d’administration </a:t>
            </a:r>
          </a:p>
          <a:p>
            <a:pPr marL="762000" lvl="1" indent="-381000" algn="l">
              <a:spcBef>
                <a:spcPts val="500"/>
              </a:spcBef>
              <a:buClr>
                <a:srgbClr val="E67619"/>
              </a:buClr>
              <a:buSzPct val="80000"/>
              <a:buBlip>
                <a:blip r:embed="rId3"/>
              </a:buBlip>
              <a:defRPr sz="2000">
                <a:solidFill>
                  <a:srgbClr val="5E5E5E"/>
                </a:solidFill>
              </a:defRPr>
            </a:pPr>
            <a:r>
              <a:rPr lang="fr-CA" dirty="0">
                <a:solidFill>
                  <a:srgbClr val="202D54"/>
                </a:solidFill>
                <a:latin typeface="Century Gothic" panose="020B0502020202020204" pitchFamily="34" charset="0"/>
              </a:rPr>
              <a:t>la durée de traitement</a:t>
            </a:r>
          </a:p>
          <a:p>
            <a:pPr marL="762000" lvl="1" indent="-381000" algn="l">
              <a:spcBef>
                <a:spcPts val="500"/>
              </a:spcBef>
              <a:buClr>
                <a:srgbClr val="E67619"/>
              </a:buClr>
              <a:buSzPct val="80000"/>
              <a:buBlip>
                <a:blip r:embed="rId3"/>
              </a:buBlip>
              <a:defRPr sz="2000">
                <a:solidFill>
                  <a:srgbClr val="5E5E5E"/>
                </a:solidFill>
              </a:defRPr>
            </a:pPr>
            <a:r>
              <a:rPr lang="fr-CA" dirty="0">
                <a:solidFill>
                  <a:srgbClr val="202D54"/>
                </a:solidFill>
                <a:latin typeface="Century Gothic" panose="020B0502020202020204" pitchFamily="34" charset="0"/>
              </a:rPr>
              <a:t>la quantité prescrite</a:t>
            </a:r>
          </a:p>
          <a:p>
            <a:pPr marL="381000" indent="-381000" algn="l">
              <a:lnSpc>
                <a:spcPct val="90000"/>
              </a:lnSpc>
              <a:spcBef>
                <a:spcPts val="1500"/>
              </a:spcBef>
              <a:buClr>
                <a:srgbClr val="E67619"/>
              </a:buClr>
              <a:buSzPct val="80000"/>
              <a:buBlip>
                <a:blip r:embed="rId3"/>
              </a:buBlip>
              <a:defRPr sz="2500">
                <a:solidFill>
                  <a:srgbClr val="5E5E5E"/>
                </a:solidFill>
              </a:defRPr>
            </a:pPr>
            <a:r>
              <a:rPr lang="fr-CA" sz="2000" dirty="0">
                <a:solidFill>
                  <a:srgbClr val="202D54"/>
                </a:solidFill>
                <a:latin typeface="Century Gothic" panose="020B0502020202020204" pitchFamily="34" charset="0"/>
              </a:rPr>
              <a:t>En cessant le médicament </a:t>
            </a:r>
          </a:p>
        </p:txBody>
      </p:sp>
      <p:sp>
        <p:nvSpPr>
          <p:cNvPr id="12" name="En ajustant:…">
            <a:extLst>
              <a:ext uri="{FF2B5EF4-FFF2-40B4-BE49-F238E27FC236}">
                <a16:creationId xmlns:a16="http://schemas.microsoft.com/office/drawing/2014/main" id="{14D9C350-119F-AC4D-F923-9DBCD2514787}"/>
              </a:ext>
            </a:extLst>
          </p:cNvPr>
          <p:cNvSpPr txBox="1"/>
          <p:nvPr/>
        </p:nvSpPr>
        <p:spPr>
          <a:xfrm>
            <a:off x="1011917" y="1526062"/>
            <a:ext cx="4027443" cy="395121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ormAutofit/>
          </a:bodyPr>
          <a:lstStyle/>
          <a:p>
            <a:pPr algn="l">
              <a:lnSpc>
                <a:spcPct val="90000"/>
              </a:lnSpc>
              <a:spcBef>
                <a:spcPts val="1500"/>
              </a:spcBef>
              <a:buClr>
                <a:srgbClr val="E67619"/>
              </a:buClr>
              <a:buSzPct val="80000"/>
              <a:defRPr sz="2500">
                <a:solidFill>
                  <a:srgbClr val="5E5E5E"/>
                </a:solidFill>
              </a:defRPr>
            </a:pPr>
            <a:r>
              <a:rPr lang="fr-CA" sz="2350" dirty="0">
                <a:solidFill>
                  <a:srgbClr val="202D54"/>
                </a:solidFill>
                <a:latin typeface="Century Gothic" panose="020B0502020202020204" pitchFamily="34" charset="0"/>
              </a:rPr>
              <a:t>Pourquoi?</a:t>
            </a:r>
          </a:p>
          <a:p>
            <a:pPr marL="381000" indent="-381000" algn="l">
              <a:lnSpc>
                <a:spcPct val="90000"/>
              </a:lnSpc>
              <a:spcBef>
                <a:spcPts val="1500"/>
              </a:spcBef>
              <a:buClr>
                <a:srgbClr val="E67619"/>
              </a:buClr>
              <a:buSzPct val="80000"/>
              <a:buBlip>
                <a:blip r:embed="rId3"/>
              </a:buBlip>
              <a:defRPr sz="2500">
                <a:solidFill>
                  <a:srgbClr val="5E5E5E"/>
                </a:solidFill>
              </a:defRPr>
            </a:pPr>
            <a:r>
              <a:rPr lang="fr-CA" sz="2000" dirty="0">
                <a:solidFill>
                  <a:srgbClr val="202D54"/>
                </a:solidFill>
                <a:latin typeface="Century Gothic" panose="020B0502020202020204" pitchFamily="34" charset="0"/>
              </a:rPr>
              <a:t>Sécurité du patient</a:t>
            </a:r>
          </a:p>
          <a:p>
            <a:pPr marL="381000" indent="-381000" algn="l">
              <a:lnSpc>
                <a:spcPct val="90000"/>
              </a:lnSpc>
              <a:spcBef>
                <a:spcPts val="1500"/>
              </a:spcBef>
              <a:buClr>
                <a:srgbClr val="E67619"/>
              </a:buClr>
              <a:buSzPct val="80000"/>
              <a:buBlip>
                <a:blip r:embed="rId3"/>
              </a:buBlip>
              <a:defRPr sz="2500">
                <a:solidFill>
                  <a:srgbClr val="5E5E5E"/>
                </a:solidFill>
              </a:defRPr>
            </a:pPr>
            <a:r>
              <a:rPr lang="fr-CA" sz="2000" dirty="0">
                <a:solidFill>
                  <a:srgbClr val="202D54"/>
                </a:solidFill>
                <a:latin typeface="Century Gothic" panose="020B0502020202020204" pitchFamily="34" charset="0"/>
              </a:rPr>
              <a:t>Efficacité de la thérapie médicamenteuse</a:t>
            </a:r>
          </a:p>
        </p:txBody>
      </p:sp>
      <p:sp>
        <p:nvSpPr>
          <p:cNvPr id="13" name="Rectangle aux angles arrondis">
            <a:extLst>
              <a:ext uri="{FF2B5EF4-FFF2-40B4-BE49-F238E27FC236}">
                <a16:creationId xmlns:a16="http://schemas.microsoft.com/office/drawing/2014/main" id="{5201ED53-3769-D12D-8BAA-D9B0BB058A3D}"/>
              </a:ext>
            </a:extLst>
          </p:cNvPr>
          <p:cNvSpPr/>
          <p:nvPr/>
        </p:nvSpPr>
        <p:spPr>
          <a:xfrm>
            <a:off x="5802552" y="5365606"/>
            <a:ext cx="6169694" cy="605424"/>
          </a:xfrm>
          <a:prstGeom prst="roundRect">
            <a:avLst>
              <a:gd name="adj" fmla="val 50000"/>
            </a:avLst>
          </a:prstGeom>
          <a:solidFill>
            <a:srgbClr val="FFD65B"/>
          </a:solidFill>
          <a:ln w="12700">
            <a:miter lim="400000"/>
          </a:ln>
        </p:spPr>
        <p:txBody>
          <a:bodyPr lIns="33867" tIns="33867" rIns="33867" bIns="33867" anchor="ctr"/>
          <a:lstStyle/>
          <a:p>
            <a:pPr defTabSz="389486">
              <a:defRPr sz="2200">
                <a:latin typeface="Helvetica Neue Medium"/>
                <a:ea typeface="Helvetica Neue Medium"/>
                <a:cs typeface="Helvetica Neue Medium"/>
                <a:sym typeface="Helvetica Neue Medium"/>
              </a:defRPr>
            </a:pPr>
            <a:endParaRPr lang="fr-CA" sz="1467"/>
          </a:p>
        </p:txBody>
      </p:sp>
      <p:sp>
        <p:nvSpPr>
          <p:cNvPr id="14" name="Communication des résultats avec le MD/IPS ou responsable du suivi clinique si jugé nécessaire">
            <a:extLst>
              <a:ext uri="{FF2B5EF4-FFF2-40B4-BE49-F238E27FC236}">
                <a16:creationId xmlns:a16="http://schemas.microsoft.com/office/drawing/2014/main" id="{50B43320-3531-6F82-821E-5BB08CC3F5FC}"/>
              </a:ext>
            </a:extLst>
          </p:cNvPr>
          <p:cNvSpPr txBox="1"/>
          <p:nvPr/>
        </p:nvSpPr>
        <p:spPr>
          <a:xfrm>
            <a:off x="6227932" y="5481102"/>
            <a:ext cx="5590155" cy="34881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50800" tIns="50800" rIns="50800" bIns="50800">
            <a:spAutoFit/>
          </a:bodyPr>
          <a:lstStyle>
            <a:lvl1pPr algn="l">
              <a:defRPr sz="2500"/>
            </a:lvl1pPr>
          </a:lstStyle>
          <a:p>
            <a:r>
              <a:rPr lang="fr-CA" sz="1600" b="1" dirty="0">
                <a:solidFill>
                  <a:srgbClr val="202D54"/>
                </a:solidFill>
                <a:latin typeface="Century Gothic" panose="020B0502020202020204" pitchFamily="34" charset="0"/>
              </a:rPr>
              <a:t>Communication avec le prescripteur si jugé pertinent</a:t>
            </a:r>
          </a:p>
        </p:txBody>
      </p:sp>
      <p:sp>
        <p:nvSpPr>
          <p:cNvPr id="15" name="Rectangle aux angles arrondis">
            <a:extLst>
              <a:ext uri="{FF2B5EF4-FFF2-40B4-BE49-F238E27FC236}">
                <a16:creationId xmlns:a16="http://schemas.microsoft.com/office/drawing/2014/main" id="{BCEBE11E-40F0-2A1D-C07F-1EDC14AAC26D}"/>
              </a:ext>
            </a:extLst>
          </p:cNvPr>
          <p:cNvSpPr/>
          <p:nvPr/>
        </p:nvSpPr>
        <p:spPr>
          <a:xfrm>
            <a:off x="1011916" y="3536082"/>
            <a:ext cx="4452823" cy="2663964"/>
          </a:xfrm>
          <a:prstGeom prst="roundRect">
            <a:avLst>
              <a:gd name="adj" fmla="val 12255"/>
            </a:avLst>
          </a:prstGeom>
          <a:noFill/>
          <a:ln w="50800">
            <a:solidFill>
              <a:srgbClr val="FFD65B"/>
            </a:solidFill>
            <a:miter lim="400000"/>
          </a:ln>
        </p:spPr>
        <p:txBody>
          <a:bodyPr lIns="50800" tIns="50800" rIns="50800" bIns="50800" anchor="ctr"/>
          <a:lstStyle/>
          <a:p>
            <a:pPr defTabSz="584200">
              <a:defRPr sz="2200">
                <a:latin typeface="Helvetica Neue Medium"/>
                <a:ea typeface="Helvetica Neue Medium"/>
                <a:cs typeface="Helvetica Neue Medium"/>
                <a:sym typeface="Helvetica Neue Medium"/>
              </a:defRPr>
            </a:pPr>
            <a:endParaRPr lang="fr-CA"/>
          </a:p>
        </p:txBody>
      </p:sp>
      <p:sp>
        <p:nvSpPr>
          <p:cNvPr id="16" name="Substance ciblée,  d’une drogue contrôlée ou d’un stupéfiant:…">
            <a:extLst>
              <a:ext uri="{FF2B5EF4-FFF2-40B4-BE49-F238E27FC236}">
                <a16:creationId xmlns:a16="http://schemas.microsoft.com/office/drawing/2014/main" id="{CC1C4084-ABB4-FEF9-F8B9-93CCD04A7DFF}"/>
              </a:ext>
            </a:extLst>
          </p:cNvPr>
          <p:cNvSpPr txBox="1"/>
          <p:nvPr/>
        </p:nvSpPr>
        <p:spPr>
          <a:xfrm>
            <a:off x="1224605" y="3612592"/>
            <a:ext cx="4027443" cy="251094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50800" tIns="50800" rIns="50800" bIns="50800" anchor="ctr">
            <a:spAutoFit/>
          </a:bodyPr>
          <a:lstStyle/>
          <a:p>
            <a:pPr algn="l">
              <a:spcBef>
                <a:spcPts val="1500"/>
              </a:spcBef>
              <a:defRPr sz="2200">
                <a:solidFill>
                  <a:srgbClr val="FAFAFA"/>
                </a:solidFill>
                <a:latin typeface="+mn-lt"/>
                <a:ea typeface="+mn-ea"/>
                <a:cs typeface="+mn-cs"/>
                <a:sym typeface="ITC Avant Garde Gothic Std Demi"/>
              </a:defRPr>
            </a:pPr>
            <a:r>
              <a:rPr lang="fr-CA" sz="2000" b="1" dirty="0">
                <a:solidFill>
                  <a:srgbClr val="202D54"/>
                </a:solidFill>
                <a:latin typeface="Century Gothic" panose="020B0502020202020204" pitchFamily="34" charset="0"/>
              </a:rPr>
              <a:t>Substance ciblée, drogue contrôlée ou stupéfiant : </a:t>
            </a:r>
          </a:p>
          <a:p>
            <a:pPr algn="l">
              <a:spcBef>
                <a:spcPts val="1500"/>
              </a:spcBef>
              <a:defRPr sz="2000">
                <a:solidFill>
                  <a:srgbClr val="FAFAFA"/>
                </a:solidFill>
                <a:latin typeface="ITC Avant Garde Std Bk"/>
                <a:ea typeface="ITC Avant Garde Std Bk"/>
                <a:cs typeface="ITC Avant Garde Std Bk"/>
                <a:sym typeface="ITC Avant Garde Gothic Std Book"/>
              </a:defRPr>
            </a:pPr>
            <a:r>
              <a:rPr lang="fr-CA" dirty="0">
                <a:solidFill>
                  <a:srgbClr val="202D54"/>
                </a:solidFill>
                <a:latin typeface="Century Gothic" panose="020B0502020202020204" pitchFamily="34" charset="0"/>
              </a:rPr>
              <a:t>Le pharmacien peut ajuster la forme, dose ou la posologie; toutefois, cela </a:t>
            </a:r>
            <a:r>
              <a:rPr lang="fr-CA" dirty="0">
                <a:solidFill>
                  <a:srgbClr val="202D54"/>
                </a:solidFill>
                <a:latin typeface="Century Gothic" panose="020B0502020202020204" pitchFamily="34" charset="0"/>
                <a:sym typeface="ITC Avant Garde Gothic Std Demi"/>
              </a:rPr>
              <a:t>ne peut excéder</a:t>
            </a:r>
            <a:r>
              <a:rPr lang="fr-CA" dirty="0">
                <a:solidFill>
                  <a:srgbClr val="202D54"/>
                </a:solidFill>
                <a:latin typeface="Century Gothic" panose="020B0502020202020204" pitchFamily="34" charset="0"/>
              </a:rPr>
              <a:t> la quantité totale (en mg) de la prescription initiale. </a:t>
            </a:r>
            <a:endParaRPr lang="fr-CA" dirty="0">
              <a:solidFill>
                <a:srgbClr val="202D54"/>
              </a:solidFill>
              <a:highlight>
                <a:srgbClr val="FFFF00"/>
              </a:highlight>
              <a:latin typeface="Century Gothic" panose="020B0502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4C591-B523-DA30-A0B9-C83ED3A8FF5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104C143-A871-05D4-68CD-1FF4AC87185F}"/>
              </a:ext>
            </a:extLst>
          </p:cNvPr>
          <p:cNvGrpSpPr/>
          <p:nvPr/>
        </p:nvGrpSpPr>
        <p:grpSpPr>
          <a:xfrm>
            <a:off x="11054800" y="0"/>
            <a:ext cx="1137200" cy="6858000"/>
            <a:chOff x="0" y="0"/>
            <a:chExt cx="2274400" cy="13716000"/>
          </a:xfrm>
        </p:grpSpPr>
        <p:sp>
          <p:nvSpPr>
            <p:cNvPr id="3" name="Freeform 3">
              <a:extLst>
                <a:ext uri="{FF2B5EF4-FFF2-40B4-BE49-F238E27FC236}">
                  <a16:creationId xmlns:a16="http://schemas.microsoft.com/office/drawing/2014/main" id="{D5F99A49-EE1F-8277-D2A6-AC035ED95FAF}"/>
                </a:ext>
              </a:extLst>
            </p:cNvPr>
            <p:cNvSpPr>
              <a:spLocks noGrp="1" noRot="1" noMove="1" noResize="1" noEditPoints="1" noAdjustHandles="1" noChangeArrowheads="1" noChangeShapeType="1"/>
            </p:cNvSpPr>
            <p:nvPr/>
          </p:nvSpPr>
          <p:spPr>
            <a:xfrm>
              <a:off x="0" y="0"/>
              <a:ext cx="2274443" cy="13716000"/>
            </a:xfrm>
            <a:custGeom>
              <a:avLst/>
              <a:gdLst/>
              <a:ahLst/>
              <a:cxnLst/>
              <a:rect l="l" t="t" r="r" b="b"/>
              <a:pathLst>
                <a:path w="2274443" h="13716000">
                  <a:moveTo>
                    <a:pt x="0" y="0"/>
                  </a:moveTo>
                  <a:lnTo>
                    <a:pt x="2274443" y="0"/>
                  </a:lnTo>
                  <a:lnTo>
                    <a:pt x="2274443" y="13716000"/>
                  </a:lnTo>
                  <a:lnTo>
                    <a:pt x="0" y="13716000"/>
                  </a:lnTo>
                  <a:close/>
                </a:path>
              </a:pathLst>
            </a:custGeom>
            <a:solidFill>
              <a:srgbClr val="222B52"/>
            </a:solidFill>
          </p:spPr>
          <p:txBody>
            <a:bodyPr/>
            <a:lstStyle/>
            <a:p>
              <a:endParaRPr lang="fr-CA" sz="1200"/>
            </a:p>
          </p:txBody>
        </p:sp>
      </p:grpSp>
      <p:sp>
        <p:nvSpPr>
          <p:cNvPr id="4" name="AutoShape 4">
            <a:extLst>
              <a:ext uri="{FF2B5EF4-FFF2-40B4-BE49-F238E27FC236}">
                <a16:creationId xmlns:a16="http://schemas.microsoft.com/office/drawing/2014/main" id="{2AE2A8A4-D415-476F-A261-D2AA2D078A09}"/>
              </a:ext>
            </a:extLst>
          </p:cNvPr>
          <p:cNvSpPr>
            <a:spLocks noGrp="1" noRot="1" noMove="1" noResize="1" noEditPoints="1" noAdjustHandles="1" noChangeArrowheads="1" noChangeShapeType="1"/>
          </p:cNvSpPr>
          <p:nvPr/>
        </p:nvSpPr>
        <p:spPr>
          <a:xfrm rot="6709">
            <a:off x="5691244" y="6501367"/>
            <a:ext cx="6507113" cy="0"/>
          </a:xfrm>
          <a:prstGeom prst="line">
            <a:avLst/>
          </a:prstGeom>
          <a:ln w="9525" cap="rnd">
            <a:solidFill>
              <a:srgbClr val="222B52"/>
            </a:solidFill>
            <a:prstDash val="solid"/>
            <a:headEnd type="none" w="sm" len="sm"/>
            <a:tailEnd type="none" w="sm" len="sm"/>
          </a:ln>
        </p:spPr>
        <p:txBody>
          <a:bodyPr/>
          <a:lstStyle/>
          <a:p>
            <a:endParaRPr lang="fr-CA" sz="1200"/>
          </a:p>
        </p:txBody>
      </p:sp>
      <p:grpSp>
        <p:nvGrpSpPr>
          <p:cNvPr id="5" name="Group 5">
            <a:extLst>
              <a:ext uri="{FF2B5EF4-FFF2-40B4-BE49-F238E27FC236}">
                <a16:creationId xmlns:a16="http://schemas.microsoft.com/office/drawing/2014/main" id="{E270FB1C-D729-8BFB-1B81-29A0D3D671E3}"/>
              </a:ext>
            </a:extLst>
          </p:cNvPr>
          <p:cNvGrpSpPr>
            <a:grpSpLocks noGrp="1" noUngrp="1" noRot="1" noMove="1" noResize="1"/>
          </p:cNvGrpSpPr>
          <p:nvPr/>
        </p:nvGrpSpPr>
        <p:grpSpPr>
          <a:xfrm>
            <a:off x="0" y="1350867"/>
            <a:ext cx="3298400" cy="1160000"/>
            <a:chOff x="0" y="0"/>
            <a:chExt cx="6596800" cy="2320000"/>
          </a:xfrm>
        </p:grpSpPr>
        <p:sp>
          <p:nvSpPr>
            <p:cNvPr id="6" name="Freeform 6">
              <a:extLst>
                <a:ext uri="{FF2B5EF4-FFF2-40B4-BE49-F238E27FC236}">
                  <a16:creationId xmlns:a16="http://schemas.microsoft.com/office/drawing/2014/main" id="{0AC64EFC-D2F1-DD57-8342-064A214F74D7}"/>
                </a:ext>
              </a:extLst>
            </p:cNvPr>
            <p:cNvSpPr>
              <a:spLocks noGrp="1" noRot="1" noMove="1" noResize="1" noEditPoints="1" noAdjustHandles="1" noChangeArrowheads="1" noChangeShapeType="1"/>
            </p:cNvSpPr>
            <p:nvPr/>
          </p:nvSpPr>
          <p:spPr>
            <a:xfrm>
              <a:off x="0" y="0"/>
              <a:ext cx="6596761" cy="2320036"/>
            </a:xfrm>
            <a:custGeom>
              <a:avLst/>
              <a:gdLst/>
              <a:ahLst/>
              <a:cxnLst/>
              <a:rect l="l" t="t" r="r" b="b"/>
              <a:pathLst>
                <a:path w="6596761" h="2320036">
                  <a:moveTo>
                    <a:pt x="0" y="0"/>
                  </a:moveTo>
                  <a:lnTo>
                    <a:pt x="6596761" y="0"/>
                  </a:lnTo>
                  <a:lnTo>
                    <a:pt x="6596761" y="2320036"/>
                  </a:lnTo>
                  <a:lnTo>
                    <a:pt x="0" y="2320036"/>
                  </a:lnTo>
                  <a:close/>
                </a:path>
              </a:pathLst>
            </a:custGeom>
            <a:solidFill>
              <a:srgbClr val="222B52"/>
            </a:solidFill>
          </p:spPr>
          <p:txBody>
            <a:bodyPr/>
            <a:lstStyle/>
            <a:p>
              <a:endParaRPr lang="fr-CA" sz="1200"/>
            </a:p>
          </p:txBody>
        </p:sp>
      </p:grpSp>
      <p:sp>
        <p:nvSpPr>
          <p:cNvPr id="8" name="TextBox 8">
            <a:extLst>
              <a:ext uri="{FF2B5EF4-FFF2-40B4-BE49-F238E27FC236}">
                <a16:creationId xmlns:a16="http://schemas.microsoft.com/office/drawing/2014/main" id="{30D79A5E-6A77-546C-AFCA-8E84E3EF5246}"/>
              </a:ext>
            </a:extLst>
          </p:cNvPr>
          <p:cNvSpPr txBox="1"/>
          <p:nvPr/>
        </p:nvSpPr>
        <p:spPr>
          <a:xfrm>
            <a:off x="1883967" y="2754000"/>
            <a:ext cx="6329245" cy="1645835"/>
          </a:xfrm>
          <a:prstGeom prst="rect">
            <a:avLst/>
          </a:prstGeom>
        </p:spPr>
        <p:txBody>
          <a:bodyPr wrap="square" lIns="0" tIns="0" rIns="0" bIns="0" rtlCol="0" anchor="t">
            <a:spAutoFit/>
          </a:bodyPr>
          <a:lstStyle/>
          <a:p>
            <a:pPr>
              <a:lnSpc>
                <a:spcPts val="6720"/>
              </a:lnSpc>
            </a:pPr>
            <a:r>
              <a:rPr lang="fr-CA" sz="5000" dirty="0">
                <a:solidFill>
                  <a:srgbClr val="00A651"/>
                </a:solidFill>
                <a:latin typeface="Century Gothic" panose="020B0502020202020204" pitchFamily="34" charset="0"/>
                <a:ea typeface="Arimo"/>
                <a:cs typeface="Arimo"/>
                <a:sym typeface="Arimo"/>
              </a:rPr>
              <a:t>Substituer un médicament</a:t>
            </a:r>
          </a:p>
        </p:txBody>
      </p:sp>
      <p:sp>
        <p:nvSpPr>
          <p:cNvPr id="9" name="TextBox 9">
            <a:extLst>
              <a:ext uri="{FF2B5EF4-FFF2-40B4-BE49-F238E27FC236}">
                <a16:creationId xmlns:a16="http://schemas.microsoft.com/office/drawing/2014/main" id="{8CB1CECA-1C33-5DD5-ADF4-01105A042C38}"/>
              </a:ext>
            </a:extLst>
          </p:cNvPr>
          <p:cNvSpPr txBox="1"/>
          <p:nvPr/>
        </p:nvSpPr>
        <p:spPr>
          <a:xfrm>
            <a:off x="1883967" y="1530219"/>
            <a:ext cx="1312900" cy="859210"/>
          </a:xfrm>
          <a:prstGeom prst="rect">
            <a:avLst/>
          </a:prstGeom>
        </p:spPr>
        <p:txBody>
          <a:bodyPr lIns="0" tIns="0" rIns="0" bIns="0" rtlCol="0" anchor="t">
            <a:spAutoFit/>
          </a:bodyPr>
          <a:lstStyle/>
          <a:p>
            <a:pPr>
              <a:lnSpc>
                <a:spcPts val="6720"/>
              </a:lnSpc>
            </a:pPr>
            <a:r>
              <a:rPr lang="fr-CA" sz="5600">
                <a:solidFill>
                  <a:srgbClr val="FFD75B"/>
                </a:solidFill>
                <a:latin typeface="Arimo"/>
                <a:ea typeface="Arimo"/>
                <a:cs typeface="Arimo"/>
                <a:sym typeface="Arimo"/>
              </a:rPr>
              <a:t>5</a:t>
            </a:r>
          </a:p>
        </p:txBody>
      </p:sp>
      <p:grpSp>
        <p:nvGrpSpPr>
          <p:cNvPr id="10" name="Group 9">
            <a:extLst>
              <a:ext uri="{FF2B5EF4-FFF2-40B4-BE49-F238E27FC236}">
                <a16:creationId xmlns:a16="http://schemas.microsoft.com/office/drawing/2014/main" id="{278FD13F-2986-188B-DAE5-804A323A1F44}"/>
              </a:ext>
            </a:extLst>
          </p:cNvPr>
          <p:cNvGrpSpPr/>
          <p:nvPr/>
        </p:nvGrpSpPr>
        <p:grpSpPr>
          <a:xfrm>
            <a:off x="940397" y="-6358"/>
            <a:ext cx="7937" cy="5520715"/>
            <a:chOff x="940397" y="-6358"/>
            <a:chExt cx="7937" cy="5520715"/>
          </a:xfrm>
        </p:grpSpPr>
        <p:sp>
          <p:nvSpPr>
            <p:cNvPr id="7" name="AutoShape 7">
              <a:extLst>
                <a:ext uri="{FF2B5EF4-FFF2-40B4-BE49-F238E27FC236}">
                  <a16:creationId xmlns:a16="http://schemas.microsoft.com/office/drawing/2014/main" id="{A73998C5-5A85-7001-9D4A-097058AB4763}"/>
                </a:ext>
              </a:extLst>
            </p:cNvPr>
            <p:cNvSpPr>
              <a:spLocks noGrp="1" noRot="1" noMove="1" noResize="1" noEditPoints="1" noAdjustHandles="1" noChangeArrowheads="1" noChangeShapeType="1"/>
            </p:cNvSpPr>
            <p:nvPr/>
          </p:nvSpPr>
          <p:spPr>
            <a:xfrm rot="5392091">
              <a:off x="-1812024" y="2754000"/>
              <a:ext cx="5520715" cy="0"/>
            </a:xfrm>
            <a:prstGeom prst="line">
              <a:avLst/>
            </a:prstGeom>
            <a:ln w="9525" cap="rnd">
              <a:solidFill>
                <a:srgbClr val="222B52"/>
              </a:solidFill>
              <a:prstDash val="solid"/>
              <a:headEnd type="none" w="sm" len="sm"/>
              <a:tailEnd type="none" w="sm" len="sm"/>
            </a:ln>
          </p:spPr>
          <p:txBody>
            <a:bodyPr/>
            <a:lstStyle/>
            <a:p>
              <a:endParaRPr lang="fr-CA" sz="1200"/>
            </a:p>
          </p:txBody>
        </p:sp>
        <p:sp>
          <p:nvSpPr>
            <p:cNvPr id="11" name="AutoShape 11">
              <a:extLst>
                <a:ext uri="{FF2B5EF4-FFF2-40B4-BE49-F238E27FC236}">
                  <a16:creationId xmlns:a16="http://schemas.microsoft.com/office/drawing/2014/main" id="{ECDFAC8D-5601-2F14-3807-A52012698971}"/>
                </a:ext>
              </a:extLst>
            </p:cNvPr>
            <p:cNvSpPr/>
            <p:nvPr/>
          </p:nvSpPr>
          <p:spPr>
            <a:xfrm flipH="1">
              <a:off x="940397" y="1347309"/>
              <a:ext cx="3175" cy="1162683"/>
            </a:xfrm>
            <a:prstGeom prst="line">
              <a:avLst/>
            </a:prstGeom>
            <a:ln w="9525" cap="rnd">
              <a:solidFill>
                <a:srgbClr val="F0F0EA"/>
              </a:solidFill>
              <a:prstDash val="solid"/>
              <a:headEnd type="none" w="sm" len="sm"/>
              <a:tailEnd type="none" w="sm" len="sm"/>
            </a:ln>
          </p:spPr>
          <p:txBody>
            <a:bodyPr/>
            <a:lstStyle/>
            <a:p>
              <a:endParaRPr lang="fr-CA" sz="1200"/>
            </a:p>
          </p:txBody>
        </p:sp>
      </p:grpSp>
      <p:pic>
        <p:nvPicPr>
          <p:cNvPr id="14" name="Image 13" descr="Une image contenant personne, Visage humain, bouteille, habits&#10;&#10;Le contenu généré par l’IA peut être incorrect.">
            <a:extLst>
              <a:ext uri="{FF2B5EF4-FFF2-40B4-BE49-F238E27FC236}">
                <a16:creationId xmlns:a16="http://schemas.microsoft.com/office/drawing/2014/main" id="{DD354DE1-2203-8B18-46D5-47D64F79E3D5}"/>
              </a:ext>
            </a:extLst>
          </p:cNvPr>
          <p:cNvPicPr>
            <a:picLocks noChangeAspect="1"/>
          </p:cNvPicPr>
          <p:nvPr/>
        </p:nvPicPr>
        <p:blipFill>
          <a:blip r:embed="rId3"/>
          <a:stretch>
            <a:fillRect/>
          </a:stretch>
        </p:blipFill>
        <p:spPr>
          <a:xfrm>
            <a:off x="6438740" y="350283"/>
            <a:ext cx="4243353" cy="5822555"/>
          </a:xfrm>
          <a:prstGeom prst="rect">
            <a:avLst/>
          </a:prstGeom>
        </p:spPr>
      </p:pic>
    </p:spTree>
    <p:extLst>
      <p:ext uri="{BB962C8B-B14F-4D97-AF65-F5344CB8AC3E}">
        <p14:creationId xmlns:p14="http://schemas.microsoft.com/office/powerpoint/2010/main" val="2284707826"/>
      </p:ext>
    </p:extLst>
  </p:cSld>
  <p:clrMapOvr>
    <a:masterClrMapping/>
  </p:clrMapOvr>
  <mc:AlternateContent xmlns:mc="http://schemas.openxmlformats.org/markup-compatibility/2006" xmlns:p14="http://schemas.microsoft.com/office/powerpoint/2010/main">
    <mc:Choice Requires="p14">
      <p:transition spd="slow" p14:dur="2000" advTm="5328"/>
    </mc:Choice>
    <mc:Fallback xmlns="">
      <p:transition spd="slow" advTm="5328"/>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701FD-D37F-50A9-F544-9027380B0003}"/>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63178377-84CC-B026-47B1-5237940A0AB3}"/>
              </a:ext>
            </a:extLst>
          </p:cNvPr>
          <p:cNvSpPr>
            <a:spLocks noGrp="1" noRot="1" noMove="1" noResize="1" noEditPoints="1" noAdjustHandles="1" noChangeArrowheads="1" noChangeShapeType="1"/>
          </p:cNvSpPr>
          <p:nvPr/>
        </p:nvSpPr>
        <p:spPr>
          <a:xfrm flipH="1">
            <a:off x="0" y="418751"/>
            <a:ext cx="12192000" cy="0"/>
          </a:xfrm>
          <a:prstGeom prst="line">
            <a:avLst/>
          </a:prstGeom>
          <a:ln w="9525" cap="rnd">
            <a:solidFill>
              <a:srgbClr val="0A0A0A"/>
            </a:solidFill>
            <a:prstDash val="solid"/>
            <a:headEnd type="none" w="sm" len="sm"/>
            <a:tailEnd type="none" w="sm" len="sm"/>
          </a:ln>
        </p:spPr>
        <p:txBody>
          <a:bodyPr/>
          <a:lstStyle/>
          <a:p>
            <a:endParaRPr lang="fr-CA" sz="1200"/>
          </a:p>
        </p:txBody>
      </p:sp>
      <p:sp>
        <p:nvSpPr>
          <p:cNvPr id="3" name="AutoShape 3">
            <a:extLst>
              <a:ext uri="{FF2B5EF4-FFF2-40B4-BE49-F238E27FC236}">
                <a16:creationId xmlns:a16="http://schemas.microsoft.com/office/drawing/2014/main" id="{499FC50C-AB25-1166-FB41-3A1BDC9931C2}"/>
              </a:ext>
            </a:extLst>
          </p:cNvPr>
          <p:cNvSpPr>
            <a:spLocks noGrp="1" noRot="1" noMove="1" noResize="1" noEditPoints="1" noAdjustHandles="1" noChangeArrowheads="1" noChangeShapeType="1"/>
          </p:cNvSpPr>
          <p:nvPr/>
        </p:nvSpPr>
        <p:spPr>
          <a:xfrm flipH="1" flipV="1">
            <a:off x="483390" y="0"/>
            <a:ext cx="0" cy="6857867"/>
          </a:xfrm>
          <a:prstGeom prst="line">
            <a:avLst/>
          </a:prstGeom>
          <a:ln w="9525" cap="rnd">
            <a:solidFill>
              <a:srgbClr val="0A0A0A"/>
            </a:solidFill>
            <a:prstDash val="solid"/>
            <a:headEnd type="none" w="sm" len="sm"/>
            <a:tailEnd type="none" w="sm" len="sm"/>
          </a:ln>
        </p:spPr>
        <p:txBody>
          <a:bodyPr/>
          <a:lstStyle/>
          <a:p>
            <a:endParaRPr lang="fr-CA" sz="1200"/>
          </a:p>
        </p:txBody>
      </p:sp>
      <p:sp>
        <p:nvSpPr>
          <p:cNvPr id="4" name="TextBox 4">
            <a:extLst>
              <a:ext uri="{FF2B5EF4-FFF2-40B4-BE49-F238E27FC236}">
                <a16:creationId xmlns:a16="http://schemas.microsoft.com/office/drawing/2014/main" id="{F45B1443-5424-6725-393C-9407F5EDFDDC}"/>
              </a:ext>
            </a:extLst>
          </p:cNvPr>
          <p:cNvSpPr txBox="1"/>
          <p:nvPr/>
        </p:nvSpPr>
        <p:spPr>
          <a:xfrm>
            <a:off x="1011917" y="675783"/>
            <a:ext cx="10168100" cy="598434"/>
          </a:xfrm>
          <a:prstGeom prst="rect">
            <a:avLst/>
          </a:prstGeom>
        </p:spPr>
        <p:txBody>
          <a:bodyPr lIns="0" tIns="0" rIns="0" bIns="0" rtlCol="0" anchor="t">
            <a:spAutoFit/>
          </a:bodyPr>
          <a:lstStyle/>
          <a:p>
            <a:pPr>
              <a:lnSpc>
                <a:spcPts val="4960"/>
              </a:lnSpc>
            </a:pPr>
            <a:r>
              <a:rPr lang="fr-CA" sz="4133" dirty="0">
                <a:solidFill>
                  <a:srgbClr val="00A651"/>
                </a:solidFill>
                <a:latin typeface="Century Gothic" panose="020B0502020202020204" pitchFamily="34" charset="0"/>
                <a:ea typeface="Arimo"/>
                <a:cs typeface="Arimo"/>
                <a:sym typeface="Arimo"/>
              </a:rPr>
              <a:t>Substituer un médicament</a:t>
            </a:r>
          </a:p>
        </p:txBody>
      </p:sp>
      <p:grpSp>
        <p:nvGrpSpPr>
          <p:cNvPr id="5" name="Group 5">
            <a:extLst>
              <a:ext uri="{FF2B5EF4-FFF2-40B4-BE49-F238E27FC236}">
                <a16:creationId xmlns:a16="http://schemas.microsoft.com/office/drawing/2014/main" id="{EA7420A8-73C2-259D-079A-C6876009126E}"/>
              </a:ext>
            </a:extLst>
          </p:cNvPr>
          <p:cNvGrpSpPr/>
          <p:nvPr/>
        </p:nvGrpSpPr>
        <p:grpSpPr>
          <a:xfrm>
            <a:off x="11813600" y="0"/>
            <a:ext cx="378400" cy="6858000"/>
            <a:chOff x="0" y="0"/>
            <a:chExt cx="756800" cy="13716000"/>
          </a:xfrm>
        </p:grpSpPr>
        <p:sp>
          <p:nvSpPr>
            <p:cNvPr id="6" name="Freeform 6">
              <a:extLst>
                <a:ext uri="{FF2B5EF4-FFF2-40B4-BE49-F238E27FC236}">
                  <a16:creationId xmlns:a16="http://schemas.microsoft.com/office/drawing/2014/main" id="{9AB42E67-783D-5FDB-5BAF-44D6612A14D2}"/>
                </a:ext>
              </a:extLst>
            </p:cNvPr>
            <p:cNvSpPr>
              <a:spLocks noGrp="1" noRot="1" noMove="1" noResize="1" noEditPoints="1" noAdjustHandles="1" noChangeArrowheads="1" noChangeShapeType="1"/>
            </p:cNvSpPr>
            <p:nvPr/>
          </p:nvSpPr>
          <p:spPr>
            <a:xfrm>
              <a:off x="0" y="0"/>
              <a:ext cx="756793" cy="13716000"/>
            </a:xfrm>
            <a:custGeom>
              <a:avLst/>
              <a:gdLst/>
              <a:ahLst/>
              <a:cxnLst/>
              <a:rect l="l" t="t" r="r" b="b"/>
              <a:pathLst>
                <a:path w="756793" h="13716000">
                  <a:moveTo>
                    <a:pt x="756793" y="0"/>
                  </a:moveTo>
                  <a:lnTo>
                    <a:pt x="0" y="0"/>
                  </a:lnTo>
                  <a:lnTo>
                    <a:pt x="0" y="13716000"/>
                  </a:lnTo>
                  <a:lnTo>
                    <a:pt x="756793" y="13716000"/>
                  </a:lnTo>
                  <a:close/>
                </a:path>
              </a:pathLst>
            </a:custGeom>
            <a:solidFill>
              <a:srgbClr val="222B52"/>
            </a:solidFill>
          </p:spPr>
          <p:txBody>
            <a:bodyPr/>
            <a:lstStyle/>
            <a:p>
              <a:endParaRPr lang="fr-CA" sz="1200"/>
            </a:p>
          </p:txBody>
        </p:sp>
      </p:grpSp>
      <p:sp>
        <p:nvSpPr>
          <p:cNvPr id="7" name="Prolonger une ordonnance…">
            <a:extLst>
              <a:ext uri="{FF2B5EF4-FFF2-40B4-BE49-F238E27FC236}">
                <a16:creationId xmlns:a16="http://schemas.microsoft.com/office/drawing/2014/main" id="{E210B1D0-5E04-B034-820B-D1987FF15ED1}"/>
              </a:ext>
            </a:extLst>
          </p:cNvPr>
          <p:cNvSpPr txBox="1"/>
          <p:nvPr/>
        </p:nvSpPr>
        <p:spPr>
          <a:xfrm>
            <a:off x="942367" y="1441976"/>
            <a:ext cx="9924683" cy="47825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3867" tIns="33867" rIns="33867" bIns="33867" anchor="t">
            <a:spAutoFit/>
          </a:bodyPr>
          <a:lstStyle/>
          <a:p>
            <a:pPr marL="342900" indent="-342900">
              <a:spcBef>
                <a:spcPts val="1800"/>
              </a:spcBef>
              <a:buFont typeface="+mj-lt"/>
              <a:buAutoNum type="arabicPeriod"/>
            </a:pPr>
            <a:r>
              <a:rPr lang="fr-CA" sz="1600" dirty="0">
                <a:solidFill>
                  <a:srgbClr val="222B51"/>
                </a:solidFill>
                <a:latin typeface="Century Gothic" panose="020B0502020202020204" pitchFamily="34" charset="0"/>
              </a:rPr>
              <a:t>Difficulté avec l’administration du médicament </a:t>
            </a:r>
          </a:p>
          <a:p>
            <a:pPr marL="342900" indent="-342900">
              <a:spcBef>
                <a:spcPts val="1800"/>
              </a:spcBef>
              <a:buFont typeface="+mj-lt"/>
              <a:buAutoNum type="arabicPeriod"/>
            </a:pPr>
            <a:r>
              <a:rPr lang="fr-CA" sz="1600" dirty="0">
                <a:solidFill>
                  <a:srgbClr val="222B51"/>
                </a:solidFill>
                <a:latin typeface="Century Gothic" panose="020B0502020202020204" pitchFamily="34" charset="0"/>
              </a:rPr>
              <a:t>Rupture d’approvisionnement </a:t>
            </a:r>
          </a:p>
          <a:p>
            <a:pPr marL="342900" indent="-342900">
              <a:spcBef>
                <a:spcPts val="1800"/>
              </a:spcBef>
              <a:buFont typeface="+mj-lt"/>
              <a:buAutoNum type="arabicPeriod"/>
            </a:pPr>
            <a:r>
              <a:rPr lang="fr-CA" sz="1600" dirty="0">
                <a:solidFill>
                  <a:srgbClr val="222B51"/>
                </a:solidFill>
                <a:latin typeface="Century Gothic" panose="020B0502020202020204" pitchFamily="34" charset="0"/>
              </a:rPr>
              <a:t>Produit discontinué sur le marché canadien</a:t>
            </a:r>
          </a:p>
          <a:p>
            <a:pPr marL="342900" indent="-342900">
              <a:spcBef>
                <a:spcPts val="1800"/>
              </a:spcBef>
              <a:buFont typeface="+mj-lt"/>
              <a:buAutoNum type="arabicPeriod"/>
            </a:pPr>
            <a:r>
              <a:rPr lang="fr-CA" sz="1600" dirty="0">
                <a:solidFill>
                  <a:srgbClr val="222B51"/>
                </a:solidFill>
                <a:latin typeface="Century Gothic" panose="020B0502020202020204" pitchFamily="34" charset="0"/>
              </a:rPr>
              <a:t>Médicament non disponible dans l’établissement où le patient reçoit des soins</a:t>
            </a:r>
          </a:p>
          <a:p>
            <a:pPr marL="342900" indent="-342900">
              <a:spcBef>
                <a:spcPts val="1800"/>
              </a:spcBef>
              <a:buFont typeface="+mj-lt"/>
              <a:buAutoNum type="arabicPeriod"/>
            </a:pPr>
            <a:r>
              <a:rPr lang="fr-CA" sz="1600" dirty="0">
                <a:solidFill>
                  <a:srgbClr val="222B51"/>
                </a:solidFill>
                <a:latin typeface="Century Gothic" panose="020B0502020202020204" pitchFamily="34" charset="0"/>
              </a:rPr>
              <a:t>Médicament n’est pas inclus à la couverture d’assurance du patient</a:t>
            </a:r>
          </a:p>
          <a:p>
            <a:pPr marL="342900" indent="-342900">
              <a:spcBef>
                <a:spcPts val="1800"/>
              </a:spcBef>
              <a:buFont typeface="+mj-lt"/>
              <a:buAutoNum type="arabicPeriod"/>
            </a:pPr>
            <a:r>
              <a:rPr lang="fr-CA" sz="1600" dirty="0">
                <a:solidFill>
                  <a:srgbClr val="222B51"/>
                </a:solidFill>
                <a:latin typeface="Century Gothic" panose="020B0502020202020204" pitchFamily="34" charset="0"/>
              </a:rPr>
              <a:t>Patient présente un risque ou est à risque de présenter des effets indésirables et le prescripteur ne peut être joint en temps utile</a:t>
            </a:r>
          </a:p>
          <a:p>
            <a:pPr marL="762000" lvl="1" indent="-381000">
              <a:lnSpc>
                <a:spcPts val="1560"/>
              </a:lnSpc>
              <a:spcBef>
                <a:spcPts val="1200"/>
              </a:spcBef>
              <a:buSzPct val="80000"/>
              <a:buBlip>
                <a:blip r:embed="rId3"/>
              </a:buBlip>
            </a:pPr>
            <a:r>
              <a:rPr lang="fr-CA" sz="1600" dirty="0">
                <a:solidFill>
                  <a:srgbClr val="222B51"/>
                </a:solidFill>
                <a:latin typeface="Century Gothic"/>
              </a:rPr>
              <a:t>Exemple :</a:t>
            </a:r>
          </a:p>
          <a:p>
            <a:pPr marL="987425" lvl="2" indent="-44450">
              <a:spcBef>
                <a:spcPts val="1200"/>
              </a:spcBef>
              <a:buSzPct val="80000"/>
            </a:pPr>
            <a:r>
              <a:rPr lang="fr-CA" sz="1600" dirty="0">
                <a:solidFill>
                  <a:srgbClr val="222B51"/>
                </a:solidFill>
                <a:latin typeface="Century Gothic"/>
              </a:rPr>
              <a:t>Substitution possible si nouvelle ordonnance devant être débuté maintenant, pour lequel le patient a des allergies</a:t>
            </a:r>
          </a:p>
          <a:p>
            <a:pPr marL="1143000" lvl="2" indent="-200660">
              <a:spcBef>
                <a:spcPts val="1200"/>
              </a:spcBef>
              <a:buSzPct val="80000"/>
            </a:pPr>
            <a:r>
              <a:rPr lang="fr-CA" sz="1600" dirty="0">
                <a:solidFill>
                  <a:srgbClr val="222B51"/>
                </a:solidFill>
                <a:latin typeface="Century Gothic"/>
              </a:rPr>
              <a:t>Substituer un médicament si une réaction indésirable survient en cours de traitement</a:t>
            </a:r>
          </a:p>
          <a:p>
            <a:pPr lvl="1">
              <a:spcBef>
                <a:spcPts val="1200"/>
              </a:spcBef>
              <a:buClr>
                <a:srgbClr val="222B51"/>
              </a:buClr>
              <a:buSzPct val="100000"/>
              <a:defRPr>
                <a:latin typeface="ITC Avant Garde Std Bk"/>
                <a:ea typeface="ITC Avant Garde Std Bk"/>
                <a:cs typeface="ITC Avant Garde Std Bk"/>
                <a:sym typeface="ITC Avant Garde Gothic Std Book"/>
              </a:defRPr>
            </a:pPr>
            <a:endParaRPr lang="fr-CA" dirty="0">
              <a:solidFill>
                <a:srgbClr val="222B51"/>
              </a:solidFill>
              <a:latin typeface="Century Gothic" panose="020B0502020202020204" pitchFamily="34" charset="0"/>
            </a:endParaRPr>
          </a:p>
        </p:txBody>
      </p:sp>
      <p:grpSp>
        <p:nvGrpSpPr>
          <p:cNvPr id="13" name="Group 12">
            <a:extLst>
              <a:ext uri="{FF2B5EF4-FFF2-40B4-BE49-F238E27FC236}">
                <a16:creationId xmlns:a16="http://schemas.microsoft.com/office/drawing/2014/main" id="{E1B83F9E-D39A-5241-37F8-4A83953A0A4C}"/>
              </a:ext>
            </a:extLst>
          </p:cNvPr>
          <p:cNvGrpSpPr/>
          <p:nvPr/>
        </p:nvGrpSpPr>
        <p:grpSpPr>
          <a:xfrm>
            <a:off x="162520" y="6024480"/>
            <a:ext cx="7015705" cy="605424"/>
            <a:chOff x="162520" y="5923839"/>
            <a:chExt cx="7015705" cy="605424"/>
          </a:xfrm>
          <a:solidFill>
            <a:srgbClr val="FFD65B"/>
          </a:solidFill>
        </p:grpSpPr>
        <p:sp>
          <p:nvSpPr>
            <p:cNvPr id="14" name="Rectangle aux angles arrondis">
              <a:extLst>
                <a:ext uri="{FF2B5EF4-FFF2-40B4-BE49-F238E27FC236}">
                  <a16:creationId xmlns:a16="http://schemas.microsoft.com/office/drawing/2014/main" id="{044F0130-9AFC-8CE6-2F77-AAF9D48DF16D}"/>
                </a:ext>
              </a:extLst>
            </p:cNvPr>
            <p:cNvSpPr/>
            <p:nvPr/>
          </p:nvSpPr>
          <p:spPr>
            <a:xfrm>
              <a:off x="162520" y="5923839"/>
              <a:ext cx="7015705" cy="605424"/>
            </a:xfrm>
            <a:prstGeom prst="roundRect">
              <a:avLst>
                <a:gd name="adj" fmla="val 50000"/>
              </a:avLst>
            </a:prstGeom>
            <a:grpFill/>
            <a:ln w="12700">
              <a:miter lim="400000"/>
            </a:ln>
          </p:spPr>
          <p:txBody>
            <a:bodyPr lIns="33867" tIns="33867" rIns="33867" bIns="33867" anchor="ctr"/>
            <a:lstStyle/>
            <a:p>
              <a:pPr defTabSz="389486">
                <a:defRPr sz="2200">
                  <a:latin typeface="Helvetica Neue Medium"/>
                  <a:ea typeface="Helvetica Neue Medium"/>
                  <a:cs typeface="Helvetica Neue Medium"/>
                  <a:sym typeface="Helvetica Neue Medium"/>
                </a:defRPr>
              </a:pPr>
              <a:endParaRPr lang="fr-CA" sz="1467"/>
            </a:p>
          </p:txBody>
        </p:sp>
        <p:sp>
          <p:nvSpPr>
            <p:cNvPr id="15" name="Communication obligatoire avec le prescripteur initial">
              <a:extLst>
                <a:ext uri="{FF2B5EF4-FFF2-40B4-BE49-F238E27FC236}">
                  <a16:creationId xmlns:a16="http://schemas.microsoft.com/office/drawing/2014/main" id="{1F16AB28-4F28-927A-A2F8-66F34CC6591A}"/>
                </a:ext>
              </a:extLst>
            </p:cNvPr>
            <p:cNvSpPr txBox="1"/>
            <p:nvPr/>
          </p:nvSpPr>
          <p:spPr>
            <a:xfrm>
              <a:off x="513735" y="5935808"/>
              <a:ext cx="6410448" cy="581485"/>
            </a:xfrm>
            <a:prstGeom prst="rect">
              <a:avLst/>
            </a:prstGeom>
            <a:grp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3867" tIns="33867" rIns="33867" bIns="33867" anchor="ctr">
              <a:spAutoFit/>
            </a:bodyPr>
            <a:lstStyle>
              <a:lvl1pPr algn="l">
                <a:defRPr sz="2500"/>
              </a:lvl1pPr>
            </a:lstStyle>
            <a:p>
              <a:r>
                <a:rPr lang="fr-CA" sz="1650" dirty="0">
                  <a:solidFill>
                    <a:srgbClr val="202D54"/>
                  </a:solidFill>
                </a:rPr>
                <a:t>Communication avec le professionnel responsable du suivi clinique du patient si jugé pertinent</a:t>
              </a:r>
            </a:p>
          </p:txBody>
        </p:sp>
      </p:grpSp>
      <p:pic>
        <p:nvPicPr>
          <p:cNvPr id="8" name="Image" descr="Image">
            <a:extLst>
              <a:ext uri="{FF2B5EF4-FFF2-40B4-BE49-F238E27FC236}">
                <a16:creationId xmlns:a16="http://schemas.microsoft.com/office/drawing/2014/main" id="{40768FEE-407D-9C28-B26C-819D7E7D7231}"/>
              </a:ext>
            </a:extLst>
          </p:cNvPr>
          <p:cNvPicPr>
            <a:picLocks noChangeAspect="1"/>
          </p:cNvPicPr>
          <p:nvPr/>
        </p:nvPicPr>
        <p:blipFill>
          <a:blip r:embed="rId4"/>
          <a:stretch>
            <a:fillRect/>
          </a:stretch>
        </p:blipFill>
        <p:spPr>
          <a:xfrm>
            <a:off x="9400242" y="884507"/>
            <a:ext cx="1466811" cy="1453187"/>
          </a:xfrm>
          <a:prstGeom prst="rect">
            <a:avLst/>
          </a:prstGeom>
          <a:ln w="12700">
            <a:miter lim="400000"/>
          </a:ln>
        </p:spPr>
      </p:pic>
    </p:spTree>
    <p:extLst>
      <p:ext uri="{BB962C8B-B14F-4D97-AF65-F5344CB8AC3E}">
        <p14:creationId xmlns:p14="http://schemas.microsoft.com/office/powerpoint/2010/main" val="1734525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5207B-0DF0-31FB-EE88-0022C3391F6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B205CD1-3693-49C7-DBDB-0065C3EC5AB4}"/>
              </a:ext>
            </a:extLst>
          </p:cNvPr>
          <p:cNvGrpSpPr/>
          <p:nvPr/>
        </p:nvGrpSpPr>
        <p:grpSpPr>
          <a:xfrm>
            <a:off x="11054800" y="0"/>
            <a:ext cx="1137200" cy="6858000"/>
            <a:chOff x="0" y="0"/>
            <a:chExt cx="2274400" cy="13716000"/>
          </a:xfrm>
        </p:grpSpPr>
        <p:sp>
          <p:nvSpPr>
            <p:cNvPr id="3" name="Freeform 3">
              <a:extLst>
                <a:ext uri="{FF2B5EF4-FFF2-40B4-BE49-F238E27FC236}">
                  <a16:creationId xmlns:a16="http://schemas.microsoft.com/office/drawing/2014/main" id="{CA7DF34C-9BB0-E713-874D-2B6A01FC2237}"/>
                </a:ext>
              </a:extLst>
            </p:cNvPr>
            <p:cNvSpPr>
              <a:spLocks noGrp="1" noRot="1" noMove="1" noResize="1" noEditPoints="1" noAdjustHandles="1" noChangeArrowheads="1" noChangeShapeType="1"/>
            </p:cNvSpPr>
            <p:nvPr/>
          </p:nvSpPr>
          <p:spPr>
            <a:xfrm>
              <a:off x="0" y="0"/>
              <a:ext cx="2274443" cy="13716000"/>
            </a:xfrm>
            <a:custGeom>
              <a:avLst/>
              <a:gdLst/>
              <a:ahLst/>
              <a:cxnLst/>
              <a:rect l="l" t="t" r="r" b="b"/>
              <a:pathLst>
                <a:path w="2274443" h="13716000">
                  <a:moveTo>
                    <a:pt x="0" y="0"/>
                  </a:moveTo>
                  <a:lnTo>
                    <a:pt x="2274443" y="0"/>
                  </a:lnTo>
                  <a:lnTo>
                    <a:pt x="2274443" y="13716000"/>
                  </a:lnTo>
                  <a:lnTo>
                    <a:pt x="0" y="13716000"/>
                  </a:lnTo>
                  <a:close/>
                </a:path>
              </a:pathLst>
            </a:custGeom>
            <a:solidFill>
              <a:srgbClr val="222B52"/>
            </a:solidFill>
          </p:spPr>
          <p:txBody>
            <a:bodyPr/>
            <a:lstStyle/>
            <a:p>
              <a:endParaRPr lang="fr-CA" sz="1200"/>
            </a:p>
          </p:txBody>
        </p:sp>
      </p:grpSp>
      <p:sp>
        <p:nvSpPr>
          <p:cNvPr id="4" name="AutoShape 4">
            <a:extLst>
              <a:ext uri="{FF2B5EF4-FFF2-40B4-BE49-F238E27FC236}">
                <a16:creationId xmlns:a16="http://schemas.microsoft.com/office/drawing/2014/main" id="{E6C65D92-4DBE-13D8-F6F5-8C053FF5BAED}"/>
              </a:ext>
            </a:extLst>
          </p:cNvPr>
          <p:cNvSpPr>
            <a:spLocks noGrp="1" noRot="1" noMove="1" noResize="1" noEditPoints="1" noAdjustHandles="1" noChangeArrowheads="1" noChangeShapeType="1"/>
          </p:cNvSpPr>
          <p:nvPr/>
        </p:nvSpPr>
        <p:spPr>
          <a:xfrm rot="6709">
            <a:off x="5691244" y="6501367"/>
            <a:ext cx="6507113" cy="0"/>
          </a:xfrm>
          <a:prstGeom prst="line">
            <a:avLst/>
          </a:prstGeom>
          <a:ln w="9525" cap="rnd">
            <a:solidFill>
              <a:srgbClr val="222B52"/>
            </a:solidFill>
            <a:prstDash val="solid"/>
            <a:headEnd type="none" w="sm" len="sm"/>
            <a:tailEnd type="none" w="sm" len="sm"/>
          </a:ln>
        </p:spPr>
        <p:txBody>
          <a:bodyPr/>
          <a:lstStyle/>
          <a:p>
            <a:endParaRPr lang="fr-CA" sz="1200"/>
          </a:p>
        </p:txBody>
      </p:sp>
      <p:grpSp>
        <p:nvGrpSpPr>
          <p:cNvPr id="5" name="Group 5">
            <a:extLst>
              <a:ext uri="{FF2B5EF4-FFF2-40B4-BE49-F238E27FC236}">
                <a16:creationId xmlns:a16="http://schemas.microsoft.com/office/drawing/2014/main" id="{837D6C30-B81E-E13B-1762-7BD53E2D30C8}"/>
              </a:ext>
            </a:extLst>
          </p:cNvPr>
          <p:cNvGrpSpPr>
            <a:grpSpLocks noGrp="1" noUngrp="1" noRot="1" noMove="1" noResize="1"/>
          </p:cNvGrpSpPr>
          <p:nvPr/>
        </p:nvGrpSpPr>
        <p:grpSpPr>
          <a:xfrm>
            <a:off x="0" y="1350867"/>
            <a:ext cx="3298400" cy="1160000"/>
            <a:chOff x="0" y="0"/>
            <a:chExt cx="6596800" cy="2320000"/>
          </a:xfrm>
        </p:grpSpPr>
        <p:sp>
          <p:nvSpPr>
            <p:cNvPr id="6" name="Freeform 6">
              <a:extLst>
                <a:ext uri="{FF2B5EF4-FFF2-40B4-BE49-F238E27FC236}">
                  <a16:creationId xmlns:a16="http://schemas.microsoft.com/office/drawing/2014/main" id="{D14CBAF5-0143-CBA8-85AC-234301A4C8AB}"/>
                </a:ext>
              </a:extLst>
            </p:cNvPr>
            <p:cNvSpPr>
              <a:spLocks noGrp="1" noRot="1" noMove="1" noResize="1" noEditPoints="1" noAdjustHandles="1" noChangeArrowheads="1" noChangeShapeType="1"/>
            </p:cNvSpPr>
            <p:nvPr/>
          </p:nvSpPr>
          <p:spPr>
            <a:xfrm>
              <a:off x="0" y="0"/>
              <a:ext cx="6596761" cy="2320036"/>
            </a:xfrm>
            <a:custGeom>
              <a:avLst/>
              <a:gdLst/>
              <a:ahLst/>
              <a:cxnLst/>
              <a:rect l="l" t="t" r="r" b="b"/>
              <a:pathLst>
                <a:path w="6596761" h="2320036">
                  <a:moveTo>
                    <a:pt x="0" y="0"/>
                  </a:moveTo>
                  <a:lnTo>
                    <a:pt x="6596761" y="0"/>
                  </a:lnTo>
                  <a:lnTo>
                    <a:pt x="6596761" y="2320036"/>
                  </a:lnTo>
                  <a:lnTo>
                    <a:pt x="0" y="2320036"/>
                  </a:lnTo>
                  <a:close/>
                </a:path>
              </a:pathLst>
            </a:custGeom>
            <a:solidFill>
              <a:srgbClr val="222B52"/>
            </a:solidFill>
          </p:spPr>
          <p:txBody>
            <a:bodyPr/>
            <a:lstStyle/>
            <a:p>
              <a:endParaRPr lang="fr-CA" sz="1200"/>
            </a:p>
          </p:txBody>
        </p:sp>
      </p:grpSp>
      <p:sp>
        <p:nvSpPr>
          <p:cNvPr id="8" name="TextBox 8">
            <a:extLst>
              <a:ext uri="{FF2B5EF4-FFF2-40B4-BE49-F238E27FC236}">
                <a16:creationId xmlns:a16="http://schemas.microsoft.com/office/drawing/2014/main" id="{53A2ECC7-C8FF-CA56-06B9-E0DFE9CA6970}"/>
              </a:ext>
            </a:extLst>
          </p:cNvPr>
          <p:cNvSpPr txBox="1"/>
          <p:nvPr/>
        </p:nvSpPr>
        <p:spPr>
          <a:xfrm>
            <a:off x="1883967" y="2690237"/>
            <a:ext cx="6329245" cy="1645835"/>
          </a:xfrm>
          <a:prstGeom prst="rect">
            <a:avLst/>
          </a:prstGeom>
        </p:spPr>
        <p:txBody>
          <a:bodyPr wrap="square" lIns="0" tIns="0" rIns="0" bIns="0" rtlCol="0" anchor="t">
            <a:spAutoFit/>
          </a:bodyPr>
          <a:lstStyle/>
          <a:p>
            <a:pPr>
              <a:lnSpc>
                <a:spcPts val="6720"/>
              </a:lnSpc>
            </a:pPr>
            <a:r>
              <a:rPr lang="fr-CA" sz="5000" dirty="0">
                <a:solidFill>
                  <a:srgbClr val="00A651"/>
                </a:solidFill>
                <a:latin typeface="Century Gothic" panose="020B0502020202020204" pitchFamily="34" charset="0"/>
                <a:ea typeface="Arimo"/>
                <a:cs typeface="Arimo"/>
                <a:sym typeface="Arimo"/>
              </a:rPr>
              <a:t>Administrer un médicament</a:t>
            </a:r>
          </a:p>
        </p:txBody>
      </p:sp>
      <p:sp>
        <p:nvSpPr>
          <p:cNvPr id="9" name="TextBox 9">
            <a:extLst>
              <a:ext uri="{FF2B5EF4-FFF2-40B4-BE49-F238E27FC236}">
                <a16:creationId xmlns:a16="http://schemas.microsoft.com/office/drawing/2014/main" id="{68FE6EA9-8906-222D-14CF-CBC97F0E23FB}"/>
              </a:ext>
            </a:extLst>
          </p:cNvPr>
          <p:cNvSpPr txBox="1"/>
          <p:nvPr/>
        </p:nvSpPr>
        <p:spPr>
          <a:xfrm>
            <a:off x="1883967" y="1530219"/>
            <a:ext cx="1312900" cy="859210"/>
          </a:xfrm>
          <a:prstGeom prst="rect">
            <a:avLst/>
          </a:prstGeom>
        </p:spPr>
        <p:txBody>
          <a:bodyPr lIns="0" tIns="0" rIns="0" bIns="0" rtlCol="0" anchor="t">
            <a:spAutoFit/>
          </a:bodyPr>
          <a:lstStyle/>
          <a:p>
            <a:pPr>
              <a:lnSpc>
                <a:spcPts val="6720"/>
              </a:lnSpc>
            </a:pPr>
            <a:r>
              <a:rPr lang="fr-CA" sz="5600">
                <a:solidFill>
                  <a:srgbClr val="FFD75B"/>
                </a:solidFill>
                <a:latin typeface="Arimo"/>
                <a:ea typeface="Arimo"/>
                <a:cs typeface="Arimo"/>
                <a:sym typeface="Arimo"/>
              </a:rPr>
              <a:t>6</a:t>
            </a:r>
          </a:p>
        </p:txBody>
      </p:sp>
      <p:grpSp>
        <p:nvGrpSpPr>
          <p:cNvPr id="10" name="Group 9">
            <a:extLst>
              <a:ext uri="{FF2B5EF4-FFF2-40B4-BE49-F238E27FC236}">
                <a16:creationId xmlns:a16="http://schemas.microsoft.com/office/drawing/2014/main" id="{3F09014F-B9BB-3393-7D98-9AF41A1B3C91}"/>
              </a:ext>
            </a:extLst>
          </p:cNvPr>
          <p:cNvGrpSpPr/>
          <p:nvPr/>
        </p:nvGrpSpPr>
        <p:grpSpPr>
          <a:xfrm>
            <a:off x="940397" y="-6358"/>
            <a:ext cx="7937" cy="5520715"/>
            <a:chOff x="940397" y="-6358"/>
            <a:chExt cx="7937" cy="5520715"/>
          </a:xfrm>
        </p:grpSpPr>
        <p:sp>
          <p:nvSpPr>
            <p:cNvPr id="7" name="AutoShape 7">
              <a:extLst>
                <a:ext uri="{FF2B5EF4-FFF2-40B4-BE49-F238E27FC236}">
                  <a16:creationId xmlns:a16="http://schemas.microsoft.com/office/drawing/2014/main" id="{8A38045A-1F17-1794-3EC8-50B05D815473}"/>
                </a:ext>
              </a:extLst>
            </p:cNvPr>
            <p:cNvSpPr>
              <a:spLocks noGrp="1" noRot="1" noMove="1" noResize="1" noEditPoints="1" noAdjustHandles="1" noChangeArrowheads="1" noChangeShapeType="1"/>
            </p:cNvSpPr>
            <p:nvPr/>
          </p:nvSpPr>
          <p:spPr>
            <a:xfrm rot="5392091">
              <a:off x="-1812024" y="2754000"/>
              <a:ext cx="5520715" cy="0"/>
            </a:xfrm>
            <a:prstGeom prst="line">
              <a:avLst/>
            </a:prstGeom>
            <a:ln w="9525" cap="rnd">
              <a:solidFill>
                <a:srgbClr val="222B52"/>
              </a:solidFill>
              <a:prstDash val="solid"/>
              <a:headEnd type="none" w="sm" len="sm"/>
              <a:tailEnd type="none" w="sm" len="sm"/>
            </a:ln>
          </p:spPr>
          <p:txBody>
            <a:bodyPr/>
            <a:lstStyle/>
            <a:p>
              <a:endParaRPr lang="fr-CA" sz="1200"/>
            </a:p>
          </p:txBody>
        </p:sp>
        <p:sp>
          <p:nvSpPr>
            <p:cNvPr id="11" name="AutoShape 11">
              <a:extLst>
                <a:ext uri="{FF2B5EF4-FFF2-40B4-BE49-F238E27FC236}">
                  <a16:creationId xmlns:a16="http://schemas.microsoft.com/office/drawing/2014/main" id="{D0444387-F995-2F52-6F42-1C96BAB0BF06}"/>
                </a:ext>
              </a:extLst>
            </p:cNvPr>
            <p:cNvSpPr/>
            <p:nvPr/>
          </p:nvSpPr>
          <p:spPr>
            <a:xfrm flipH="1">
              <a:off x="940397" y="1347309"/>
              <a:ext cx="3175" cy="1162683"/>
            </a:xfrm>
            <a:prstGeom prst="line">
              <a:avLst/>
            </a:prstGeom>
            <a:ln w="9525" cap="rnd">
              <a:solidFill>
                <a:srgbClr val="F0F0EA"/>
              </a:solidFill>
              <a:prstDash val="solid"/>
              <a:headEnd type="none" w="sm" len="sm"/>
              <a:tailEnd type="none" w="sm" len="sm"/>
            </a:ln>
          </p:spPr>
          <p:txBody>
            <a:bodyPr/>
            <a:lstStyle/>
            <a:p>
              <a:endParaRPr lang="fr-CA" sz="1200"/>
            </a:p>
          </p:txBody>
        </p:sp>
      </p:grpSp>
      <p:pic>
        <p:nvPicPr>
          <p:cNvPr id="13" name="Image 12" descr="Une image contenant Équipement médical, médical, personne, soins de santé&#10;&#10;Le contenu généré par l’IA peut être incorrect.">
            <a:extLst>
              <a:ext uri="{FF2B5EF4-FFF2-40B4-BE49-F238E27FC236}">
                <a16:creationId xmlns:a16="http://schemas.microsoft.com/office/drawing/2014/main" id="{1A4F5890-7DAE-0B20-2446-4926FC662829}"/>
              </a:ext>
            </a:extLst>
          </p:cNvPr>
          <p:cNvPicPr>
            <a:picLocks noChangeAspect="1"/>
          </p:cNvPicPr>
          <p:nvPr/>
        </p:nvPicPr>
        <p:blipFill>
          <a:blip r:embed="rId3"/>
          <a:stretch>
            <a:fillRect/>
          </a:stretch>
        </p:blipFill>
        <p:spPr>
          <a:xfrm>
            <a:off x="6467832" y="519181"/>
            <a:ext cx="4185169" cy="5508002"/>
          </a:xfrm>
          <a:prstGeom prst="rect">
            <a:avLst/>
          </a:prstGeom>
        </p:spPr>
      </p:pic>
    </p:spTree>
    <p:extLst>
      <p:ext uri="{BB962C8B-B14F-4D97-AF65-F5344CB8AC3E}">
        <p14:creationId xmlns:p14="http://schemas.microsoft.com/office/powerpoint/2010/main" val="2695911020"/>
      </p:ext>
    </p:extLst>
  </p:cSld>
  <p:clrMapOvr>
    <a:masterClrMapping/>
  </p:clrMapOvr>
  <mc:AlternateContent xmlns:mc="http://schemas.openxmlformats.org/markup-compatibility/2006" xmlns:p14="http://schemas.microsoft.com/office/powerpoint/2010/main">
    <mc:Choice Requires="p14">
      <p:transition spd="slow" p14:dur="2000" advTm="5328"/>
    </mc:Choice>
    <mc:Fallback xmlns="">
      <p:transition spd="slow" advTm="5328"/>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1A336-3736-0AC7-D455-0D37C264494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DCD4CAD-683C-9793-19ED-B0BCD9DCF244}"/>
              </a:ext>
            </a:extLst>
          </p:cNvPr>
          <p:cNvGrpSpPr/>
          <p:nvPr/>
        </p:nvGrpSpPr>
        <p:grpSpPr>
          <a:xfrm>
            <a:off x="-15650" y="6458598"/>
            <a:ext cx="12207650" cy="429631"/>
            <a:chOff x="0" y="0"/>
            <a:chExt cx="24384000" cy="713600"/>
          </a:xfrm>
        </p:grpSpPr>
        <p:sp>
          <p:nvSpPr>
            <p:cNvPr id="3" name="Freeform 3">
              <a:extLst>
                <a:ext uri="{FF2B5EF4-FFF2-40B4-BE49-F238E27FC236}">
                  <a16:creationId xmlns:a16="http://schemas.microsoft.com/office/drawing/2014/main" id="{C6284783-CA44-5430-4E64-D49742399642}"/>
                </a:ext>
              </a:extLst>
            </p:cNvPr>
            <p:cNvSpPr>
              <a:spLocks noGrp="1" noRot="1" noMove="1" noResize="1" noEditPoints="1" noAdjustHandles="1" noChangeArrowheads="1" noChangeShapeType="1"/>
            </p:cNvSpPr>
            <p:nvPr/>
          </p:nvSpPr>
          <p:spPr>
            <a:xfrm>
              <a:off x="0" y="0"/>
              <a:ext cx="24384000" cy="713613"/>
            </a:xfrm>
            <a:custGeom>
              <a:avLst/>
              <a:gdLst/>
              <a:ahLst/>
              <a:cxnLst/>
              <a:rect l="l" t="t" r="r" b="b"/>
              <a:pathLst>
                <a:path w="24384000" h="713613">
                  <a:moveTo>
                    <a:pt x="24384000" y="0"/>
                  </a:moveTo>
                  <a:lnTo>
                    <a:pt x="0" y="0"/>
                  </a:lnTo>
                  <a:lnTo>
                    <a:pt x="0" y="713613"/>
                  </a:lnTo>
                  <a:lnTo>
                    <a:pt x="24384000" y="713613"/>
                  </a:lnTo>
                  <a:close/>
                </a:path>
              </a:pathLst>
            </a:custGeom>
            <a:solidFill>
              <a:srgbClr val="222B52"/>
            </a:solidFill>
          </p:spPr>
          <p:txBody>
            <a:bodyPr/>
            <a:lstStyle/>
            <a:p>
              <a:endParaRPr lang="fr-CA" sz="1200"/>
            </a:p>
          </p:txBody>
        </p:sp>
      </p:grpSp>
      <p:sp>
        <p:nvSpPr>
          <p:cNvPr id="5" name="AutoShape 5">
            <a:extLst>
              <a:ext uri="{FF2B5EF4-FFF2-40B4-BE49-F238E27FC236}">
                <a16:creationId xmlns:a16="http://schemas.microsoft.com/office/drawing/2014/main" id="{6CE94C4A-D3FC-0F62-0E2D-8D8913DA70AD}"/>
              </a:ext>
            </a:extLst>
          </p:cNvPr>
          <p:cNvSpPr>
            <a:spLocks noGrp="1" noRot="1" noMove="1" noResize="1" noEditPoints="1" noAdjustHandles="1" noChangeArrowheads="1" noChangeShapeType="1"/>
          </p:cNvSpPr>
          <p:nvPr/>
        </p:nvSpPr>
        <p:spPr>
          <a:xfrm rot="7147">
            <a:off x="6080344" y="356633"/>
            <a:ext cx="6108713" cy="0"/>
          </a:xfrm>
          <a:prstGeom prst="line">
            <a:avLst/>
          </a:prstGeom>
          <a:ln w="9525" cap="rnd">
            <a:solidFill>
              <a:srgbClr val="222B52"/>
            </a:solidFill>
            <a:prstDash val="solid"/>
            <a:headEnd type="none" w="sm" len="sm"/>
            <a:tailEnd type="none" w="sm" len="sm"/>
          </a:ln>
        </p:spPr>
        <p:txBody>
          <a:bodyPr/>
          <a:lstStyle/>
          <a:p>
            <a:endParaRPr lang="fr-CA" sz="1200"/>
          </a:p>
        </p:txBody>
      </p:sp>
      <p:sp>
        <p:nvSpPr>
          <p:cNvPr id="7" name="TextBox 7">
            <a:extLst>
              <a:ext uri="{FF2B5EF4-FFF2-40B4-BE49-F238E27FC236}">
                <a16:creationId xmlns:a16="http://schemas.microsoft.com/office/drawing/2014/main" id="{B57FC68F-EE74-7737-F908-FF1FE814453A}"/>
              </a:ext>
            </a:extLst>
          </p:cNvPr>
          <p:cNvSpPr txBox="1"/>
          <p:nvPr/>
        </p:nvSpPr>
        <p:spPr>
          <a:xfrm>
            <a:off x="1011917" y="675784"/>
            <a:ext cx="10168100" cy="620811"/>
          </a:xfrm>
          <a:prstGeom prst="rect">
            <a:avLst/>
          </a:prstGeom>
        </p:spPr>
        <p:txBody>
          <a:bodyPr lIns="0" tIns="0" rIns="0" bIns="0" rtlCol="0" anchor="t">
            <a:spAutoFit/>
          </a:bodyPr>
          <a:lstStyle/>
          <a:p>
            <a:pPr>
              <a:lnSpc>
                <a:spcPts val="4960"/>
              </a:lnSpc>
            </a:pPr>
            <a:r>
              <a:rPr lang="fr-CA" sz="4133">
                <a:solidFill>
                  <a:srgbClr val="009641"/>
                </a:solidFill>
                <a:latin typeface="Century Gothic" panose="020B0502020202020204" pitchFamily="34" charset="0"/>
                <a:ea typeface="Arimo"/>
                <a:cs typeface="Arimo"/>
                <a:sym typeface="Arimo"/>
              </a:rPr>
              <a:t>Administrer un médicament</a:t>
            </a:r>
          </a:p>
        </p:txBody>
      </p:sp>
      <p:grpSp>
        <p:nvGrpSpPr>
          <p:cNvPr id="6" name="Group 5">
            <a:extLst>
              <a:ext uri="{FF2B5EF4-FFF2-40B4-BE49-F238E27FC236}">
                <a16:creationId xmlns:a16="http://schemas.microsoft.com/office/drawing/2014/main" id="{A88251A8-BDE0-6B4A-4E78-0B3B389CF678}"/>
              </a:ext>
            </a:extLst>
          </p:cNvPr>
          <p:cNvGrpSpPr>
            <a:grpSpLocks noGrp="1" noUngrp="1" noRot="1" noMove="1" noResize="1"/>
          </p:cNvGrpSpPr>
          <p:nvPr/>
        </p:nvGrpSpPr>
        <p:grpSpPr>
          <a:xfrm>
            <a:off x="369101" y="3422838"/>
            <a:ext cx="3174" cy="3507994"/>
            <a:chOff x="369101" y="3422838"/>
            <a:chExt cx="3174" cy="3507994"/>
          </a:xfrm>
        </p:grpSpPr>
        <p:sp>
          <p:nvSpPr>
            <p:cNvPr id="4" name="AutoShape 4">
              <a:extLst>
                <a:ext uri="{FF2B5EF4-FFF2-40B4-BE49-F238E27FC236}">
                  <a16:creationId xmlns:a16="http://schemas.microsoft.com/office/drawing/2014/main" id="{21D236F2-9A81-8F1A-0EBF-2DE3C1D574C1}"/>
                </a:ext>
              </a:extLst>
            </p:cNvPr>
            <p:cNvSpPr>
              <a:spLocks noGrp="1" noRot="1" noMove="1" noResize="1" noEditPoints="1" noAdjustHandles="1" noChangeArrowheads="1" noChangeShapeType="1"/>
            </p:cNvSpPr>
            <p:nvPr/>
          </p:nvSpPr>
          <p:spPr>
            <a:xfrm rot="5387313">
              <a:off x="-1351661" y="5143600"/>
              <a:ext cx="3441523" cy="0"/>
            </a:xfrm>
            <a:prstGeom prst="line">
              <a:avLst/>
            </a:prstGeom>
            <a:ln w="9525" cap="rnd">
              <a:solidFill>
                <a:srgbClr val="222B52"/>
              </a:solidFill>
              <a:prstDash val="solid"/>
              <a:headEnd type="none" w="sm" len="sm"/>
              <a:tailEnd type="none" w="sm" len="sm"/>
            </a:ln>
          </p:spPr>
          <p:txBody>
            <a:bodyPr/>
            <a:lstStyle/>
            <a:p>
              <a:endParaRPr lang="fr-CA" sz="1200"/>
            </a:p>
          </p:txBody>
        </p:sp>
        <p:sp>
          <p:nvSpPr>
            <p:cNvPr id="8" name="AutoShape 8">
              <a:extLst>
                <a:ext uri="{FF2B5EF4-FFF2-40B4-BE49-F238E27FC236}">
                  <a16:creationId xmlns:a16="http://schemas.microsoft.com/office/drawing/2014/main" id="{FC0D16C9-ED28-DB14-3BB4-36F664CEC0D5}"/>
                </a:ext>
              </a:extLst>
            </p:cNvPr>
            <p:cNvSpPr>
              <a:spLocks noGrp="1" noRot="1" noMove="1" noResize="1" noEditPoints="1" noAdjustHandles="1" noChangeArrowheads="1" noChangeShapeType="1"/>
            </p:cNvSpPr>
            <p:nvPr/>
          </p:nvSpPr>
          <p:spPr>
            <a:xfrm flipV="1">
              <a:off x="372275" y="6501201"/>
              <a:ext cx="0" cy="429631"/>
            </a:xfrm>
            <a:prstGeom prst="line">
              <a:avLst/>
            </a:prstGeom>
            <a:ln w="9525" cap="rnd">
              <a:solidFill>
                <a:srgbClr val="F0F0EA"/>
              </a:solidFill>
              <a:prstDash val="solid"/>
              <a:headEnd type="none" w="sm" len="sm"/>
              <a:tailEnd type="none" w="sm" len="sm"/>
            </a:ln>
          </p:spPr>
          <p:txBody>
            <a:bodyPr/>
            <a:lstStyle/>
            <a:p>
              <a:endParaRPr lang="fr-CA" sz="1200"/>
            </a:p>
          </p:txBody>
        </p:sp>
      </p:grpSp>
      <p:sp>
        <p:nvSpPr>
          <p:cNvPr id="10" name="En ajustant:…">
            <a:extLst>
              <a:ext uri="{FF2B5EF4-FFF2-40B4-BE49-F238E27FC236}">
                <a16:creationId xmlns:a16="http://schemas.microsoft.com/office/drawing/2014/main" id="{01A9623B-B1CE-A4B2-DDB5-C28E7C20C932}"/>
              </a:ext>
            </a:extLst>
          </p:cNvPr>
          <p:cNvSpPr txBox="1"/>
          <p:nvPr/>
        </p:nvSpPr>
        <p:spPr>
          <a:xfrm>
            <a:off x="4897271" y="1666262"/>
            <a:ext cx="5598377" cy="460008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noAutofit/>
          </a:bodyPr>
          <a:lstStyle/>
          <a:p>
            <a:pPr algn="l">
              <a:lnSpc>
                <a:spcPct val="90000"/>
              </a:lnSpc>
              <a:spcBef>
                <a:spcPts val="1500"/>
              </a:spcBef>
              <a:buClr>
                <a:srgbClr val="E67619"/>
              </a:buClr>
              <a:buSzPct val="80000"/>
              <a:defRPr sz="2500">
                <a:solidFill>
                  <a:srgbClr val="5E5E5E"/>
                </a:solidFill>
              </a:defRPr>
            </a:pPr>
            <a:r>
              <a:rPr lang="fr-CA" sz="2000" b="1" dirty="0">
                <a:solidFill>
                  <a:srgbClr val="202D54"/>
                </a:solidFill>
                <a:latin typeface="Century Gothic" panose="020B0502020202020204" pitchFamily="34" charset="0"/>
              </a:rPr>
              <a:t>Comment?</a:t>
            </a:r>
          </a:p>
          <a:p>
            <a:pPr marL="381000" indent="-381000" algn="l">
              <a:lnSpc>
                <a:spcPct val="90000"/>
              </a:lnSpc>
              <a:spcBef>
                <a:spcPts val="1500"/>
              </a:spcBef>
              <a:buClr>
                <a:srgbClr val="E67619"/>
              </a:buClr>
              <a:buSzPct val="80000"/>
              <a:buBlip>
                <a:blip r:embed="rId3"/>
              </a:buBlip>
              <a:defRPr sz="2500">
                <a:solidFill>
                  <a:srgbClr val="5E5E5E"/>
                </a:solidFill>
              </a:defRPr>
            </a:pPr>
            <a:r>
              <a:rPr lang="fr-CA" sz="1600" dirty="0">
                <a:solidFill>
                  <a:srgbClr val="202D54"/>
                </a:solidFill>
                <a:latin typeface="Century Gothic" panose="020B0502020202020204" pitchFamily="34" charset="0"/>
              </a:rPr>
              <a:t>Se limiter aux voies d’administration autorisées : </a:t>
            </a:r>
          </a:p>
          <a:p>
            <a:pPr marL="762000" lvl="1" indent="-381000" algn="l">
              <a:lnSpc>
                <a:spcPts val="1800"/>
              </a:lnSpc>
              <a:spcBef>
                <a:spcPts val="500"/>
              </a:spcBef>
              <a:buClr>
                <a:srgbClr val="E67619"/>
              </a:buClr>
              <a:buSzPct val="80000"/>
              <a:buBlip>
                <a:blip r:embed="rId3"/>
              </a:buBlip>
              <a:defRPr sz="2000">
                <a:solidFill>
                  <a:srgbClr val="5E5E5E"/>
                </a:solidFill>
              </a:defRPr>
            </a:pPr>
            <a:r>
              <a:rPr lang="fr-CA" sz="1600" dirty="0">
                <a:solidFill>
                  <a:srgbClr val="202D54"/>
                </a:solidFill>
                <a:latin typeface="Century Gothic"/>
              </a:rPr>
              <a:t>Orale</a:t>
            </a:r>
          </a:p>
          <a:p>
            <a:pPr marL="762000" lvl="1" indent="-381000" algn="l">
              <a:lnSpc>
                <a:spcPts val="1800"/>
              </a:lnSpc>
              <a:spcBef>
                <a:spcPts val="500"/>
              </a:spcBef>
              <a:buClr>
                <a:srgbClr val="E67619"/>
              </a:buClr>
              <a:buSzPct val="80000"/>
              <a:buBlip>
                <a:blip r:embed="rId3"/>
              </a:buBlip>
              <a:defRPr sz="2000">
                <a:solidFill>
                  <a:srgbClr val="5E5E5E"/>
                </a:solidFill>
              </a:defRPr>
            </a:pPr>
            <a:r>
              <a:rPr lang="fr-CA" sz="1600" dirty="0">
                <a:solidFill>
                  <a:srgbClr val="202D54"/>
                </a:solidFill>
                <a:latin typeface="Century Gothic"/>
              </a:rPr>
              <a:t>Topique</a:t>
            </a:r>
          </a:p>
          <a:p>
            <a:pPr marL="762000" lvl="1" indent="-381000" algn="l">
              <a:lnSpc>
                <a:spcPts val="1800"/>
              </a:lnSpc>
              <a:spcBef>
                <a:spcPts val="500"/>
              </a:spcBef>
              <a:buClr>
                <a:srgbClr val="E67619"/>
              </a:buClr>
              <a:buSzPct val="80000"/>
              <a:buBlip>
                <a:blip r:embed="rId3"/>
              </a:buBlip>
              <a:defRPr sz="2000">
                <a:solidFill>
                  <a:srgbClr val="5E5E5E"/>
                </a:solidFill>
              </a:defRPr>
            </a:pPr>
            <a:r>
              <a:rPr lang="fr-CA" sz="1600" dirty="0">
                <a:solidFill>
                  <a:srgbClr val="202D54"/>
                </a:solidFill>
                <a:latin typeface="Century Gothic"/>
              </a:rPr>
              <a:t>Otique </a:t>
            </a:r>
          </a:p>
          <a:p>
            <a:pPr marL="762000" lvl="1" indent="-381000" algn="l">
              <a:lnSpc>
                <a:spcPts val="1800"/>
              </a:lnSpc>
              <a:spcBef>
                <a:spcPts val="500"/>
              </a:spcBef>
              <a:buClr>
                <a:srgbClr val="E67619"/>
              </a:buClr>
              <a:buSzPct val="80000"/>
              <a:buBlip>
                <a:blip r:embed="rId3"/>
              </a:buBlip>
              <a:defRPr sz="2000">
                <a:solidFill>
                  <a:srgbClr val="5E5E5E"/>
                </a:solidFill>
              </a:defRPr>
            </a:pPr>
            <a:r>
              <a:rPr lang="fr-CA" sz="1600" dirty="0">
                <a:solidFill>
                  <a:srgbClr val="202D54"/>
                </a:solidFill>
                <a:latin typeface="Century Gothic"/>
              </a:rPr>
              <a:t>Ophtalmique</a:t>
            </a:r>
          </a:p>
          <a:p>
            <a:pPr marL="762000" lvl="1" indent="-381000" algn="l">
              <a:lnSpc>
                <a:spcPts val="1800"/>
              </a:lnSpc>
              <a:spcBef>
                <a:spcPts val="500"/>
              </a:spcBef>
              <a:buClr>
                <a:srgbClr val="E67619"/>
              </a:buClr>
              <a:buSzPct val="80000"/>
              <a:buBlip>
                <a:blip r:embed="rId3"/>
              </a:buBlip>
              <a:defRPr sz="2000">
                <a:solidFill>
                  <a:srgbClr val="5E5E5E"/>
                </a:solidFill>
              </a:defRPr>
            </a:pPr>
            <a:r>
              <a:rPr lang="fr-CA" sz="1600" dirty="0">
                <a:solidFill>
                  <a:srgbClr val="202D54"/>
                </a:solidFill>
                <a:latin typeface="Century Gothic"/>
              </a:rPr>
              <a:t>Rectale</a:t>
            </a:r>
          </a:p>
          <a:p>
            <a:pPr marL="762000" lvl="1" indent="-381000" algn="l">
              <a:lnSpc>
                <a:spcPts val="1800"/>
              </a:lnSpc>
              <a:spcBef>
                <a:spcPts val="500"/>
              </a:spcBef>
              <a:buClr>
                <a:srgbClr val="E67619"/>
              </a:buClr>
              <a:buSzPct val="80000"/>
              <a:buBlip>
                <a:blip r:embed="rId3"/>
              </a:buBlip>
              <a:defRPr sz="2000">
                <a:solidFill>
                  <a:srgbClr val="5E5E5E"/>
                </a:solidFill>
              </a:defRPr>
            </a:pPr>
            <a:r>
              <a:rPr lang="fr-CA" sz="1600" dirty="0">
                <a:solidFill>
                  <a:srgbClr val="202D54"/>
                </a:solidFill>
                <a:latin typeface="Century Gothic"/>
              </a:rPr>
              <a:t>Sous-cutanée</a:t>
            </a:r>
          </a:p>
          <a:p>
            <a:pPr marL="762000" lvl="1" indent="-381000" algn="l">
              <a:lnSpc>
                <a:spcPts val="1800"/>
              </a:lnSpc>
              <a:spcBef>
                <a:spcPts val="500"/>
              </a:spcBef>
              <a:buClr>
                <a:srgbClr val="E67619"/>
              </a:buClr>
              <a:buSzPct val="80000"/>
              <a:buBlip>
                <a:blip r:embed="rId3"/>
              </a:buBlip>
              <a:defRPr sz="2000">
                <a:solidFill>
                  <a:srgbClr val="5E5E5E"/>
                </a:solidFill>
              </a:defRPr>
            </a:pPr>
            <a:r>
              <a:rPr lang="fr-CA" sz="1600" dirty="0">
                <a:solidFill>
                  <a:srgbClr val="202D54"/>
                </a:solidFill>
                <a:latin typeface="Century Gothic"/>
              </a:rPr>
              <a:t>Intranasale</a:t>
            </a:r>
          </a:p>
          <a:p>
            <a:pPr marL="762000" lvl="1" indent="-381000">
              <a:lnSpc>
                <a:spcPts val="1800"/>
              </a:lnSpc>
              <a:spcBef>
                <a:spcPts val="500"/>
              </a:spcBef>
              <a:buClr>
                <a:srgbClr val="E67619"/>
              </a:buClr>
              <a:buSzPct val="80000"/>
              <a:buBlip>
                <a:blip r:embed="rId3"/>
              </a:buBlip>
              <a:defRPr sz="2000">
                <a:solidFill>
                  <a:srgbClr val="5E5E5E"/>
                </a:solidFill>
              </a:defRPr>
            </a:pPr>
            <a:r>
              <a:rPr lang="fr-CA" sz="1600" dirty="0">
                <a:solidFill>
                  <a:srgbClr val="202D54"/>
                </a:solidFill>
                <a:latin typeface="Century Gothic"/>
              </a:rPr>
              <a:t>Transdermique</a:t>
            </a:r>
          </a:p>
          <a:p>
            <a:pPr marL="762000" lvl="1" indent="-381000">
              <a:lnSpc>
                <a:spcPts val="1800"/>
              </a:lnSpc>
              <a:spcBef>
                <a:spcPts val="500"/>
              </a:spcBef>
              <a:buClr>
                <a:srgbClr val="E67619"/>
              </a:buClr>
              <a:buSzPct val="80000"/>
              <a:buBlip>
                <a:blip r:embed="rId3"/>
              </a:buBlip>
              <a:defRPr sz="2000">
                <a:solidFill>
                  <a:srgbClr val="5E5E5E"/>
                </a:solidFill>
              </a:defRPr>
            </a:pPr>
            <a:r>
              <a:rPr lang="fr-CA" sz="1600" dirty="0">
                <a:solidFill>
                  <a:srgbClr val="202D54"/>
                </a:solidFill>
                <a:latin typeface="Century Gothic"/>
              </a:rPr>
              <a:t>Intradermique</a:t>
            </a:r>
          </a:p>
          <a:p>
            <a:pPr marL="762000" lvl="1" indent="-381000" algn="l">
              <a:lnSpc>
                <a:spcPts val="1800"/>
              </a:lnSpc>
              <a:spcBef>
                <a:spcPts val="500"/>
              </a:spcBef>
              <a:buClr>
                <a:srgbClr val="E67619"/>
              </a:buClr>
              <a:buSzPct val="80000"/>
              <a:buBlip>
                <a:blip r:embed="rId3"/>
              </a:buBlip>
              <a:defRPr sz="2000">
                <a:solidFill>
                  <a:srgbClr val="5E5E5E"/>
                </a:solidFill>
              </a:defRPr>
            </a:pPr>
            <a:r>
              <a:rPr lang="fr-CA" sz="1600" dirty="0">
                <a:solidFill>
                  <a:srgbClr val="202D54"/>
                </a:solidFill>
                <a:latin typeface="Century Gothic"/>
              </a:rPr>
              <a:t>Intramusculaire</a:t>
            </a:r>
          </a:p>
          <a:p>
            <a:pPr marL="762000" lvl="1" indent="-381000" algn="l">
              <a:lnSpc>
                <a:spcPts val="1800"/>
              </a:lnSpc>
              <a:spcBef>
                <a:spcPts val="500"/>
              </a:spcBef>
              <a:buClr>
                <a:srgbClr val="E67619"/>
              </a:buClr>
              <a:buSzPct val="80000"/>
              <a:buBlip>
                <a:blip r:embed="rId3"/>
              </a:buBlip>
              <a:defRPr sz="2000">
                <a:solidFill>
                  <a:srgbClr val="5E5E5E"/>
                </a:solidFill>
              </a:defRPr>
            </a:pPr>
            <a:r>
              <a:rPr lang="fr-CA" sz="1600" dirty="0">
                <a:solidFill>
                  <a:srgbClr val="202D54"/>
                </a:solidFill>
                <a:latin typeface="Century Gothic"/>
              </a:rPr>
              <a:t>Par inhalation</a:t>
            </a:r>
          </a:p>
          <a:p>
            <a:pPr marL="381000" indent="-381000" algn="l">
              <a:lnSpc>
                <a:spcPct val="90000"/>
              </a:lnSpc>
              <a:spcBef>
                <a:spcPts val="1500"/>
              </a:spcBef>
              <a:buClr>
                <a:srgbClr val="E67619"/>
              </a:buClr>
              <a:buSzPct val="80000"/>
              <a:buBlip>
                <a:blip r:embed="rId3"/>
              </a:buBlip>
              <a:defRPr sz="2500">
                <a:solidFill>
                  <a:srgbClr val="5E5E5E"/>
                </a:solidFill>
              </a:defRPr>
            </a:pPr>
            <a:r>
              <a:rPr lang="fr-CA" sz="1600" dirty="0">
                <a:solidFill>
                  <a:srgbClr val="202D54"/>
                </a:solidFill>
                <a:latin typeface="Century Gothic" panose="020B0502020202020204" pitchFamily="34" charset="0"/>
              </a:rPr>
              <a:t>Avoir réussi les formations </a:t>
            </a:r>
            <a:r>
              <a:rPr lang="fr-CA" sz="1600" dirty="0">
                <a:solidFill>
                  <a:schemeClr val="tx2"/>
                </a:solidFill>
                <a:latin typeface="Century Gothic" panose="020B0502020202020204" pitchFamily="34" charset="0"/>
              </a:rPr>
              <a:t>requises </a:t>
            </a:r>
            <a:r>
              <a:rPr lang="fr-CA" sz="1600" dirty="0">
                <a:solidFill>
                  <a:srgbClr val="202D54"/>
                </a:solidFill>
                <a:latin typeface="Century Gothic" panose="020B0502020202020204" pitchFamily="34" charset="0"/>
              </a:rPr>
              <a:t>pour les voies injectables </a:t>
            </a:r>
          </a:p>
        </p:txBody>
      </p:sp>
      <p:sp>
        <p:nvSpPr>
          <p:cNvPr id="12" name="En ajustant:…">
            <a:extLst>
              <a:ext uri="{FF2B5EF4-FFF2-40B4-BE49-F238E27FC236}">
                <a16:creationId xmlns:a16="http://schemas.microsoft.com/office/drawing/2014/main" id="{E9520D40-6DCE-FFD9-7A7D-57C05FE0E830}"/>
              </a:ext>
            </a:extLst>
          </p:cNvPr>
          <p:cNvSpPr txBox="1"/>
          <p:nvPr/>
        </p:nvSpPr>
        <p:spPr>
          <a:xfrm>
            <a:off x="491428" y="1625154"/>
            <a:ext cx="4027443" cy="344150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normAutofit/>
          </a:bodyPr>
          <a:lstStyle/>
          <a:p>
            <a:pPr algn="l">
              <a:lnSpc>
                <a:spcPct val="90000"/>
              </a:lnSpc>
              <a:spcBef>
                <a:spcPts val="1500"/>
              </a:spcBef>
              <a:buClr>
                <a:srgbClr val="E67619"/>
              </a:buClr>
              <a:buSzPct val="80000"/>
              <a:defRPr sz="2500">
                <a:solidFill>
                  <a:srgbClr val="5E5E5E"/>
                </a:solidFill>
              </a:defRPr>
            </a:pPr>
            <a:r>
              <a:rPr lang="fr-CA" sz="2000" b="1" dirty="0">
                <a:solidFill>
                  <a:srgbClr val="202D54"/>
                </a:solidFill>
                <a:latin typeface="Century Gothic" panose="020B0502020202020204" pitchFamily="34" charset="0"/>
              </a:rPr>
              <a:t>Pourquoi?</a:t>
            </a:r>
          </a:p>
          <a:p>
            <a:pPr marL="381000" indent="-381000">
              <a:lnSpc>
                <a:spcPct val="90000"/>
              </a:lnSpc>
              <a:spcBef>
                <a:spcPts val="1500"/>
              </a:spcBef>
              <a:buClr>
                <a:srgbClr val="E67619"/>
              </a:buClr>
              <a:buSzPct val="80000"/>
              <a:buBlip>
                <a:blip r:embed="rId3"/>
              </a:buBlip>
              <a:defRPr sz="2500">
                <a:solidFill>
                  <a:srgbClr val="5E5E5E"/>
                </a:solidFill>
              </a:defRPr>
            </a:pPr>
            <a:r>
              <a:rPr lang="fr-CA" sz="1600" b="1" dirty="0">
                <a:solidFill>
                  <a:srgbClr val="202D54"/>
                </a:solidFill>
                <a:latin typeface="Century Gothic"/>
              </a:rPr>
              <a:t>À des fins thérapeutiques </a:t>
            </a:r>
            <a:r>
              <a:rPr lang="fr-CA" sz="1600" dirty="0">
                <a:solidFill>
                  <a:srgbClr val="202D54"/>
                </a:solidFill>
                <a:latin typeface="Century Gothic"/>
              </a:rPr>
              <a:t>(pour un médicament prescrit)</a:t>
            </a:r>
          </a:p>
          <a:p>
            <a:pPr marL="381000" indent="-381000">
              <a:lnSpc>
                <a:spcPct val="90000"/>
              </a:lnSpc>
              <a:spcBef>
                <a:spcPts val="1500"/>
              </a:spcBef>
              <a:buClr>
                <a:srgbClr val="E67619"/>
              </a:buClr>
              <a:buSzPct val="80000"/>
              <a:buBlip>
                <a:blip r:embed="rId3"/>
              </a:buBlip>
              <a:defRPr sz="2500">
                <a:solidFill>
                  <a:srgbClr val="5E5E5E"/>
                </a:solidFill>
              </a:defRPr>
            </a:pPr>
            <a:r>
              <a:rPr lang="fr-CA" sz="1600" dirty="0">
                <a:solidFill>
                  <a:srgbClr val="202D54"/>
                </a:solidFill>
                <a:latin typeface="Century Gothic"/>
              </a:rPr>
              <a:t>Pour vacciner</a:t>
            </a:r>
            <a:endParaRPr lang="fr-CA" sz="1600" dirty="0">
              <a:solidFill>
                <a:srgbClr val="202D54"/>
              </a:solidFill>
              <a:latin typeface="Century Gothic" panose="020B0502020202020204" pitchFamily="34" charset="0"/>
            </a:endParaRPr>
          </a:p>
          <a:p>
            <a:pPr marL="381000" indent="-381000" algn="l">
              <a:lnSpc>
                <a:spcPct val="90000"/>
              </a:lnSpc>
              <a:spcBef>
                <a:spcPts val="1500"/>
              </a:spcBef>
              <a:buClr>
                <a:srgbClr val="E67619"/>
              </a:buClr>
              <a:buSzPct val="80000"/>
              <a:buBlip>
                <a:blip r:embed="rId3"/>
              </a:buBlip>
              <a:defRPr sz="2500">
                <a:solidFill>
                  <a:srgbClr val="5E5E5E"/>
                </a:solidFill>
              </a:defRPr>
            </a:pPr>
            <a:r>
              <a:rPr lang="fr-CA" sz="1600" dirty="0">
                <a:solidFill>
                  <a:srgbClr val="202D54"/>
                </a:solidFill>
                <a:latin typeface="Century Gothic" panose="020B0502020202020204" pitchFamily="34" charset="0"/>
              </a:rPr>
              <a:t>Démontrer l’usage approprié</a:t>
            </a:r>
            <a:br>
              <a:rPr lang="fr-CA" sz="1600" dirty="0">
                <a:solidFill>
                  <a:srgbClr val="202D54"/>
                </a:solidFill>
                <a:latin typeface="Century Gothic" panose="020B0502020202020204" pitchFamily="34" charset="0"/>
              </a:rPr>
            </a:br>
            <a:r>
              <a:rPr lang="fr-CA" sz="1600" dirty="0">
                <a:solidFill>
                  <a:srgbClr val="202D54"/>
                </a:solidFill>
                <a:latin typeface="Century Gothic" panose="020B0502020202020204" pitchFamily="34" charset="0"/>
              </a:rPr>
              <a:t>au patient</a:t>
            </a:r>
          </a:p>
          <a:p>
            <a:pPr marL="381000" indent="-381000" algn="l">
              <a:lnSpc>
                <a:spcPct val="90000"/>
              </a:lnSpc>
              <a:spcBef>
                <a:spcPts val="1500"/>
              </a:spcBef>
              <a:buClr>
                <a:srgbClr val="E67619"/>
              </a:buClr>
              <a:buSzPct val="80000"/>
              <a:buBlip>
                <a:blip r:embed="rId3"/>
              </a:buBlip>
              <a:defRPr sz="2500">
                <a:solidFill>
                  <a:srgbClr val="5E5E5E"/>
                </a:solidFill>
              </a:defRPr>
            </a:pPr>
            <a:r>
              <a:rPr lang="fr-CA" sz="1600" dirty="0">
                <a:solidFill>
                  <a:srgbClr val="202D54"/>
                </a:solidFill>
                <a:latin typeface="Century Gothic" panose="020B0502020202020204" pitchFamily="34" charset="0"/>
              </a:rPr>
              <a:t>Dans le contexte d’une situation urgente</a:t>
            </a:r>
          </a:p>
        </p:txBody>
      </p:sp>
      <p:grpSp>
        <p:nvGrpSpPr>
          <p:cNvPr id="9" name="Grouper">
            <a:extLst>
              <a:ext uri="{FF2B5EF4-FFF2-40B4-BE49-F238E27FC236}">
                <a16:creationId xmlns:a16="http://schemas.microsoft.com/office/drawing/2014/main" id="{BA834E4D-53B9-390E-E845-F9C53B4ACB56}"/>
              </a:ext>
            </a:extLst>
          </p:cNvPr>
          <p:cNvGrpSpPr/>
          <p:nvPr/>
        </p:nvGrpSpPr>
        <p:grpSpPr>
          <a:xfrm>
            <a:off x="10310600" y="1888465"/>
            <a:ext cx="1324166" cy="1260204"/>
            <a:chOff x="0" y="0"/>
            <a:chExt cx="2273844" cy="2255513"/>
          </a:xfrm>
        </p:grpSpPr>
        <p:sp>
          <p:nvSpPr>
            <p:cNvPr id="11" name="Ovale">
              <a:extLst>
                <a:ext uri="{FF2B5EF4-FFF2-40B4-BE49-F238E27FC236}">
                  <a16:creationId xmlns:a16="http://schemas.microsoft.com/office/drawing/2014/main" id="{C2AFE494-BC0F-8A18-5F1D-D9CE9D2F09E5}"/>
                </a:ext>
              </a:extLst>
            </p:cNvPr>
            <p:cNvSpPr/>
            <p:nvPr/>
          </p:nvSpPr>
          <p:spPr>
            <a:xfrm>
              <a:off x="0" y="0"/>
              <a:ext cx="2273844" cy="2255513"/>
            </a:xfrm>
            <a:prstGeom prst="ellipse">
              <a:avLst/>
            </a:prstGeom>
            <a:solidFill>
              <a:srgbClr val="5CB570"/>
            </a:solidFill>
            <a:ln w="12700" cap="flat">
              <a:noFill/>
              <a:miter lim="400000"/>
            </a:ln>
            <a:effectLst/>
          </p:spPr>
          <p:txBody>
            <a:bodyPr wrap="square" lIns="50800" tIns="50800" rIns="50800" bIns="50800" numCol="1" anchor="ctr">
              <a:noAutofit/>
            </a:bodyPr>
            <a:lstStyle/>
            <a:p>
              <a:pPr defTabSz="584200">
                <a:defRPr sz="2200">
                  <a:latin typeface="Helvetica Neue Medium"/>
                  <a:ea typeface="Helvetica Neue Medium"/>
                  <a:cs typeface="Helvetica Neue Medium"/>
                  <a:sym typeface="Helvetica Neue Medium"/>
                </a:defRPr>
              </a:pPr>
              <a:endParaRPr/>
            </a:p>
          </p:txBody>
        </p:sp>
        <p:sp>
          <p:nvSpPr>
            <p:cNvPr id="13" name="Cercle">
              <a:extLst>
                <a:ext uri="{FF2B5EF4-FFF2-40B4-BE49-F238E27FC236}">
                  <a16:creationId xmlns:a16="http://schemas.microsoft.com/office/drawing/2014/main" id="{A1831267-4BAF-6267-72D4-FB3A1902DAAF}"/>
                </a:ext>
              </a:extLst>
            </p:cNvPr>
            <p:cNvSpPr/>
            <p:nvPr/>
          </p:nvSpPr>
          <p:spPr>
            <a:xfrm>
              <a:off x="199154" y="189989"/>
              <a:ext cx="1875535" cy="1875534"/>
            </a:xfrm>
            <a:prstGeom prst="ellipse">
              <a:avLst/>
            </a:prstGeom>
            <a:solidFill>
              <a:srgbClr val="D9EBD9"/>
            </a:solidFill>
            <a:ln w="12700" cap="flat">
              <a:noFill/>
              <a:miter lim="400000"/>
            </a:ln>
            <a:effectLst/>
          </p:spPr>
          <p:txBody>
            <a:bodyPr wrap="square" lIns="50800" tIns="50800" rIns="50800" bIns="50800" numCol="1" anchor="ctr">
              <a:noAutofit/>
            </a:bodyPr>
            <a:lstStyle/>
            <a:p>
              <a:pPr defTabSz="584200">
                <a:defRPr sz="2200">
                  <a:latin typeface="Helvetica Neue Medium"/>
                  <a:ea typeface="Helvetica Neue Medium"/>
                  <a:cs typeface="Helvetica Neue Medium"/>
                  <a:sym typeface="Helvetica Neue Medium"/>
                </a:defRPr>
              </a:pPr>
              <a:endParaRPr/>
            </a:p>
          </p:txBody>
        </p:sp>
        <p:pic>
          <p:nvPicPr>
            <p:cNvPr id="14" name="Picto_Loi31-20.png" descr="Picto_Loi31-20.png">
              <a:extLst>
                <a:ext uri="{FF2B5EF4-FFF2-40B4-BE49-F238E27FC236}">
                  <a16:creationId xmlns:a16="http://schemas.microsoft.com/office/drawing/2014/main" id="{B804663E-8DD1-0360-A38F-AF29BF4FE8AA}"/>
                </a:ext>
              </a:extLst>
            </p:cNvPr>
            <p:cNvPicPr>
              <a:picLocks noChangeAspect="1"/>
            </p:cNvPicPr>
            <p:nvPr/>
          </p:nvPicPr>
          <p:blipFill>
            <a:blip r:embed="rId4"/>
            <a:stretch>
              <a:fillRect/>
            </a:stretch>
          </p:blipFill>
          <p:spPr>
            <a:xfrm>
              <a:off x="334957" y="325791"/>
              <a:ext cx="1603930" cy="1603930"/>
            </a:xfrm>
            <a:prstGeom prst="rect">
              <a:avLst/>
            </a:prstGeom>
            <a:ln w="12700" cap="flat">
              <a:noFill/>
              <a:miter lim="400000"/>
            </a:ln>
            <a:effectLst/>
          </p:spPr>
        </p:pic>
      </p:grpSp>
      <p:grpSp>
        <p:nvGrpSpPr>
          <p:cNvPr id="16" name="Group 15">
            <a:extLst>
              <a:ext uri="{FF2B5EF4-FFF2-40B4-BE49-F238E27FC236}">
                <a16:creationId xmlns:a16="http://schemas.microsoft.com/office/drawing/2014/main" id="{28F812D2-E012-1DCC-561A-6E1D967B7BFD}"/>
              </a:ext>
            </a:extLst>
          </p:cNvPr>
          <p:cNvGrpSpPr/>
          <p:nvPr/>
        </p:nvGrpSpPr>
        <p:grpSpPr>
          <a:xfrm>
            <a:off x="10245331" y="3600759"/>
            <a:ext cx="1324166" cy="1260205"/>
            <a:chOff x="10439706" y="4161699"/>
            <a:chExt cx="2276659" cy="2255513"/>
          </a:xfrm>
        </p:grpSpPr>
        <p:pic>
          <p:nvPicPr>
            <p:cNvPr id="17" name="Image" descr="Image">
              <a:extLst>
                <a:ext uri="{FF2B5EF4-FFF2-40B4-BE49-F238E27FC236}">
                  <a16:creationId xmlns:a16="http://schemas.microsoft.com/office/drawing/2014/main" id="{178A378E-50CE-28A4-258B-37CF86EF6D2F}"/>
                </a:ext>
              </a:extLst>
            </p:cNvPr>
            <p:cNvPicPr>
              <a:picLocks noChangeAspect="1"/>
            </p:cNvPicPr>
            <p:nvPr/>
          </p:nvPicPr>
          <p:blipFill>
            <a:blip r:embed="rId5"/>
            <a:stretch>
              <a:fillRect/>
            </a:stretch>
          </p:blipFill>
          <p:spPr>
            <a:xfrm>
              <a:off x="10439706" y="4161699"/>
              <a:ext cx="2276659" cy="2255513"/>
            </a:xfrm>
            <a:prstGeom prst="rect">
              <a:avLst/>
            </a:prstGeom>
            <a:ln w="12700">
              <a:miter lim="400000"/>
            </a:ln>
          </p:spPr>
        </p:pic>
        <p:pic>
          <p:nvPicPr>
            <p:cNvPr id="18" name="Picto_Loi31-23.png" descr="Picto_Loi31-23.png">
              <a:extLst>
                <a:ext uri="{FF2B5EF4-FFF2-40B4-BE49-F238E27FC236}">
                  <a16:creationId xmlns:a16="http://schemas.microsoft.com/office/drawing/2014/main" id="{01160E5E-F4A2-4A94-7C8C-CEF09AC480C9}"/>
                </a:ext>
              </a:extLst>
            </p:cNvPr>
            <p:cNvPicPr>
              <a:picLocks noChangeAspect="1"/>
            </p:cNvPicPr>
            <p:nvPr/>
          </p:nvPicPr>
          <p:blipFill>
            <a:blip r:embed="rId6"/>
            <a:stretch>
              <a:fillRect/>
            </a:stretch>
          </p:blipFill>
          <p:spPr>
            <a:xfrm>
              <a:off x="10647713" y="4359133"/>
              <a:ext cx="1860646" cy="1860646"/>
            </a:xfrm>
            <a:prstGeom prst="rect">
              <a:avLst/>
            </a:prstGeom>
            <a:ln w="12700">
              <a:miter lim="400000"/>
            </a:ln>
          </p:spPr>
        </p:pic>
      </p:grpSp>
    </p:spTree>
    <p:extLst>
      <p:ext uri="{BB962C8B-B14F-4D97-AF65-F5344CB8AC3E}">
        <p14:creationId xmlns:p14="http://schemas.microsoft.com/office/powerpoint/2010/main" val="13968080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48AAC-AF21-645A-822B-85434048B92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D178070-82B8-8838-E41B-2252A2FEECCC}"/>
              </a:ext>
            </a:extLst>
          </p:cNvPr>
          <p:cNvGrpSpPr/>
          <p:nvPr/>
        </p:nvGrpSpPr>
        <p:grpSpPr>
          <a:xfrm>
            <a:off x="11054800" y="0"/>
            <a:ext cx="1137200" cy="6858000"/>
            <a:chOff x="0" y="0"/>
            <a:chExt cx="2274400" cy="13716000"/>
          </a:xfrm>
        </p:grpSpPr>
        <p:sp>
          <p:nvSpPr>
            <p:cNvPr id="3" name="Freeform 3">
              <a:extLst>
                <a:ext uri="{FF2B5EF4-FFF2-40B4-BE49-F238E27FC236}">
                  <a16:creationId xmlns:a16="http://schemas.microsoft.com/office/drawing/2014/main" id="{A0214454-FDA9-290D-3707-1B9FB273E24F}"/>
                </a:ext>
              </a:extLst>
            </p:cNvPr>
            <p:cNvSpPr>
              <a:spLocks noGrp="1" noRot="1" noMove="1" noResize="1" noEditPoints="1" noAdjustHandles="1" noChangeArrowheads="1" noChangeShapeType="1"/>
            </p:cNvSpPr>
            <p:nvPr/>
          </p:nvSpPr>
          <p:spPr>
            <a:xfrm>
              <a:off x="0" y="0"/>
              <a:ext cx="2274443" cy="13716000"/>
            </a:xfrm>
            <a:custGeom>
              <a:avLst/>
              <a:gdLst/>
              <a:ahLst/>
              <a:cxnLst/>
              <a:rect l="l" t="t" r="r" b="b"/>
              <a:pathLst>
                <a:path w="2274443" h="13716000">
                  <a:moveTo>
                    <a:pt x="0" y="0"/>
                  </a:moveTo>
                  <a:lnTo>
                    <a:pt x="2274443" y="0"/>
                  </a:lnTo>
                  <a:lnTo>
                    <a:pt x="2274443" y="13716000"/>
                  </a:lnTo>
                  <a:lnTo>
                    <a:pt x="0" y="13716000"/>
                  </a:lnTo>
                  <a:close/>
                </a:path>
              </a:pathLst>
            </a:custGeom>
            <a:solidFill>
              <a:srgbClr val="222B52"/>
            </a:solidFill>
          </p:spPr>
          <p:txBody>
            <a:bodyPr/>
            <a:lstStyle/>
            <a:p>
              <a:endParaRPr lang="fr-CA" sz="1200"/>
            </a:p>
          </p:txBody>
        </p:sp>
      </p:grpSp>
      <p:sp>
        <p:nvSpPr>
          <p:cNvPr id="4" name="AutoShape 4">
            <a:extLst>
              <a:ext uri="{FF2B5EF4-FFF2-40B4-BE49-F238E27FC236}">
                <a16:creationId xmlns:a16="http://schemas.microsoft.com/office/drawing/2014/main" id="{B640BEB1-3750-F73A-66AE-BCBB8192D5F2}"/>
              </a:ext>
            </a:extLst>
          </p:cNvPr>
          <p:cNvSpPr>
            <a:spLocks noGrp="1" noRot="1" noMove="1" noResize="1" noEditPoints="1" noAdjustHandles="1" noChangeArrowheads="1" noChangeShapeType="1"/>
          </p:cNvSpPr>
          <p:nvPr/>
        </p:nvSpPr>
        <p:spPr>
          <a:xfrm rot="6709">
            <a:off x="5691244" y="6501367"/>
            <a:ext cx="6507113" cy="0"/>
          </a:xfrm>
          <a:prstGeom prst="line">
            <a:avLst/>
          </a:prstGeom>
          <a:ln w="9525" cap="rnd">
            <a:solidFill>
              <a:srgbClr val="222B52"/>
            </a:solidFill>
            <a:prstDash val="solid"/>
            <a:headEnd type="none" w="sm" len="sm"/>
            <a:tailEnd type="none" w="sm" len="sm"/>
          </a:ln>
        </p:spPr>
        <p:txBody>
          <a:bodyPr/>
          <a:lstStyle/>
          <a:p>
            <a:endParaRPr lang="fr-CA" sz="1200"/>
          </a:p>
        </p:txBody>
      </p:sp>
      <p:grpSp>
        <p:nvGrpSpPr>
          <p:cNvPr id="5" name="Group 5">
            <a:extLst>
              <a:ext uri="{FF2B5EF4-FFF2-40B4-BE49-F238E27FC236}">
                <a16:creationId xmlns:a16="http://schemas.microsoft.com/office/drawing/2014/main" id="{5A09B2EE-E08B-24CA-3C17-57E21C0535C4}"/>
              </a:ext>
            </a:extLst>
          </p:cNvPr>
          <p:cNvGrpSpPr>
            <a:grpSpLocks noGrp="1" noUngrp="1" noRot="1" noMove="1" noResize="1"/>
          </p:cNvGrpSpPr>
          <p:nvPr/>
        </p:nvGrpSpPr>
        <p:grpSpPr>
          <a:xfrm>
            <a:off x="0" y="1350867"/>
            <a:ext cx="3298400" cy="1160000"/>
            <a:chOff x="0" y="0"/>
            <a:chExt cx="6596800" cy="2320000"/>
          </a:xfrm>
        </p:grpSpPr>
        <p:sp>
          <p:nvSpPr>
            <p:cNvPr id="6" name="Freeform 6">
              <a:extLst>
                <a:ext uri="{FF2B5EF4-FFF2-40B4-BE49-F238E27FC236}">
                  <a16:creationId xmlns:a16="http://schemas.microsoft.com/office/drawing/2014/main" id="{85306EA1-30F9-90AA-E868-D3DF20CAA9CB}"/>
                </a:ext>
              </a:extLst>
            </p:cNvPr>
            <p:cNvSpPr>
              <a:spLocks noGrp="1" noRot="1" noMove="1" noResize="1" noEditPoints="1" noAdjustHandles="1" noChangeArrowheads="1" noChangeShapeType="1"/>
            </p:cNvSpPr>
            <p:nvPr/>
          </p:nvSpPr>
          <p:spPr>
            <a:xfrm>
              <a:off x="0" y="0"/>
              <a:ext cx="6596761" cy="2320036"/>
            </a:xfrm>
            <a:custGeom>
              <a:avLst/>
              <a:gdLst/>
              <a:ahLst/>
              <a:cxnLst/>
              <a:rect l="l" t="t" r="r" b="b"/>
              <a:pathLst>
                <a:path w="6596761" h="2320036">
                  <a:moveTo>
                    <a:pt x="0" y="0"/>
                  </a:moveTo>
                  <a:lnTo>
                    <a:pt x="6596761" y="0"/>
                  </a:lnTo>
                  <a:lnTo>
                    <a:pt x="6596761" y="2320036"/>
                  </a:lnTo>
                  <a:lnTo>
                    <a:pt x="0" y="2320036"/>
                  </a:lnTo>
                  <a:close/>
                </a:path>
              </a:pathLst>
            </a:custGeom>
            <a:solidFill>
              <a:srgbClr val="222B52"/>
            </a:solidFill>
          </p:spPr>
          <p:txBody>
            <a:bodyPr/>
            <a:lstStyle/>
            <a:p>
              <a:endParaRPr lang="fr-CA" sz="1200"/>
            </a:p>
          </p:txBody>
        </p:sp>
      </p:grpSp>
      <p:sp>
        <p:nvSpPr>
          <p:cNvPr id="8" name="TextBox 8">
            <a:extLst>
              <a:ext uri="{FF2B5EF4-FFF2-40B4-BE49-F238E27FC236}">
                <a16:creationId xmlns:a16="http://schemas.microsoft.com/office/drawing/2014/main" id="{D6BEA075-7540-6519-1AF5-31E0A8E9F7C1}"/>
              </a:ext>
            </a:extLst>
          </p:cNvPr>
          <p:cNvSpPr txBox="1"/>
          <p:nvPr/>
        </p:nvSpPr>
        <p:spPr>
          <a:xfrm>
            <a:off x="1883968" y="2690237"/>
            <a:ext cx="4434268" cy="2708434"/>
          </a:xfrm>
          <a:prstGeom prst="rect">
            <a:avLst/>
          </a:prstGeom>
        </p:spPr>
        <p:txBody>
          <a:bodyPr wrap="square" lIns="0" tIns="0" rIns="0" bIns="0" rtlCol="0" anchor="t">
            <a:spAutoFit/>
          </a:bodyPr>
          <a:lstStyle/>
          <a:p>
            <a:pPr>
              <a:spcBef>
                <a:spcPts val="1200"/>
              </a:spcBef>
              <a:buClr>
                <a:srgbClr val="222B51"/>
              </a:buClr>
              <a:buSzPct val="100000"/>
              <a:defRPr>
                <a:latin typeface="ITC Avant Garde Std Bk"/>
                <a:ea typeface="ITC Avant Garde Std Bk"/>
                <a:cs typeface="ITC Avant Garde Std Bk"/>
                <a:sym typeface="ITC Avant Garde Gothic Std Book"/>
              </a:defRPr>
            </a:pPr>
            <a:r>
              <a:rPr lang="fr-CA" sz="4400" dirty="0">
                <a:solidFill>
                  <a:srgbClr val="009641"/>
                </a:solidFill>
                <a:latin typeface="Century Gothic" panose="020B0502020202020204" pitchFamily="34" charset="0"/>
              </a:rPr>
              <a:t>Prélèvement </a:t>
            </a:r>
            <a:br>
              <a:rPr lang="fr-CA" sz="4400" dirty="0">
                <a:solidFill>
                  <a:srgbClr val="009641"/>
                </a:solidFill>
                <a:latin typeface="Century Gothic" panose="020B0502020202020204" pitchFamily="34" charset="0"/>
              </a:rPr>
            </a:br>
            <a:r>
              <a:rPr lang="fr-CA" sz="4400" dirty="0">
                <a:solidFill>
                  <a:srgbClr val="009641"/>
                </a:solidFill>
                <a:latin typeface="Century Gothic" panose="020B0502020202020204" pitchFamily="34" charset="0"/>
              </a:rPr>
              <a:t>dans le pharynx</a:t>
            </a:r>
            <a:br>
              <a:rPr lang="fr-CA" sz="4400" dirty="0">
                <a:solidFill>
                  <a:srgbClr val="009641"/>
                </a:solidFill>
                <a:latin typeface="Century Gothic" panose="020B0502020202020204" pitchFamily="34" charset="0"/>
              </a:rPr>
            </a:br>
            <a:r>
              <a:rPr lang="fr-CA" sz="4400" dirty="0">
                <a:solidFill>
                  <a:srgbClr val="009641"/>
                </a:solidFill>
                <a:latin typeface="Century Gothic" panose="020B0502020202020204" pitchFamily="34" charset="0"/>
              </a:rPr>
              <a:t>et au niveau </a:t>
            </a:r>
            <a:br>
              <a:rPr lang="fr-CA" sz="4400" dirty="0">
                <a:solidFill>
                  <a:srgbClr val="009641"/>
                </a:solidFill>
                <a:latin typeface="Century Gothic" panose="020B0502020202020204" pitchFamily="34" charset="0"/>
              </a:rPr>
            </a:br>
            <a:r>
              <a:rPr lang="fr-CA" sz="4400" dirty="0">
                <a:solidFill>
                  <a:srgbClr val="009641"/>
                </a:solidFill>
                <a:latin typeface="Century Gothic" panose="020B0502020202020204" pitchFamily="34" charset="0"/>
              </a:rPr>
              <a:t>nasal</a:t>
            </a:r>
          </a:p>
        </p:txBody>
      </p:sp>
      <p:sp>
        <p:nvSpPr>
          <p:cNvPr id="9" name="TextBox 9">
            <a:extLst>
              <a:ext uri="{FF2B5EF4-FFF2-40B4-BE49-F238E27FC236}">
                <a16:creationId xmlns:a16="http://schemas.microsoft.com/office/drawing/2014/main" id="{B7FE9CD2-60EF-2760-EED7-F2C17C40AE0C}"/>
              </a:ext>
            </a:extLst>
          </p:cNvPr>
          <p:cNvSpPr txBox="1"/>
          <p:nvPr/>
        </p:nvSpPr>
        <p:spPr>
          <a:xfrm>
            <a:off x="1883967" y="1530219"/>
            <a:ext cx="1312900" cy="859210"/>
          </a:xfrm>
          <a:prstGeom prst="rect">
            <a:avLst/>
          </a:prstGeom>
        </p:spPr>
        <p:txBody>
          <a:bodyPr lIns="0" tIns="0" rIns="0" bIns="0" rtlCol="0" anchor="t">
            <a:spAutoFit/>
          </a:bodyPr>
          <a:lstStyle/>
          <a:p>
            <a:pPr>
              <a:lnSpc>
                <a:spcPts val="6720"/>
              </a:lnSpc>
            </a:pPr>
            <a:r>
              <a:rPr lang="fr-CA" sz="5600" dirty="0">
                <a:solidFill>
                  <a:srgbClr val="FFD75B"/>
                </a:solidFill>
                <a:latin typeface="Arimo"/>
                <a:ea typeface="Arimo"/>
                <a:cs typeface="Arimo"/>
                <a:sym typeface="Arimo"/>
              </a:rPr>
              <a:t>7</a:t>
            </a:r>
          </a:p>
        </p:txBody>
      </p:sp>
      <p:grpSp>
        <p:nvGrpSpPr>
          <p:cNvPr id="10" name="Group 9">
            <a:extLst>
              <a:ext uri="{FF2B5EF4-FFF2-40B4-BE49-F238E27FC236}">
                <a16:creationId xmlns:a16="http://schemas.microsoft.com/office/drawing/2014/main" id="{296EDE9E-1F06-FC04-89CA-503E45E6BE86}"/>
              </a:ext>
            </a:extLst>
          </p:cNvPr>
          <p:cNvGrpSpPr/>
          <p:nvPr/>
        </p:nvGrpSpPr>
        <p:grpSpPr>
          <a:xfrm>
            <a:off x="940397" y="-6358"/>
            <a:ext cx="7937" cy="5520715"/>
            <a:chOff x="940397" y="-6358"/>
            <a:chExt cx="7937" cy="5520715"/>
          </a:xfrm>
        </p:grpSpPr>
        <p:sp>
          <p:nvSpPr>
            <p:cNvPr id="7" name="AutoShape 7">
              <a:extLst>
                <a:ext uri="{FF2B5EF4-FFF2-40B4-BE49-F238E27FC236}">
                  <a16:creationId xmlns:a16="http://schemas.microsoft.com/office/drawing/2014/main" id="{291B5C8F-573B-B915-C0BF-7C1A63DBBD88}"/>
                </a:ext>
              </a:extLst>
            </p:cNvPr>
            <p:cNvSpPr>
              <a:spLocks noGrp="1" noRot="1" noMove="1" noResize="1" noEditPoints="1" noAdjustHandles="1" noChangeArrowheads="1" noChangeShapeType="1"/>
            </p:cNvSpPr>
            <p:nvPr/>
          </p:nvSpPr>
          <p:spPr>
            <a:xfrm rot="5392091">
              <a:off x="-1812024" y="2754000"/>
              <a:ext cx="5520715" cy="0"/>
            </a:xfrm>
            <a:prstGeom prst="line">
              <a:avLst/>
            </a:prstGeom>
            <a:ln w="9525" cap="rnd">
              <a:solidFill>
                <a:srgbClr val="222B52"/>
              </a:solidFill>
              <a:prstDash val="solid"/>
              <a:headEnd type="none" w="sm" len="sm"/>
              <a:tailEnd type="none" w="sm" len="sm"/>
            </a:ln>
          </p:spPr>
          <p:txBody>
            <a:bodyPr/>
            <a:lstStyle/>
            <a:p>
              <a:endParaRPr lang="fr-CA" sz="1200"/>
            </a:p>
          </p:txBody>
        </p:sp>
        <p:sp>
          <p:nvSpPr>
            <p:cNvPr id="11" name="AutoShape 11">
              <a:extLst>
                <a:ext uri="{FF2B5EF4-FFF2-40B4-BE49-F238E27FC236}">
                  <a16:creationId xmlns:a16="http://schemas.microsoft.com/office/drawing/2014/main" id="{CB9125AE-DB77-9ABA-0DE8-E05570BC7D91}"/>
                </a:ext>
              </a:extLst>
            </p:cNvPr>
            <p:cNvSpPr/>
            <p:nvPr/>
          </p:nvSpPr>
          <p:spPr>
            <a:xfrm flipH="1">
              <a:off x="940397" y="1347309"/>
              <a:ext cx="3175" cy="1162683"/>
            </a:xfrm>
            <a:prstGeom prst="line">
              <a:avLst/>
            </a:prstGeom>
            <a:ln w="9525" cap="rnd">
              <a:solidFill>
                <a:srgbClr val="F0F0EA"/>
              </a:solidFill>
              <a:prstDash val="solid"/>
              <a:headEnd type="none" w="sm" len="sm"/>
              <a:tailEnd type="none" w="sm" len="sm"/>
            </a:ln>
          </p:spPr>
          <p:txBody>
            <a:bodyPr/>
            <a:lstStyle/>
            <a:p>
              <a:endParaRPr lang="fr-CA" sz="1200"/>
            </a:p>
          </p:txBody>
        </p:sp>
      </p:grpSp>
      <p:pic>
        <p:nvPicPr>
          <p:cNvPr id="14" name="comment-faire-disparaitre-mal-gorge.jpg" descr="comment-faire-disparaitre-mal-gorge.jpg">
            <a:extLst>
              <a:ext uri="{FF2B5EF4-FFF2-40B4-BE49-F238E27FC236}">
                <a16:creationId xmlns:a16="http://schemas.microsoft.com/office/drawing/2014/main" id="{7EADB0C5-336B-F300-9D74-F11D9E3F5CDB}"/>
              </a:ext>
            </a:extLst>
          </p:cNvPr>
          <p:cNvPicPr>
            <a:picLocks noChangeAspect="1"/>
          </p:cNvPicPr>
          <p:nvPr/>
        </p:nvPicPr>
        <p:blipFill>
          <a:blip r:embed="rId3"/>
          <a:srcRect l="26899" r="26899"/>
          <a:stretch>
            <a:fillRect/>
          </a:stretch>
        </p:blipFill>
        <p:spPr>
          <a:xfrm>
            <a:off x="6980006" y="750756"/>
            <a:ext cx="3644349" cy="5356487"/>
          </a:xfrm>
          <a:prstGeom prst="rect">
            <a:avLst/>
          </a:prstGeom>
          <a:ln w="12700">
            <a:miter lim="400000"/>
          </a:ln>
        </p:spPr>
      </p:pic>
    </p:spTree>
    <p:extLst>
      <p:ext uri="{BB962C8B-B14F-4D97-AF65-F5344CB8AC3E}">
        <p14:creationId xmlns:p14="http://schemas.microsoft.com/office/powerpoint/2010/main" val="2650992807"/>
      </p:ext>
    </p:extLst>
  </p:cSld>
  <p:clrMapOvr>
    <a:masterClrMapping/>
  </p:clrMapOvr>
  <mc:AlternateContent xmlns:mc="http://schemas.openxmlformats.org/markup-compatibility/2006" xmlns:p14="http://schemas.microsoft.com/office/powerpoint/2010/main">
    <mc:Choice Requires="p14">
      <p:transition spd="slow" p14:dur="2000" advTm="5328"/>
    </mc:Choice>
    <mc:Fallback xmlns="">
      <p:transition spd="slow" advTm="5328"/>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AEE17-12E5-0688-B774-E5FD7F17C964}"/>
            </a:ext>
          </a:extLst>
        </p:cNvPr>
        <p:cNvGrpSpPr/>
        <p:nvPr/>
      </p:nvGrpSpPr>
      <p:grpSpPr>
        <a:xfrm>
          <a:off x="0" y="0"/>
          <a:ext cx="0" cy="0"/>
          <a:chOff x="0" y="0"/>
          <a:chExt cx="0" cy="0"/>
        </a:xfrm>
      </p:grpSpPr>
      <p:sp>
        <p:nvSpPr>
          <p:cNvPr id="5" name="Ovale">
            <a:extLst>
              <a:ext uri="{FF2B5EF4-FFF2-40B4-BE49-F238E27FC236}">
                <a16:creationId xmlns:a16="http://schemas.microsoft.com/office/drawing/2014/main" id="{D0FE7C8A-FA40-2264-9872-CDD267FFBC0B}"/>
              </a:ext>
            </a:extLst>
          </p:cNvPr>
          <p:cNvSpPr/>
          <p:nvPr/>
        </p:nvSpPr>
        <p:spPr>
          <a:xfrm>
            <a:off x="9120038" y="599450"/>
            <a:ext cx="1513742" cy="1553895"/>
          </a:xfrm>
          <a:prstGeom prst="ellipse">
            <a:avLst/>
          </a:prstGeom>
          <a:solidFill>
            <a:srgbClr val="5CB570"/>
          </a:solidFill>
          <a:ln w="12700" cap="flat">
            <a:noFill/>
            <a:miter lim="400000"/>
          </a:ln>
          <a:effectLst/>
        </p:spPr>
        <p:txBody>
          <a:bodyPr wrap="square" lIns="50800" tIns="50800" rIns="50800" bIns="50800" numCol="1" anchor="ctr">
            <a:noAutofit/>
          </a:bodyPr>
          <a:lstStyle/>
          <a:p>
            <a:pPr defTabSz="584200">
              <a:defRPr sz="2200">
                <a:latin typeface="Helvetica Neue Medium"/>
                <a:ea typeface="Helvetica Neue Medium"/>
                <a:cs typeface="Helvetica Neue Medium"/>
                <a:sym typeface="Helvetica Neue Medium"/>
              </a:defRPr>
            </a:pPr>
            <a:endParaRPr lang="fr-CA" dirty="0"/>
          </a:p>
        </p:txBody>
      </p:sp>
      <p:sp>
        <p:nvSpPr>
          <p:cNvPr id="8" name="Cercle">
            <a:extLst>
              <a:ext uri="{FF2B5EF4-FFF2-40B4-BE49-F238E27FC236}">
                <a16:creationId xmlns:a16="http://schemas.microsoft.com/office/drawing/2014/main" id="{D1640BC7-F0A6-DD97-EA1F-32973E2585F5}"/>
              </a:ext>
            </a:extLst>
          </p:cNvPr>
          <p:cNvSpPr/>
          <p:nvPr/>
        </p:nvSpPr>
        <p:spPr>
          <a:xfrm>
            <a:off x="9252619" y="730339"/>
            <a:ext cx="1248580" cy="1292115"/>
          </a:xfrm>
          <a:prstGeom prst="ellipse">
            <a:avLst/>
          </a:prstGeom>
          <a:solidFill>
            <a:srgbClr val="D9EBD9"/>
          </a:solidFill>
          <a:ln w="12700" cap="flat">
            <a:noFill/>
            <a:miter lim="400000"/>
          </a:ln>
          <a:effectLst/>
        </p:spPr>
        <p:txBody>
          <a:bodyPr wrap="square" lIns="50800" tIns="50800" rIns="50800" bIns="50800" numCol="1" anchor="ctr">
            <a:noAutofit/>
          </a:bodyPr>
          <a:lstStyle/>
          <a:p>
            <a:pPr defTabSz="584200">
              <a:defRPr sz="2200">
                <a:latin typeface="Helvetica Neue Medium"/>
                <a:ea typeface="Helvetica Neue Medium"/>
                <a:cs typeface="Helvetica Neue Medium"/>
                <a:sym typeface="Helvetica Neue Medium"/>
              </a:defRPr>
            </a:pPr>
            <a:endParaRPr lang="fr-CA"/>
          </a:p>
        </p:txBody>
      </p:sp>
      <p:grpSp>
        <p:nvGrpSpPr>
          <p:cNvPr id="2" name="Group 2">
            <a:extLst>
              <a:ext uri="{FF2B5EF4-FFF2-40B4-BE49-F238E27FC236}">
                <a16:creationId xmlns:a16="http://schemas.microsoft.com/office/drawing/2014/main" id="{CCFF78B8-12E6-ECBB-300E-EACFA31A06F5}"/>
              </a:ext>
            </a:extLst>
          </p:cNvPr>
          <p:cNvGrpSpPr/>
          <p:nvPr/>
        </p:nvGrpSpPr>
        <p:grpSpPr>
          <a:xfrm rot="-10800000">
            <a:off x="167" y="0"/>
            <a:ext cx="955600" cy="6858000"/>
            <a:chOff x="0" y="0"/>
            <a:chExt cx="1911200" cy="13716000"/>
          </a:xfrm>
          <a:solidFill>
            <a:srgbClr val="222B51"/>
          </a:solidFill>
        </p:grpSpPr>
        <p:sp>
          <p:nvSpPr>
            <p:cNvPr id="3" name="Freeform 3">
              <a:extLst>
                <a:ext uri="{FF2B5EF4-FFF2-40B4-BE49-F238E27FC236}">
                  <a16:creationId xmlns:a16="http://schemas.microsoft.com/office/drawing/2014/main" id="{C3ED0B21-9270-E871-8695-BE7E9AB8244C}"/>
                </a:ext>
              </a:extLst>
            </p:cNvPr>
            <p:cNvSpPr>
              <a:spLocks noGrp="1" noRot="1" noMove="1" noResize="1" noEditPoints="1" noAdjustHandles="1" noChangeArrowheads="1" noChangeShapeType="1"/>
            </p:cNvSpPr>
            <p:nvPr/>
          </p:nvSpPr>
          <p:spPr>
            <a:xfrm>
              <a:off x="0" y="0"/>
              <a:ext cx="1911223" cy="13716000"/>
            </a:xfrm>
            <a:custGeom>
              <a:avLst/>
              <a:gdLst/>
              <a:ahLst/>
              <a:cxnLst/>
              <a:rect l="l" t="t" r="r" b="b"/>
              <a:pathLst>
                <a:path w="1911223" h="13716000">
                  <a:moveTo>
                    <a:pt x="0" y="0"/>
                  </a:moveTo>
                  <a:lnTo>
                    <a:pt x="1911223" y="0"/>
                  </a:lnTo>
                  <a:lnTo>
                    <a:pt x="1911223" y="13716000"/>
                  </a:lnTo>
                  <a:lnTo>
                    <a:pt x="0" y="13716000"/>
                  </a:lnTo>
                  <a:close/>
                </a:path>
              </a:pathLst>
            </a:custGeom>
            <a:grpFill/>
          </p:spPr>
          <p:txBody>
            <a:bodyPr/>
            <a:lstStyle/>
            <a:p>
              <a:endParaRPr lang="fr-CA" sz="1200"/>
            </a:p>
          </p:txBody>
        </p:sp>
      </p:grpSp>
      <p:sp>
        <p:nvSpPr>
          <p:cNvPr id="4" name="AutoShape 4">
            <a:extLst>
              <a:ext uri="{FF2B5EF4-FFF2-40B4-BE49-F238E27FC236}">
                <a16:creationId xmlns:a16="http://schemas.microsoft.com/office/drawing/2014/main" id="{AF071BBC-AE70-7166-E2C1-32ADF7589475}"/>
              </a:ext>
            </a:extLst>
          </p:cNvPr>
          <p:cNvSpPr>
            <a:spLocks noGrp="1" noRot="1" noMove="1" noResize="1" noEditPoints="1" noAdjustHandles="1" noChangeArrowheads="1" noChangeShapeType="1"/>
          </p:cNvSpPr>
          <p:nvPr/>
        </p:nvSpPr>
        <p:spPr>
          <a:xfrm rot="6709">
            <a:off x="-6" y="6360899"/>
            <a:ext cx="6507113" cy="0"/>
          </a:xfrm>
          <a:prstGeom prst="line">
            <a:avLst/>
          </a:prstGeom>
          <a:ln w="9525" cap="rnd">
            <a:solidFill>
              <a:srgbClr val="0A0A0A"/>
            </a:solidFill>
            <a:prstDash val="solid"/>
            <a:headEnd type="none" w="sm" len="sm"/>
            <a:tailEnd type="none" w="sm" len="sm"/>
          </a:ln>
        </p:spPr>
        <p:txBody>
          <a:bodyPr/>
          <a:lstStyle/>
          <a:p>
            <a:endParaRPr lang="fr-CA" sz="1200"/>
          </a:p>
        </p:txBody>
      </p:sp>
      <p:sp>
        <p:nvSpPr>
          <p:cNvPr id="13" name="TextBox 4">
            <a:extLst>
              <a:ext uri="{FF2B5EF4-FFF2-40B4-BE49-F238E27FC236}">
                <a16:creationId xmlns:a16="http://schemas.microsoft.com/office/drawing/2014/main" id="{DD8DFD9B-CE8B-C5EE-B9AB-92026E64D8E7}"/>
              </a:ext>
            </a:extLst>
          </p:cNvPr>
          <p:cNvSpPr txBox="1"/>
          <p:nvPr/>
        </p:nvSpPr>
        <p:spPr>
          <a:xfrm>
            <a:off x="1140623" y="278236"/>
            <a:ext cx="6331575" cy="1064522"/>
          </a:xfrm>
          <a:prstGeom prst="rect">
            <a:avLst/>
          </a:prstGeom>
        </p:spPr>
        <p:txBody>
          <a:bodyPr wrap="square" lIns="0" tIns="0" rIns="0" bIns="0" rtlCol="0" anchor="t">
            <a:spAutoFit/>
          </a:bodyPr>
          <a:lstStyle/>
          <a:p>
            <a:pPr>
              <a:lnSpc>
                <a:spcPts val="4260"/>
              </a:lnSpc>
            </a:pPr>
            <a:r>
              <a:rPr lang="fr-CA" sz="3300" dirty="0">
                <a:solidFill>
                  <a:srgbClr val="00A651"/>
                </a:solidFill>
                <a:latin typeface="Century Gothic" panose="020B0502020202020204" pitchFamily="34" charset="0"/>
                <a:ea typeface="Arimo"/>
                <a:cs typeface="Arimo"/>
                <a:sym typeface="Arimo"/>
              </a:rPr>
              <a:t>Prélèvement dans le pharynx et au niveau nasal</a:t>
            </a:r>
          </a:p>
        </p:txBody>
      </p:sp>
      <p:sp>
        <p:nvSpPr>
          <p:cNvPr id="25" name="Ne permet pas le diagnostic de la pharyngite…">
            <a:extLst>
              <a:ext uri="{FF2B5EF4-FFF2-40B4-BE49-F238E27FC236}">
                <a16:creationId xmlns:a16="http://schemas.microsoft.com/office/drawing/2014/main" id="{3997DB2F-2A3A-476F-33D8-568E339A1D55}"/>
              </a:ext>
            </a:extLst>
          </p:cNvPr>
          <p:cNvSpPr txBox="1">
            <a:spLocks/>
          </p:cNvSpPr>
          <p:nvPr/>
        </p:nvSpPr>
        <p:spPr>
          <a:xfrm>
            <a:off x="1163116" y="1842926"/>
            <a:ext cx="8517332" cy="55567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2200"/>
              </a:spcBef>
              <a:buFont typeface="Arial" panose="020B0604020202020204" pitchFamily="34" charset="0"/>
              <a:buBlip>
                <a:blip r:embed="rId3"/>
              </a:buBlip>
            </a:pPr>
            <a:r>
              <a:rPr lang="fr-CA" sz="2000" dirty="0">
                <a:solidFill>
                  <a:srgbClr val="202D54"/>
                </a:solidFill>
                <a:latin typeface="Century Gothic" panose="020B0502020202020204" pitchFamily="34" charset="0"/>
              </a:rPr>
              <a:t>Le pharmacien peut effectuer un prélèvement : </a:t>
            </a:r>
          </a:p>
          <a:p>
            <a:pPr lvl="1">
              <a:lnSpc>
                <a:spcPct val="100000"/>
              </a:lnSpc>
              <a:spcBef>
                <a:spcPts val="2200"/>
              </a:spcBef>
              <a:buBlip>
                <a:blip r:embed="rId3"/>
              </a:buBlip>
            </a:pPr>
            <a:r>
              <a:rPr lang="fr-CA" sz="1800" dirty="0">
                <a:solidFill>
                  <a:srgbClr val="202D54"/>
                </a:solidFill>
                <a:latin typeface="Century Gothic" panose="020B0502020202020204" pitchFamily="34" charset="0"/>
              </a:rPr>
              <a:t>Pharynx : test rapide du streptocoque B-hémolytique du groupe A</a:t>
            </a:r>
          </a:p>
          <a:p>
            <a:pPr lvl="1">
              <a:lnSpc>
                <a:spcPct val="100000"/>
              </a:lnSpc>
              <a:spcBef>
                <a:spcPts val="2200"/>
              </a:spcBef>
              <a:buBlip>
                <a:blip r:embed="rId3"/>
              </a:buBlip>
            </a:pPr>
            <a:r>
              <a:rPr lang="fr-CA" sz="1800" dirty="0">
                <a:solidFill>
                  <a:srgbClr val="202D54"/>
                </a:solidFill>
                <a:latin typeface="Century Gothic" panose="020B0502020202020204" pitchFamily="34" charset="0"/>
              </a:rPr>
              <a:t>Niveau nasal : test rapide de détection de la maladie à  coronavirus</a:t>
            </a:r>
          </a:p>
          <a:p>
            <a:pPr>
              <a:lnSpc>
                <a:spcPct val="100000"/>
              </a:lnSpc>
              <a:spcBef>
                <a:spcPts val="2200"/>
              </a:spcBef>
              <a:buFont typeface="Arial" panose="020B0604020202020204" pitchFamily="34" charset="0"/>
              <a:buBlip>
                <a:blip r:embed="rId3"/>
              </a:buBlip>
            </a:pPr>
            <a:r>
              <a:rPr lang="fr-CA" sz="2000" dirty="0">
                <a:solidFill>
                  <a:srgbClr val="202D54"/>
                </a:solidFill>
                <a:latin typeface="Century Gothic" panose="020B0502020202020204" pitchFamily="34" charset="0"/>
              </a:rPr>
              <a:t>Plus besoin d’une prescription pour réaliser ces prélèvements</a:t>
            </a:r>
          </a:p>
          <a:p>
            <a:pPr>
              <a:lnSpc>
                <a:spcPct val="100000"/>
              </a:lnSpc>
              <a:spcBef>
                <a:spcPts val="2200"/>
              </a:spcBef>
              <a:buFont typeface="Arial" panose="020B0604020202020204" pitchFamily="34" charset="0"/>
              <a:buBlip>
                <a:blip r:embed="rId3"/>
              </a:buBlip>
            </a:pPr>
            <a:r>
              <a:rPr lang="fr-CA" sz="2000" dirty="0">
                <a:solidFill>
                  <a:srgbClr val="202D54"/>
                </a:solidFill>
                <a:latin typeface="Century Gothic" panose="020B0502020202020204" pitchFamily="34" charset="0"/>
              </a:rPr>
              <a:t>Le pharmacien peut prescrire une thérapie médicamenteuse</a:t>
            </a:r>
            <a:br>
              <a:rPr lang="fr-CA" sz="2000" dirty="0">
                <a:solidFill>
                  <a:srgbClr val="202D54"/>
                </a:solidFill>
                <a:latin typeface="Century Gothic" panose="020B0502020202020204" pitchFamily="34" charset="0"/>
              </a:rPr>
            </a:br>
            <a:r>
              <a:rPr lang="fr-CA" sz="2000" dirty="0">
                <a:solidFill>
                  <a:srgbClr val="202D54"/>
                </a:solidFill>
                <a:latin typeface="Century Gothic" panose="020B0502020202020204" pitchFamily="34" charset="0"/>
              </a:rPr>
              <a:t>si le test est positif</a:t>
            </a:r>
          </a:p>
        </p:txBody>
      </p:sp>
      <p:pic>
        <p:nvPicPr>
          <p:cNvPr id="6" name="Picto_Loi31-24.png" descr="Picto_Loi31-24.png">
            <a:extLst>
              <a:ext uri="{FF2B5EF4-FFF2-40B4-BE49-F238E27FC236}">
                <a16:creationId xmlns:a16="http://schemas.microsoft.com/office/drawing/2014/main" id="{9057538D-6944-BD4B-A838-7403954D8E5F}"/>
              </a:ext>
            </a:extLst>
          </p:cNvPr>
          <p:cNvPicPr>
            <a:picLocks noChangeAspect="1"/>
          </p:cNvPicPr>
          <p:nvPr/>
        </p:nvPicPr>
        <p:blipFill>
          <a:blip r:embed="rId4"/>
          <a:stretch>
            <a:fillRect/>
          </a:stretch>
        </p:blipFill>
        <p:spPr>
          <a:xfrm>
            <a:off x="9317631" y="730339"/>
            <a:ext cx="1183568" cy="1224837"/>
          </a:xfrm>
          <a:prstGeom prst="rect">
            <a:avLst/>
          </a:prstGeom>
          <a:ln w="12700" cap="flat">
            <a:noFill/>
            <a:miter lim="400000"/>
          </a:ln>
          <a:effectLst/>
        </p:spPr>
      </p:pic>
    </p:spTree>
    <p:extLst>
      <p:ext uri="{BB962C8B-B14F-4D97-AF65-F5344CB8AC3E}">
        <p14:creationId xmlns:p14="http://schemas.microsoft.com/office/powerpoint/2010/main" val="1049923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1698D-0383-3BB2-6DBD-87229EF09FC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AAE6371-641C-A508-B45F-84B023E43F13}"/>
              </a:ext>
            </a:extLst>
          </p:cNvPr>
          <p:cNvGrpSpPr/>
          <p:nvPr/>
        </p:nvGrpSpPr>
        <p:grpSpPr>
          <a:xfrm>
            <a:off x="11054800" y="0"/>
            <a:ext cx="1137200" cy="6858000"/>
            <a:chOff x="0" y="0"/>
            <a:chExt cx="2274400" cy="13716000"/>
          </a:xfrm>
        </p:grpSpPr>
        <p:sp>
          <p:nvSpPr>
            <p:cNvPr id="3" name="Freeform 3">
              <a:extLst>
                <a:ext uri="{FF2B5EF4-FFF2-40B4-BE49-F238E27FC236}">
                  <a16:creationId xmlns:a16="http://schemas.microsoft.com/office/drawing/2014/main" id="{227BCE5B-FD42-0A6C-222B-546CBD9296B4}"/>
                </a:ext>
              </a:extLst>
            </p:cNvPr>
            <p:cNvSpPr>
              <a:spLocks noGrp="1" noRot="1" noMove="1" noResize="1" noEditPoints="1" noAdjustHandles="1" noChangeArrowheads="1" noChangeShapeType="1"/>
            </p:cNvSpPr>
            <p:nvPr/>
          </p:nvSpPr>
          <p:spPr>
            <a:xfrm>
              <a:off x="0" y="0"/>
              <a:ext cx="2274443" cy="13716000"/>
            </a:xfrm>
            <a:custGeom>
              <a:avLst/>
              <a:gdLst/>
              <a:ahLst/>
              <a:cxnLst/>
              <a:rect l="l" t="t" r="r" b="b"/>
              <a:pathLst>
                <a:path w="2274443" h="13716000">
                  <a:moveTo>
                    <a:pt x="0" y="0"/>
                  </a:moveTo>
                  <a:lnTo>
                    <a:pt x="2274443" y="0"/>
                  </a:lnTo>
                  <a:lnTo>
                    <a:pt x="2274443" y="13716000"/>
                  </a:lnTo>
                  <a:lnTo>
                    <a:pt x="0" y="13716000"/>
                  </a:lnTo>
                  <a:close/>
                </a:path>
              </a:pathLst>
            </a:custGeom>
            <a:solidFill>
              <a:srgbClr val="222B52"/>
            </a:solidFill>
          </p:spPr>
          <p:txBody>
            <a:bodyPr/>
            <a:lstStyle/>
            <a:p>
              <a:endParaRPr lang="fr-CA" sz="1200"/>
            </a:p>
          </p:txBody>
        </p:sp>
      </p:grpSp>
      <p:sp>
        <p:nvSpPr>
          <p:cNvPr id="4" name="AutoShape 4">
            <a:extLst>
              <a:ext uri="{FF2B5EF4-FFF2-40B4-BE49-F238E27FC236}">
                <a16:creationId xmlns:a16="http://schemas.microsoft.com/office/drawing/2014/main" id="{5E1FB286-00BA-66CB-E192-8C388A8DAF2A}"/>
              </a:ext>
            </a:extLst>
          </p:cNvPr>
          <p:cNvSpPr>
            <a:spLocks noGrp="1" noRot="1" noMove="1" noResize="1" noEditPoints="1" noAdjustHandles="1" noChangeArrowheads="1" noChangeShapeType="1"/>
          </p:cNvSpPr>
          <p:nvPr/>
        </p:nvSpPr>
        <p:spPr>
          <a:xfrm rot="6709">
            <a:off x="5691244" y="6501367"/>
            <a:ext cx="6507113" cy="0"/>
          </a:xfrm>
          <a:prstGeom prst="line">
            <a:avLst/>
          </a:prstGeom>
          <a:ln w="9525" cap="rnd">
            <a:solidFill>
              <a:srgbClr val="222B52"/>
            </a:solidFill>
            <a:prstDash val="solid"/>
            <a:headEnd type="none" w="sm" len="sm"/>
            <a:tailEnd type="none" w="sm" len="sm"/>
          </a:ln>
        </p:spPr>
        <p:txBody>
          <a:bodyPr/>
          <a:lstStyle/>
          <a:p>
            <a:endParaRPr lang="fr-CA" sz="1200"/>
          </a:p>
        </p:txBody>
      </p:sp>
      <p:grpSp>
        <p:nvGrpSpPr>
          <p:cNvPr id="5" name="Group 5">
            <a:extLst>
              <a:ext uri="{FF2B5EF4-FFF2-40B4-BE49-F238E27FC236}">
                <a16:creationId xmlns:a16="http://schemas.microsoft.com/office/drawing/2014/main" id="{3336B716-A456-A178-4586-B4FA44BF8166}"/>
              </a:ext>
            </a:extLst>
          </p:cNvPr>
          <p:cNvGrpSpPr>
            <a:grpSpLocks noGrp="1" noUngrp="1" noRot="1" noMove="1" noResize="1"/>
          </p:cNvGrpSpPr>
          <p:nvPr/>
        </p:nvGrpSpPr>
        <p:grpSpPr>
          <a:xfrm>
            <a:off x="0" y="1350867"/>
            <a:ext cx="3298400" cy="1160000"/>
            <a:chOff x="0" y="0"/>
            <a:chExt cx="6596800" cy="2320000"/>
          </a:xfrm>
        </p:grpSpPr>
        <p:sp>
          <p:nvSpPr>
            <p:cNvPr id="6" name="Freeform 6">
              <a:extLst>
                <a:ext uri="{FF2B5EF4-FFF2-40B4-BE49-F238E27FC236}">
                  <a16:creationId xmlns:a16="http://schemas.microsoft.com/office/drawing/2014/main" id="{EACD0DBA-0DCC-2C7B-78FE-63011714D7F8}"/>
                </a:ext>
              </a:extLst>
            </p:cNvPr>
            <p:cNvSpPr>
              <a:spLocks noGrp="1" noRot="1" noMove="1" noResize="1" noEditPoints="1" noAdjustHandles="1" noChangeArrowheads="1" noChangeShapeType="1"/>
            </p:cNvSpPr>
            <p:nvPr/>
          </p:nvSpPr>
          <p:spPr>
            <a:xfrm>
              <a:off x="0" y="0"/>
              <a:ext cx="6596761" cy="2320036"/>
            </a:xfrm>
            <a:custGeom>
              <a:avLst/>
              <a:gdLst/>
              <a:ahLst/>
              <a:cxnLst/>
              <a:rect l="l" t="t" r="r" b="b"/>
              <a:pathLst>
                <a:path w="6596761" h="2320036">
                  <a:moveTo>
                    <a:pt x="0" y="0"/>
                  </a:moveTo>
                  <a:lnTo>
                    <a:pt x="6596761" y="0"/>
                  </a:lnTo>
                  <a:lnTo>
                    <a:pt x="6596761" y="2320036"/>
                  </a:lnTo>
                  <a:lnTo>
                    <a:pt x="0" y="2320036"/>
                  </a:lnTo>
                  <a:close/>
                </a:path>
              </a:pathLst>
            </a:custGeom>
            <a:solidFill>
              <a:srgbClr val="222B52"/>
            </a:solidFill>
          </p:spPr>
          <p:txBody>
            <a:bodyPr/>
            <a:lstStyle/>
            <a:p>
              <a:endParaRPr lang="fr-CA" sz="1200"/>
            </a:p>
          </p:txBody>
        </p:sp>
      </p:grpSp>
      <p:sp>
        <p:nvSpPr>
          <p:cNvPr id="8" name="TextBox 8">
            <a:extLst>
              <a:ext uri="{FF2B5EF4-FFF2-40B4-BE49-F238E27FC236}">
                <a16:creationId xmlns:a16="http://schemas.microsoft.com/office/drawing/2014/main" id="{3B7E5BBC-68E6-5A51-DE66-751F59453F29}"/>
              </a:ext>
            </a:extLst>
          </p:cNvPr>
          <p:cNvSpPr txBox="1"/>
          <p:nvPr/>
        </p:nvSpPr>
        <p:spPr>
          <a:xfrm>
            <a:off x="1883968" y="2690237"/>
            <a:ext cx="4434268" cy="3323987"/>
          </a:xfrm>
          <a:prstGeom prst="rect">
            <a:avLst/>
          </a:prstGeom>
        </p:spPr>
        <p:txBody>
          <a:bodyPr wrap="square" lIns="0" tIns="0" rIns="0" bIns="0" rtlCol="0" anchor="t">
            <a:spAutoFit/>
          </a:bodyPr>
          <a:lstStyle/>
          <a:p>
            <a:r>
              <a:rPr lang="fr-CA" sz="3600" dirty="0">
                <a:solidFill>
                  <a:srgbClr val="00A651"/>
                </a:solidFill>
                <a:latin typeface="Century Gothic" panose="020B0502020202020204" pitchFamily="34" charset="0"/>
                <a:ea typeface="Arimo"/>
                <a:cs typeface="Arimo"/>
                <a:sym typeface="Arimo"/>
              </a:rPr>
              <a:t>Prescrire une thérapie médicamenteuse dans le contexte de pratiques collaboratives </a:t>
            </a:r>
          </a:p>
        </p:txBody>
      </p:sp>
      <p:sp>
        <p:nvSpPr>
          <p:cNvPr id="9" name="TextBox 9">
            <a:extLst>
              <a:ext uri="{FF2B5EF4-FFF2-40B4-BE49-F238E27FC236}">
                <a16:creationId xmlns:a16="http://schemas.microsoft.com/office/drawing/2014/main" id="{899723BE-8000-1397-D360-3C010D923ACB}"/>
              </a:ext>
            </a:extLst>
          </p:cNvPr>
          <p:cNvSpPr txBox="1"/>
          <p:nvPr/>
        </p:nvSpPr>
        <p:spPr>
          <a:xfrm>
            <a:off x="1883967" y="1530219"/>
            <a:ext cx="1312900" cy="859210"/>
          </a:xfrm>
          <a:prstGeom prst="rect">
            <a:avLst/>
          </a:prstGeom>
        </p:spPr>
        <p:txBody>
          <a:bodyPr lIns="0" tIns="0" rIns="0" bIns="0" rtlCol="0" anchor="t">
            <a:spAutoFit/>
          </a:bodyPr>
          <a:lstStyle/>
          <a:p>
            <a:pPr>
              <a:lnSpc>
                <a:spcPts val="6720"/>
              </a:lnSpc>
            </a:pPr>
            <a:r>
              <a:rPr lang="fr-CA" sz="5600" dirty="0">
                <a:solidFill>
                  <a:srgbClr val="FFD75B"/>
                </a:solidFill>
                <a:latin typeface="Arimo"/>
                <a:ea typeface="Arimo"/>
                <a:cs typeface="Arimo"/>
                <a:sym typeface="Arimo"/>
              </a:rPr>
              <a:t>8</a:t>
            </a:r>
          </a:p>
        </p:txBody>
      </p:sp>
      <p:grpSp>
        <p:nvGrpSpPr>
          <p:cNvPr id="10" name="Group 9">
            <a:extLst>
              <a:ext uri="{FF2B5EF4-FFF2-40B4-BE49-F238E27FC236}">
                <a16:creationId xmlns:a16="http://schemas.microsoft.com/office/drawing/2014/main" id="{CE461E60-83EB-F89E-F4DA-4E1A3B8D993A}"/>
              </a:ext>
            </a:extLst>
          </p:cNvPr>
          <p:cNvGrpSpPr/>
          <p:nvPr/>
        </p:nvGrpSpPr>
        <p:grpSpPr>
          <a:xfrm>
            <a:off x="940397" y="-6358"/>
            <a:ext cx="7937" cy="5520715"/>
            <a:chOff x="940397" y="-6358"/>
            <a:chExt cx="7937" cy="5520715"/>
          </a:xfrm>
        </p:grpSpPr>
        <p:sp>
          <p:nvSpPr>
            <p:cNvPr id="7" name="AutoShape 7">
              <a:extLst>
                <a:ext uri="{FF2B5EF4-FFF2-40B4-BE49-F238E27FC236}">
                  <a16:creationId xmlns:a16="http://schemas.microsoft.com/office/drawing/2014/main" id="{22DDF3C7-F607-ED5B-5D59-A1546853E987}"/>
                </a:ext>
              </a:extLst>
            </p:cNvPr>
            <p:cNvSpPr>
              <a:spLocks noGrp="1" noRot="1" noMove="1" noResize="1" noEditPoints="1" noAdjustHandles="1" noChangeArrowheads="1" noChangeShapeType="1"/>
            </p:cNvSpPr>
            <p:nvPr/>
          </p:nvSpPr>
          <p:spPr>
            <a:xfrm rot="5392091">
              <a:off x="-1812024" y="2754000"/>
              <a:ext cx="5520715" cy="0"/>
            </a:xfrm>
            <a:prstGeom prst="line">
              <a:avLst/>
            </a:prstGeom>
            <a:ln w="9525" cap="rnd">
              <a:solidFill>
                <a:srgbClr val="222B52"/>
              </a:solidFill>
              <a:prstDash val="solid"/>
              <a:headEnd type="none" w="sm" len="sm"/>
              <a:tailEnd type="none" w="sm" len="sm"/>
            </a:ln>
          </p:spPr>
          <p:txBody>
            <a:bodyPr/>
            <a:lstStyle/>
            <a:p>
              <a:endParaRPr lang="fr-CA" sz="1200"/>
            </a:p>
          </p:txBody>
        </p:sp>
        <p:sp>
          <p:nvSpPr>
            <p:cNvPr id="11" name="AutoShape 11">
              <a:extLst>
                <a:ext uri="{FF2B5EF4-FFF2-40B4-BE49-F238E27FC236}">
                  <a16:creationId xmlns:a16="http://schemas.microsoft.com/office/drawing/2014/main" id="{E30487F6-B78C-B658-FE19-2B2C1A620C30}"/>
                </a:ext>
              </a:extLst>
            </p:cNvPr>
            <p:cNvSpPr/>
            <p:nvPr/>
          </p:nvSpPr>
          <p:spPr>
            <a:xfrm flipH="1">
              <a:off x="940397" y="1347309"/>
              <a:ext cx="3175" cy="1162683"/>
            </a:xfrm>
            <a:prstGeom prst="line">
              <a:avLst/>
            </a:prstGeom>
            <a:ln w="9525" cap="rnd">
              <a:solidFill>
                <a:srgbClr val="F0F0EA"/>
              </a:solidFill>
              <a:prstDash val="solid"/>
              <a:headEnd type="none" w="sm" len="sm"/>
              <a:tailEnd type="none" w="sm" len="sm"/>
            </a:ln>
          </p:spPr>
          <p:txBody>
            <a:bodyPr/>
            <a:lstStyle/>
            <a:p>
              <a:endParaRPr lang="fr-CA" sz="1200"/>
            </a:p>
          </p:txBody>
        </p:sp>
      </p:grpSp>
      <p:pic>
        <p:nvPicPr>
          <p:cNvPr id="12" name="covid-supplements-pharmacien-scaled.jpg">
            <a:extLst>
              <a:ext uri="{FF2B5EF4-FFF2-40B4-BE49-F238E27FC236}">
                <a16:creationId xmlns:a16="http://schemas.microsoft.com/office/drawing/2014/main" id="{3D2F94AF-318E-5F93-AE16-CBF303B72498}"/>
              </a:ext>
            </a:extLst>
          </p:cNvPr>
          <p:cNvPicPr>
            <a:picLocks noChangeAspect="1"/>
          </p:cNvPicPr>
          <p:nvPr/>
        </p:nvPicPr>
        <p:blipFill>
          <a:blip r:embed="rId3">
            <a:extLst>
              <a:ext uri="{28A0092B-C50C-407E-A947-70E740481C1C}">
                <a14:useLocalDpi xmlns:a14="http://schemas.microsoft.com/office/drawing/2010/main" val="0"/>
              </a:ext>
            </a:extLst>
          </a:blip>
          <a:srcRect l="5629" r="5629"/>
          <a:stretch/>
        </p:blipFill>
        <p:spPr>
          <a:xfrm>
            <a:off x="6786450" y="556470"/>
            <a:ext cx="3849307" cy="5554483"/>
          </a:xfrm>
          <a:prstGeom prst="rect">
            <a:avLst/>
          </a:prstGeom>
          <a:ln w="12700">
            <a:miter lim="400000"/>
          </a:ln>
        </p:spPr>
      </p:pic>
    </p:spTree>
    <p:extLst>
      <p:ext uri="{BB962C8B-B14F-4D97-AF65-F5344CB8AC3E}">
        <p14:creationId xmlns:p14="http://schemas.microsoft.com/office/powerpoint/2010/main" val="3380389992"/>
      </p:ext>
    </p:extLst>
  </p:cSld>
  <p:clrMapOvr>
    <a:masterClrMapping/>
  </p:clrMapOvr>
  <mc:AlternateContent xmlns:mc="http://schemas.openxmlformats.org/markup-compatibility/2006" xmlns:p14="http://schemas.microsoft.com/office/powerpoint/2010/main">
    <mc:Choice Requires="p14">
      <p:transition spd="slow" p14:dur="2000" advTm="5328"/>
    </mc:Choice>
    <mc:Fallback xmlns="">
      <p:transition spd="slow" advTm="5328"/>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770CC-00E1-F198-6D74-D78E4D3954FD}"/>
            </a:ext>
          </a:extLst>
        </p:cNvPr>
        <p:cNvGrpSpPr/>
        <p:nvPr/>
      </p:nvGrpSpPr>
      <p:grpSpPr>
        <a:xfrm>
          <a:off x="0" y="0"/>
          <a:ext cx="0" cy="0"/>
          <a:chOff x="0" y="0"/>
          <a:chExt cx="0" cy="0"/>
        </a:xfrm>
      </p:grpSpPr>
      <p:sp>
        <p:nvSpPr>
          <p:cNvPr id="4" name="AutoShape 4">
            <a:extLst>
              <a:ext uri="{FF2B5EF4-FFF2-40B4-BE49-F238E27FC236}">
                <a16:creationId xmlns:a16="http://schemas.microsoft.com/office/drawing/2014/main" id="{52B0F53A-817D-ECC7-4652-11B28E0C500F}"/>
              </a:ext>
            </a:extLst>
          </p:cNvPr>
          <p:cNvSpPr>
            <a:spLocks noGrp="1" noRot="1" noMove="1" noResize="1" noEditPoints="1" noAdjustHandles="1" noChangeArrowheads="1" noChangeShapeType="1"/>
          </p:cNvSpPr>
          <p:nvPr/>
        </p:nvSpPr>
        <p:spPr>
          <a:xfrm rot="6709">
            <a:off x="5691244" y="6501367"/>
            <a:ext cx="6507113" cy="0"/>
          </a:xfrm>
          <a:prstGeom prst="line">
            <a:avLst/>
          </a:prstGeom>
          <a:ln w="9525" cap="rnd">
            <a:solidFill>
              <a:srgbClr val="222B52"/>
            </a:solidFill>
            <a:prstDash val="solid"/>
            <a:headEnd type="none" w="sm" len="sm"/>
            <a:tailEnd type="none" w="sm" len="sm"/>
          </a:ln>
        </p:spPr>
        <p:txBody>
          <a:bodyPr/>
          <a:lstStyle/>
          <a:p>
            <a:endParaRPr lang="fr-CA" sz="1200"/>
          </a:p>
        </p:txBody>
      </p:sp>
      <p:sp>
        <p:nvSpPr>
          <p:cNvPr id="7" name="AutoShape 7">
            <a:extLst>
              <a:ext uri="{FF2B5EF4-FFF2-40B4-BE49-F238E27FC236}">
                <a16:creationId xmlns:a16="http://schemas.microsoft.com/office/drawing/2014/main" id="{846E43A6-5253-1384-A1C6-9117ED3856B4}"/>
              </a:ext>
            </a:extLst>
          </p:cNvPr>
          <p:cNvSpPr>
            <a:spLocks noGrp="1" noRot="1" noMove="1" noResize="1" noEditPoints="1" noAdjustHandles="1" noChangeArrowheads="1" noChangeShapeType="1"/>
          </p:cNvSpPr>
          <p:nvPr/>
        </p:nvSpPr>
        <p:spPr>
          <a:xfrm rot="5392091">
            <a:off x="-1935762" y="2760351"/>
            <a:ext cx="5520715" cy="0"/>
          </a:xfrm>
          <a:prstGeom prst="line">
            <a:avLst/>
          </a:prstGeom>
          <a:ln w="9525" cap="rnd">
            <a:solidFill>
              <a:srgbClr val="222B52"/>
            </a:solidFill>
            <a:prstDash val="solid"/>
            <a:headEnd type="none" w="sm" len="sm"/>
            <a:tailEnd type="none" w="sm" len="sm"/>
          </a:ln>
        </p:spPr>
        <p:txBody>
          <a:bodyPr/>
          <a:lstStyle/>
          <a:p>
            <a:endParaRPr lang="fr-CA" sz="1200"/>
          </a:p>
        </p:txBody>
      </p:sp>
      <p:sp>
        <p:nvSpPr>
          <p:cNvPr id="8" name="TextBox 8">
            <a:extLst>
              <a:ext uri="{FF2B5EF4-FFF2-40B4-BE49-F238E27FC236}">
                <a16:creationId xmlns:a16="http://schemas.microsoft.com/office/drawing/2014/main" id="{326C63EE-0344-D307-F120-281B1E2357B1}"/>
              </a:ext>
            </a:extLst>
          </p:cNvPr>
          <p:cNvSpPr txBox="1"/>
          <p:nvPr/>
        </p:nvSpPr>
        <p:spPr>
          <a:xfrm>
            <a:off x="1198245" y="466308"/>
            <a:ext cx="9361169" cy="984885"/>
          </a:xfrm>
          <a:prstGeom prst="rect">
            <a:avLst/>
          </a:prstGeom>
        </p:spPr>
        <p:txBody>
          <a:bodyPr wrap="square" lIns="0" tIns="0" rIns="0" bIns="0" rtlCol="0" anchor="t">
            <a:spAutoFit/>
          </a:bodyPr>
          <a:lstStyle/>
          <a:p>
            <a:r>
              <a:rPr lang="fr-CA" sz="3200" dirty="0">
                <a:solidFill>
                  <a:srgbClr val="00A651"/>
                </a:solidFill>
                <a:latin typeface="Century Gothic" panose="020B0502020202020204" pitchFamily="34" charset="0"/>
                <a:ea typeface="Arimo"/>
                <a:cs typeface="Arimo"/>
                <a:sym typeface="Arimo"/>
              </a:rPr>
              <a:t>Prescrire une thérapie médicamenteuse dans le contexte de pratiques collaboratives </a:t>
            </a:r>
          </a:p>
        </p:txBody>
      </p:sp>
      <p:grpSp>
        <p:nvGrpSpPr>
          <p:cNvPr id="11" name="Group 2">
            <a:extLst>
              <a:ext uri="{FF2B5EF4-FFF2-40B4-BE49-F238E27FC236}">
                <a16:creationId xmlns:a16="http://schemas.microsoft.com/office/drawing/2014/main" id="{AC6EE1D2-D647-4752-336E-4F221A490C16}"/>
              </a:ext>
            </a:extLst>
          </p:cNvPr>
          <p:cNvGrpSpPr/>
          <p:nvPr/>
        </p:nvGrpSpPr>
        <p:grpSpPr>
          <a:xfrm rot="-10800000">
            <a:off x="167" y="0"/>
            <a:ext cx="955600" cy="6858000"/>
            <a:chOff x="0" y="0"/>
            <a:chExt cx="1911200" cy="13716000"/>
          </a:xfrm>
          <a:solidFill>
            <a:srgbClr val="222B51"/>
          </a:solidFill>
        </p:grpSpPr>
        <p:sp>
          <p:nvSpPr>
            <p:cNvPr id="12" name="Freeform 3">
              <a:extLst>
                <a:ext uri="{FF2B5EF4-FFF2-40B4-BE49-F238E27FC236}">
                  <a16:creationId xmlns:a16="http://schemas.microsoft.com/office/drawing/2014/main" id="{E2944915-0FA7-D9A6-30AC-731665CF9E07}"/>
                </a:ext>
              </a:extLst>
            </p:cNvPr>
            <p:cNvSpPr/>
            <p:nvPr/>
          </p:nvSpPr>
          <p:spPr>
            <a:xfrm>
              <a:off x="0" y="0"/>
              <a:ext cx="1911223" cy="13716000"/>
            </a:xfrm>
            <a:custGeom>
              <a:avLst/>
              <a:gdLst/>
              <a:ahLst/>
              <a:cxnLst/>
              <a:rect l="l" t="t" r="r" b="b"/>
              <a:pathLst>
                <a:path w="1911223" h="13716000">
                  <a:moveTo>
                    <a:pt x="0" y="0"/>
                  </a:moveTo>
                  <a:lnTo>
                    <a:pt x="1911223" y="0"/>
                  </a:lnTo>
                  <a:lnTo>
                    <a:pt x="1911223" y="13716000"/>
                  </a:lnTo>
                  <a:lnTo>
                    <a:pt x="0" y="13716000"/>
                  </a:lnTo>
                  <a:close/>
                </a:path>
              </a:pathLst>
            </a:custGeom>
            <a:grpFill/>
          </p:spPr>
          <p:txBody>
            <a:bodyPr/>
            <a:lstStyle/>
            <a:p>
              <a:endParaRPr lang="fr-CA" sz="1200"/>
            </a:p>
          </p:txBody>
        </p:sp>
      </p:grpSp>
      <p:pic>
        <p:nvPicPr>
          <p:cNvPr id="13" name="Image" descr="Image">
            <a:extLst>
              <a:ext uri="{FF2B5EF4-FFF2-40B4-BE49-F238E27FC236}">
                <a16:creationId xmlns:a16="http://schemas.microsoft.com/office/drawing/2014/main" id="{6C80D1F4-3ECB-ADE3-59CC-B93FADE89302}"/>
              </a:ext>
            </a:extLst>
          </p:cNvPr>
          <p:cNvPicPr>
            <a:picLocks noChangeAspect="1"/>
          </p:cNvPicPr>
          <p:nvPr/>
        </p:nvPicPr>
        <p:blipFill>
          <a:blip r:embed="rId3"/>
          <a:stretch>
            <a:fillRect/>
          </a:stretch>
        </p:blipFill>
        <p:spPr>
          <a:xfrm>
            <a:off x="10441352" y="529282"/>
            <a:ext cx="1410684" cy="1398879"/>
          </a:xfrm>
          <a:prstGeom prst="rect">
            <a:avLst/>
          </a:prstGeom>
          <a:ln w="12700">
            <a:miter lim="400000"/>
          </a:ln>
        </p:spPr>
      </p:pic>
      <p:sp>
        <p:nvSpPr>
          <p:cNvPr id="14" name="Vise un patient particulier…">
            <a:extLst>
              <a:ext uri="{FF2B5EF4-FFF2-40B4-BE49-F238E27FC236}">
                <a16:creationId xmlns:a16="http://schemas.microsoft.com/office/drawing/2014/main" id="{2D0DC5F2-F628-D074-BC12-48B2CFE66013}"/>
              </a:ext>
            </a:extLst>
          </p:cNvPr>
          <p:cNvSpPr txBox="1">
            <a:spLocks/>
          </p:cNvSpPr>
          <p:nvPr/>
        </p:nvSpPr>
        <p:spPr>
          <a:xfrm>
            <a:off x="1110667" y="2082391"/>
            <a:ext cx="9724665" cy="189071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600"/>
              </a:spcBef>
              <a:buFont typeface="Arial" panose="020B0604020202020204" pitchFamily="34" charset="0"/>
              <a:buBlip>
                <a:blip r:embed="rId4"/>
              </a:buBlip>
            </a:pPr>
            <a:r>
              <a:rPr lang="fr-CA" sz="2500" dirty="0">
                <a:solidFill>
                  <a:srgbClr val="202D54"/>
                </a:solidFill>
                <a:latin typeface="Century Gothic" panose="020B0502020202020204" pitchFamily="34" charset="0"/>
              </a:rPr>
              <a:t>Ordonnance individuelle ou collective (non discuté dans cette présentation)</a:t>
            </a:r>
          </a:p>
          <a:p>
            <a:pPr>
              <a:spcBef>
                <a:spcPts val="1600"/>
              </a:spcBef>
              <a:buFont typeface="Arial" panose="020B0604020202020204" pitchFamily="34" charset="0"/>
              <a:buBlip>
                <a:blip r:embed="rId4"/>
              </a:buBlip>
            </a:pPr>
            <a:r>
              <a:rPr lang="fr-CA" sz="2500" dirty="0">
                <a:solidFill>
                  <a:srgbClr val="202D54"/>
                </a:solidFill>
                <a:latin typeface="Century Gothic" panose="020B0502020202020204" pitchFamily="34" charset="0"/>
              </a:rPr>
              <a:t>Demande de consultation</a:t>
            </a:r>
          </a:p>
          <a:p>
            <a:pPr>
              <a:spcBef>
                <a:spcPts val="1600"/>
              </a:spcBef>
              <a:buFont typeface="Arial" panose="020B0604020202020204" pitchFamily="34" charset="0"/>
              <a:buBlip>
                <a:blip r:embed="rId4"/>
              </a:buBlip>
            </a:pPr>
            <a:r>
              <a:rPr lang="fr-CA" sz="2500" dirty="0">
                <a:solidFill>
                  <a:srgbClr val="202D54"/>
                </a:solidFill>
                <a:latin typeface="Century Gothic" panose="020B0502020202020204" pitchFamily="34" charset="0"/>
              </a:rPr>
              <a:t>Entente de pratique avancée en partenariat (EPAP)</a:t>
            </a:r>
          </a:p>
        </p:txBody>
      </p:sp>
    </p:spTree>
    <p:extLst>
      <p:ext uri="{BB962C8B-B14F-4D97-AF65-F5344CB8AC3E}">
        <p14:creationId xmlns:p14="http://schemas.microsoft.com/office/powerpoint/2010/main" val="3647635078"/>
      </p:ext>
    </p:extLst>
  </p:cSld>
  <p:clrMapOvr>
    <a:masterClrMapping/>
  </p:clrMapOvr>
  <mc:AlternateContent xmlns:mc="http://schemas.openxmlformats.org/markup-compatibility/2006" xmlns:p14="http://schemas.microsoft.com/office/powerpoint/2010/main">
    <mc:Choice Requires="p14">
      <p:transition spd="slow" p14:dur="2000" advTm="5328"/>
    </mc:Choice>
    <mc:Fallback xmlns="">
      <p:transition spd="slow" advTm="5328"/>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5240" y="0"/>
            <a:ext cx="498629" cy="6858000"/>
            <a:chOff x="0" y="0"/>
            <a:chExt cx="756800" cy="13716000"/>
          </a:xfrm>
        </p:grpSpPr>
        <p:sp>
          <p:nvSpPr>
            <p:cNvPr id="6" name="Freeform 6"/>
            <p:cNvSpPr>
              <a:spLocks noGrp="1" noRot="1" noMove="1" noResize="1" noEditPoints="1" noAdjustHandles="1" noChangeArrowheads="1" noChangeShapeType="1"/>
            </p:cNvSpPr>
            <p:nvPr/>
          </p:nvSpPr>
          <p:spPr>
            <a:xfrm>
              <a:off x="0" y="0"/>
              <a:ext cx="756793" cy="13716000"/>
            </a:xfrm>
            <a:custGeom>
              <a:avLst/>
              <a:gdLst/>
              <a:ahLst/>
              <a:cxnLst/>
              <a:rect l="l" t="t" r="r" b="b"/>
              <a:pathLst>
                <a:path w="756793" h="13716000">
                  <a:moveTo>
                    <a:pt x="756793" y="0"/>
                  </a:moveTo>
                  <a:lnTo>
                    <a:pt x="0" y="0"/>
                  </a:lnTo>
                  <a:lnTo>
                    <a:pt x="0" y="13716000"/>
                  </a:lnTo>
                  <a:lnTo>
                    <a:pt x="756793" y="13716000"/>
                  </a:lnTo>
                  <a:close/>
                </a:path>
              </a:pathLst>
            </a:custGeom>
            <a:solidFill>
              <a:srgbClr val="FFD65B"/>
            </a:solidFill>
          </p:spPr>
          <p:txBody>
            <a:bodyPr/>
            <a:lstStyle/>
            <a:p>
              <a:endParaRPr lang="fr-CA" sz="1200"/>
            </a:p>
          </p:txBody>
        </p:sp>
      </p:grpSp>
      <p:sp>
        <p:nvSpPr>
          <p:cNvPr id="2" name="AutoShape 2"/>
          <p:cNvSpPr>
            <a:spLocks noGrp="1" noRot="1" noMove="1" noResize="1" noEditPoints="1" noAdjustHandles="1" noChangeArrowheads="1" noChangeShapeType="1"/>
          </p:cNvSpPr>
          <p:nvPr/>
        </p:nvSpPr>
        <p:spPr>
          <a:xfrm flipH="1">
            <a:off x="0" y="418751"/>
            <a:ext cx="12192000" cy="0"/>
          </a:xfrm>
          <a:prstGeom prst="line">
            <a:avLst/>
          </a:prstGeom>
          <a:ln w="9525" cap="rnd">
            <a:solidFill>
              <a:srgbClr val="0A0A0A"/>
            </a:solidFill>
            <a:prstDash val="solid"/>
            <a:headEnd type="none" w="sm" len="sm"/>
            <a:tailEnd type="none" w="sm" len="sm"/>
          </a:ln>
        </p:spPr>
        <p:txBody>
          <a:bodyPr/>
          <a:lstStyle/>
          <a:p>
            <a:endParaRPr lang="fr-CA" sz="1200"/>
          </a:p>
        </p:txBody>
      </p:sp>
      <p:sp>
        <p:nvSpPr>
          <p:cNvPr id="4" name="TextBox 4"/>
          <p:cNvSpPr txBox="1"/>
          <p:nvPr/>
        </p:nvSpPr>
        <p:spPr>
          <a:xfrm>
            <a:off x="1011917" y="675783"/>
            <a:ext cx="10168100" cy="583301"/>
          </a:xfrm>
          <a:prstGeom prst="rect">
            <a:avLst/>
          </a:prstGeom>
        </p:spPr>
        <p:txBody>
          <a:bodyPr lIns="0" tIns="0" rIns="0" bIns="0" rtlCol="0" anchor="t">
            <a:spAutoFit/>
          </a:bodyPr>
          <a:lstStyle/>
          <a:p>
            <a:pPr>
              <a:lnSpc>
                <a:spcPts val="4960"/>
              </a:lnSpc>
            </a:pPr>
            <a:r>
              <a:rPr lang="fr-CA" sz="3200">
                <a:solidFill>
                  <a:srgbClr val="00A651"/>
                </a:solidFill>
                <a:latin typeface="Century Gothic" panose="020B0502020202020204" pitchFamily="34" charset="0"/>
                <a:ea typeface="Arimo"/>
                <a:cs typeface="Arimo"/>
                <a:sym typeface="Arimo"/>
              </a:rPr>
              <a:t>Demande de consultation au pharmacien</a:t>
            </a:r>
          </a:p>
        </p:txBody>
      </p:sp>
      <p:sp>
        <p:nvSpPr>
          <p:cNvPr id="9" name="Vise un patient particulier…">
            <a:extLst>
              <a:ext uri="{FF2B5EF4-FFF2-40B4-BE49-F238E27FC236}">
                <a16:creationId xmlns:a16="http://schemas.microsoft.com/office/drawing/2014/main" id="{8A456934-5CBD-841F-C635-1A062FD0EAE9}"/>
              </a:ext>
            </a:extLst>
          </p:cNvPr>
          <p:cNvSpPr txBox="1">
            <a:spLocks/>
          </p:cNvSpPr>
          <p:nvPr/>
        </p:nvSpPr>
        <p:spPr>
          <a:xfrm>
            <a:off x="966781" y="1920562"/>
            <a:ext cx="9724665" cy="29789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600"/>
              </a:spcBef>
              <a:buFont typeface="Arial" panose="020B0604020202020204" pitchFamily="34" charset="0"/>
              <a:buBlip>
                <a:blip r:embed="rId3"/>
              </a:buBlip>
            </a:pPr>
            <a:r>
              <a:rPr lang="fr-CA" sz="2500" dirty="0">
                <a:solidFill>
                  <a:srgbClr val="202D54"/>
                </a:solidFill>
                <a:latin typeface="Century Gothic" panose="020B0502020202020204" pitchFamily="34" charset="0"/>
              </a:rPr>
              <a:t>Vise un patient particulier</a:t>
            </a:r>
          </a:p>
          <a:p>
            <a:pPr>
              <a:spcBef>
                <a:spcPts val="1600"/>
              </a:spcBef>
              <a:buFont typeface="Arial" panose="020B0604020202020204" pitchFamily="34" charset="0"/>
              <a:buBlip>
                <a:blip r:embed="rId3"/>
              </a:buBlip>
            </a:pPr>
            <a:r>
              <a:rPr lang="fr-CA" sz="2500" dirty="0">
                <a:solidFill>
                  <a:srgbClr val="202D54"/>
                </a:solidFill>
                <a:latin typeface="Century Gothic" panose="020B0502020202020204" pitchFamily="34" charset="0"/>
              </a:rPr>
              <a:t>Le demandeur doit être habilité à prescrire des médicaments. </a:t>
            </a:r>
          </a:p>
          <a:p>
            <a:pPr>
              <a:spcBef>
                <a:spcPts val="1600"/>
              </a:spcBef>
              <a:buFont typeface="Arial" panose="020B0604020202020204" pitchFamily="34" charset="0"/>
              <a:buBlip>
                <a:blip r:embed="rId3"/>
              </a:buBlip>
            </a:pPr>
            <a:r>
              <a:rPr lang="fr-CA" sz="2500" dirty="0">
                <a:solidFill>
                  <a:srgbClr val="202D54"/>
                </a:solidFill>
                <a:latin typeface="Century Gothic" panose="020B0502020202020204" pitchFamily="34" charset="0"/>
              </a:rPr>
              <a:t>La demande de consultation peut se faire verbalement ou par écrit.</a:t>
            </a:r>
          </a:p>
          <a:p>
            <a:pPr>
              <a:spcBef>
                <a:spcPts val="1600"/>
              </a:spcBef>
              <a:buFont typeface="Arial" panose="020B0604020202020204" pitchFamily="34" charset="0"/>
              <a:buBlip>
                <a:blip r:embed="rId3"/>
              </a:buBlip>
            </a:pPr>
            <a:r>
              <a:rPr lang="fr-CA" sz="2500" dirty="0">
                <a:solidFill>
                  <a:srgbClr val="202D54"/>
                </a:solidFill>
                <a:latin typeface="Century Gothic" panose="020B0502020202020204" pitchFamily="34" charset="0"/>
              </a:rPr>
              <a:t>Le pharmacien répondra à la demande </a:t>
            </a:r>
            <a:r>
              <a:rPr lang="fr-CA" sz="2500" u="sng" dirty="0">
                <a:solidFill>
                  <a:srgbClr val="202D54"/>
                </a:solidFill>
                <a:latin typeface="Century Gothic" panose="020B0502020202020204" pitchFamily="34" charset="0"/>
              </a:rPr>
              <a:t>par écrit</a:t>
            </a:r>
            <a:r>
              <a:rPr lang="fr-CA" sz="2500" dirty="0">
                <a:solidFill>
                  <a:srgbClr val="202D54"/>
                </a:solidFill>
                <a:latin typeface="Century Gothic" panose="020B0502020202020204" pitchFamily="34" charset="0"/>
              </a:rPr>
              <a:t>.</a:t>
            </a:r>
          </a:p>
        </p:txBody>
      </p:sp>
      <p:sp>
        <p:nvSpPr>
          <p:cNvPr id="52" name="AutoShape 2">
            <a:extLst>
              <a:ext uri="{FF2B5EF4-FFF2-40B4-BE49-F238E27FC236}">
                <a16:creationId xmlns:a16="http://schemas.microsoft.com/office/drawing/2014/main" id="{F736B665-DDAB-02A2-4275-34528BF74569}"/>
              </a:ext>
            </a:extLst>
          </p:cNvPr>
          <p:cNvSpPr>
            <a:spLocks noGrp="1" noRot="1" noMove="1" noResize="1" noEditPoints="1" noAdjustHandles="1" noChangeArrowheads="1" noChangeShapeType="1"/>
          </p:cNvSpPr>
          <p:nvPr/>
        </p:nvSpPr>
        <p:spPr>
          <a:xfrm flipH="1">
            <a:off x="469910" y="0"/>
            <a:ext cx="13474" cy="6858000"/>
          </a:xfrm>
          <a:prstGeom prst="line">
            <a:avLst/>
          </a:prstGeom>
          <a:ln w="9525" cap="rnd">
            <a:solidFill>
              <a:srgbClr val="0A0A0A"/>
            </a:solidFill>
            <a:prstDash val="solid"/>
            <a:headEnd type="none" w="sm" len="sm"/>
            <a:tailEnd type="none" w="sm" len="sm"/>
          </a:ln>
        </p:spPr>
        <p:txBody>
          <a:bodyPr/>
          <a:lstStyle/>
          <a:p>
            <a:endParaRPr lang="fr-CA" sz="1200"/>
          </a:p>
        </p:txBody>
      </p:sp>
      <p:pic>
        <p:nvPicPr>
          <p:cNvPr id="3" name="Image" descr="Image">
            <a:extLst>
              <a:ext uri="{FF2B5EF4-FFF2-40B4-BE49-F238E27FC236}">
                <a16:creationId xmlns:a16="http://schemas.microsoft.com/office/drawing/2014/main" id="{8D091E59-3333-1761-DA5F-2EB299AD9A10}"/>
              </a:ext>
            </a:extLst>
          </p:cNvPr>
          <p:cNvPicPr>
            <a:picLocks noChangeAspect="1"/>
          </p:cNvPicPr>
          <p:nvPr/>
        </p:nvPicPr>
        <p:blipFill>
          <a:blip r:embed="rId4"/>
          <a:stretch>
            <a:fillRect/>
          </a:stretch>
        </p:blipFill>
        <p:spPr>
          <a:xfrm>
            <a:off x="10441352" y="529282"/>
            <a:ext cx="1410684" cy="1398879"/>
          </a:xfrm>
          <a:prstGeom prst="rect">
            <a:avLst/>
          </a:prstGeom>
          <a:ln w="12700">
            <a:miter lim="400000"/>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30727-5100-69DA-F837-90638F2CD14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89413DA-6394-18CF-EAC1-4937EA1D9CF9}"/>
              </a:ext>
            </a:extLst>
          </p:cNvPr>
          <p:cNvGrpSpPr/>
          <p:nvPr/>
        </p:nvGrpSpPr>
        <p:grpSpPr>
          <a:xfrm rot="-10800000">
            <a:off x="167" y="0"/>
            <a:ext cx="955600" cy="6858000"/>
            <a:chOff x="0" y="0"/>
            <a:chExt cx="1911200" cy="13716000"/>
          </a:xfrm>
          <a:solidFill>
            <a:srgbClr val="222B51"/>
          </a:solidFill>
        </p:grpSpPr>
        <p:sp>
          <p:nvSpPr>
            <p:cNvPr id="3" name="Freeform 3">
              <a:extLst>
                <a:ext uri="{FF2B5EF4-FFF2-40B4-BE49-F238E27FC236}">
                  <a16:creationId xmlns:a16="http://schemas.microsoft.com/office/drawing/2014/main" id="{D5173AF7-6EA4-A1AA-05C2-F0BA0163D1FE}"/>
                </a:ext>
              </a:extLst>
            </p:cNvPr>
            <p:cNvSpPr>
              <a:spLocks noGrp="1" noRot="1" noMove="1" noResize="1" noEditPoints="1" noAdjustHandles="1" noChangeArrowheads="1" noChangeShapeType="1"/>
            </p:cNvSpPr>
            <p:nvPr/>
          </p:nvSpPr>
          <p:spPr>
            <a:xfrm>
              <a:off x="0" y="0"/>
              <a:ext cx="1911223" cy="13716000"/>
            </a:xfrm>
            <a:custGeom>
              <a:avLst/>
              <a:gdLst/>
              <a:ahLst/>
              <a:cxnLst/>
              <a:rect l="l" t="t" r="r" b="b"/>
              <a:pathLst>
                <a:path w="1911223" h="13716000">
                  <a:moveTo>
                    <a:pt x="0" y="0"/>
                  </a:moveTo>
                  <a:lnTo>
                    <a:pt x="1911223" y="0"/>
                  </a:lnTo>
                  <a:lnTo>
                    <a:pt x="1911223" y="13716000"/>
                  </a:lnTo>
                  <a:lnTo>
                    <a:pt x="0" y="13716000"/>
                  </a:lnTo>
                  <a:close/>
                </a:path>
              </a:pathLst>
            </a:custGeom>
            <a:grpFill/>
          </p:spPr>
          <p:txBody>
            <a:bodyPr/>
            <a:lstStyle/>
            <a:p>
              <a:endParaRPr lang="fr-CA" sz="1200"/>
            </a:p>
          </p:txBody>
        </p:sp>
      </p:grpSp>
      <p:sp>
        <p:nvSpPr>
          <p:cNvPr id="4" name="AutoShape 4">
            <a:extLst>
              <a:ext uri="{FF2B5EF4-FFF2-40B4-BE49-F238E27FC236}">
                <a16:creationId xmlns:a16="http://schemas.microsoft.com/office/drawing/2014/main" id="{87F660B5-87D7-C3EE-A55C-266FEB5861B3}"/>
              </a:ext>
            </a:extLst>
          </p:cNvPr>
          <p:cNvSpPr>
            <a:spLocks noGrp="1" noRot="1" noMove="1" noResize="1" noEditPoints="1" noAdjustHandles="1" noChangeArrowheads="1" noChangeShapeType="1"/>
          </p:cNvSpPr>
          <p:nvPr/>
        </p:nvSpPr>
        <p:spPr>
          <a:xfrm rot="6709">
            <a:off x="-6356" y="484133"/>
            <a:ext cx="6507113" cy="0"/>
          </a:xfrm>
          <a:prstGeom prst="line">
            <a:avLst/>
          </a:prstGeom>
          <a:ln w="9525" cap="rnd">
            <a:solidFill>
              <a:srgbClr val="0A0A0A"/>
            </a:solidFill>
            <a:prstDash val="solid"/>
            <a:headEnd type="none" w="sm" len="sm"/>
            <a:tailEnd type="none" w="sm" len="sm"/>
          </a:ln>
        </p:spPr>
        <p:txBody>
          <a:bodyPr/>
          <a:lstStyle/>
          <a:p>
            <a:endParaRPr lang="fr-CA" sz="1200"/>
          </a:p>
        </p:txBody>
      </p:sp>
      <p:sp>
        <p:nvSpPr>
          <p:cNvPr id="5" name="AutoShape 5">
            <a:extLst>
              <a:ext uri="{FF2B5EF4-FFF2-40B4-BE49-F238E27FC236}">
                <a16:creationId xmlns:a16="http://schemas.microsoft.com/office/drawing/2014/main" id="{449D471C-7216-6FB3-8D11-7F865D8845C9}"/>
              </a:ext>
            </a:extLst>
          </p:cNvPr>
          <p:cNvSpPr>
            <a:spLocks noGrp="1" noRot="1" noMove="1" noResize="1" noEditPoints="1" noAdjustHandles="1" noChangeArrowheads="1" noChangeShapeType="1"/>
          </p:cNvSpPr>
          <p:nvPr/>
        </p:nvSpPr>
        <p:spPr>
          <a:xfrm rot="5392091">
            <a:off x="9053243" y="4104000"/>
            <a:ext cx="5520715" cy="0"/>
          </a:xfrm>
          <a:prstGeom prst="line">
            <a:avLst/>
          </a:prstGeom>
          <a:ln w="9525" cap="rnd">
            <a:solidFill>
              <a:srgbClr val="0A0A0A"/>
            </a:solidFill>
            <a:prstDash val="solid"/>
            <a:headEnd type="none" w="sm" len="sm"/>
            <a:tailEnd type="none" w="sm" len="sm"/>
          </a:ln>
        </p:spPr>
        <p:txBody>
          <a:bodyPr/>
          <a:lstStyle/>
          <a:p>
            <a:endParaRPr lang="fr-CA" sz="1200"/>
          </a:p>
        </p:txBody>
      </p:sp>
      <p:sp>
        <p:nvSpPr>
          <p:cNvPr id="13" name="TextBox 4">
            <a:extLst>
              <a:ext uri="{FF2B5EF4-FFF2-40B4-BE49-F238E27FC236}">
                <a16:creationId xmlns:a16="http://schemas.microsoft.com/office/drawing/2014/main" id="{9A7710E1-BBDE-DC4B-C764-0E4EC2A736E3}"/>
              </a:ext>
            </a:extLst>
          </p:cNvPr>
          <p:cNvSpPr txBox="1"/>
          <p:nvPr/>
        </p:nvSpPr>
        <p:spPr>
          <a:xfrm>
            <a:off x="1269702" y="729620"/>
            <a:ext cx="10168100" cy="948978"/>
          </a:xfrm>
          <a:prstGeom prst="rect">
            <a:avLst/>
          </a:prstGeom>
        </p:spPr>
        <p:txBody>
          <a:bodyPr lIns="0" tIns="0" rIns="0" bIns="0" rtlCol="0" anchor="t">
            <a:spAutoFit/>
          </a:bodyPr>
          <a:lstStyle/>
          <a:p>
            <a:pPr>
              <a:lnSpc>
                <a:spcPts val="3660"/>
              </a:lnSpc>
            </a:pPr>
            <a:r>
              <a:rPr lang="fr-CA" sz="3200" dirty="0">
                <a:solidFill>
                  <a:srgbClr val="00A651"/>
                </a:solidFill>
                <a:latin typeface="Century Gothic" panose="020B0502020202020204" pitchFamily="34" charset="0"/>
                <a:ea typeface="Arimo"/>
                <a:cs typeface="Arimo"/>
                <a:sym typeface="Arimo"/>
              </a:rPr>
              <a:t>Entente de pratique avancée en partenariat </a:t>
            </a:r>
          </a:p>
          <a:p>
            <a:pPr>
              <a:lnSpc>
                <a:spcPts val="3660"/>
              </a:lnSpc>
            </a:pPr>
            <a:r>
              <a:rPr lang="fr-CA" sz="3200" dirty="0">
                <a:solidFill>
                  <a:srgbClr val="00A651"/>
                </a:solidFill>
                <a:latin typeface="Century Gothic" panose="020B0502020202020204" pitchFamily="34" charset="0"/>
                <a:ea typeface="Arimo"/>
                <a:cs typeface="Arimo"/>
                <a:sym typeface="Arimo"/>
              </a:rPr>
              <a:t>(EPAP)</a:t>
            </a:r>
          </a:p>
        </p:txBody>
      </p:sp>
      <p:sp>
        <p:nvSpPr>
          <p:cNvPr id="6" name="Entente écrite comportant plusieurs activités permettant au pharmacien d’amorcer ou de modifier de manière autonome une thérapie médicamenteuse auprès d’un groupe de patients.…">
            <a:extLst>
              <a:ext uri="{FF2B5EF4-FFF2-40B4-BE49-F238E27FC236}">
                <a16:creationId xmlns:a16="http://schemas.microsoft.com/office/drawing/2014/main" id="{024D3B6F-5EE4-4B20-FB89-CE8FBB06E03A}"/>
              </a:ext>
            </a:extLst>
          </p:cNvPr>
          <p:cNvSpPr txBox="1">
            <a:spLocks/>
          </p:cNvSpPr>
          <p:nvPr/>
        </p:nvSpPr>
        <p:spPr>
          <a:xfrm>
            <a:off x="1291473" y="1384024"/>
            <a:ext cx="5108005" cy="66272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1800"/>
              </a:spcBef>
              <a:buFont typeface="Arial" panose="020B0604020202020204" pitchFamily="34" charset="0"/>
              <a:buBlip>
                <a:blip r:embed="rId3"/>
              </a:buBlip>
            </a:pPr>
            <a:endParaRPr lang="fr-CA" sz="2000">
              <a:solidFill>
                <a:srgbClr val="202D54"/>
              </a:solidFill>
              <a:latin typeface="Century Gothic" panose="020B0502020202020204" pitchFamily="34" charset="0"/>
            </a:endParaRPr>
          </a:p>
        </p:txBody>
      </p:sp>
      <p:sp>
        <p:nvSpPr>
          <p:cNvPr id="9" name="TextBox 8">
            <a:extLst>
              <a:ext uri="{FF2B5EF4-FFF2-40B4-BE49-F238E27FC236}">
                <a16:creationId xmlns:a16="http://schemas.microsoft.com/office/drawing/2014/main" id="{5B6816B6-D5E1-310D-7BB2-58DA50937A08}"/>
              </a:ext>
            </a:extLst>
          </p:cNvPr>
          <p:cNvSpPr txBox="1"/>
          <p:nvPr/>
        </p:nvSpPr>
        <p:spPr>
          <a:xfrm>
            <a:off x="2954215" y="2250831"/>
            <a:ext cx="184731" cy="369332"/>
          </a:xfrm>
          <a:prstGeom prst="rect">
            <a:avLst/>
          </a:prstGeom>
          <a:noFill/>
        </p:spPr>
        <p:txBody>
          <a:bodyPr wrap="none" rtlCol="0">
            <a:spAutoFit/>
          </a:bodyPr>
          <a:lstStyle/>
          <a:p>
            <a:endParaRPr lang="fr-CA"/>
          </a:p>
        </p:txBody>
      </p:sp>
      <p:sp>
        <p:nvSpPr>
          <p:cNvPr id="10" name="But: assurer la sécurité et l’efficacité du médicament…">
            <a:extLst>
              <a:ext uri="{FF2B5EF4-FFF2-40B4-BE49-F238E27FC236}">
                <a16:creationId xmlns:a16="http://schemas.microsoft.com/office/drawing/2014/main" id="{B36C69B6-2B09-C29C-9AEF-E96FC4F0AB43}"/>
              </a:ext>
            </a:extLst>
          </p:cNvPr>
          <p:cNvSpPr txBox="1">
            <a:spLocks/>
          </p:cNvSpPr>
          <p:nvPr/>
        </p:nvSpPr>
        <p:spPr>
          <a:xfrm>
            <a:off x="1162858" y="2116687"/>
            <a:ext cx="7940506" cy="4567822"/>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80365" indent="-380365">
              <a:lnSpc>
                <a:spcPct val="100000"/>
              </a:lnSpc>
              <a:spcBef>
                <a:spcPts val="2200"/>
              </a:spcBef>
              <a:buBlip>
                <a:blip r:embed="rId3"/>
              </a:buBlip>
            </a:pPr>
            <a:r>
              <a:rPr lang="fr-CA" sz="2000" dirty="0">
                <a:solidFill>
                  <a:srgbClr val="202D54"/>
                </a:solidFill>
                <a:latin typeface="Century Gothic"/>
              </a:rPr>
              <a:t>Prescrire une thérapie médicamenteuse auprès d’un groupe de patients pour traiter des problèmes de santé dans le cadre d’une entente avec un/des médecins/IPS (lorsque cela ne peut être fait de manière autonome par un pharmacien malgré le PL 67).</a:t>
            </a:r>
            <a:endParaRPr lang="fr-FR" sz="2000" dirty="0">
              <a:solidFill>
                <a:srgbClr val="202D54"/>
              </a:solidFill>
              <a:latin typeface="Century Gothic"/>
            </a:endParaRPr>
          </a:p>
          <a:p>
            <a:pPr marL="380365" indent="-380365">
              <a:lnSpc>
                <a:spcPct val="100000"/>
              </a:lnSpc>
              <a:spcBef>
                <a:spcPts val="2200"/>
              </a:spcBef>
              <a:buBlip>
                <a:blip r:embed="rId3"/>
              </a:buBlip>
            </a:pPr>
            <a:r>
              <a:rPr lang="fr-CA" sz="2000" dirty="0">
                <a:solidFill>
                  <a:srgbClr val="202D54"/>
                </a:solidFill>
                <a:latin typeface="Century Gothic" panose="020B0502020202020204" pitchFamily="34" charset="0"/>
              </a:rPr>
              <a:t>Signée entre un/des médecins/IPS et pharmaciens. Possibilité de le faire entre des groupes de professionnels. Ils doivent partager les mêmes patients et les mêmes dossiers.</a:t>
            </a:r>
          </a:p>
          <a:p>
            <a:pPr marL="0" indent="0">
              <a:lnSpc>
                <a:spcPct val="100000"/>
              </a:lnSpc>
              <a:buNone/>
            </a:pPr>
            <a:endParaRPr lang="fr-CA" sz="2300" dirty="0">
              <a:solidFill>
                <a:srgbClr val="202D54"/>
              </a:solidFill>
              <a:latin typeface="Century Gothic" panose="020B0502020202020204" pitchFamily="34" charset="0"/>
            </a:endParaRPr>
          </a:p>
          <a:p>
            <a:pPr marL="0" indent="0">
              <a:lnSpc>
                <a:spcPct val="100000"/>
              </a:lnSpc>
              <a:buNone/>
            </a:pPr>
            <a:endParaRPr lang="fr-CA" sz="2300" dirty="0">
              <a:solidFill>
                <a:srgbClr val="202D54"/>
              </a:solidFill>
            </a:endParaRPr>
          </a:p>
        </p:txBody>
      </p:sp>
      <p:pic>
        <p:nvPicPr>
          <p:cNvPr id="8" name="Image" descr="Image">
            <a:extLst>
              <a:ext uri="{FF2B5EF4-FFF2-40B4-BE49-F238E27FC236}">
                <a16:creationId xmlns:a16="http://schemas.microsoft.com/office/drawing/2014/main" id="{0D305784-DC65-0B24-947F-2EBE34E74AD5}"/>
              </a:ext>
            </a:extLst>
          </p:cNvPr>
          <p:cNvPicPr>
            <a:picLocks noChangeAspect="1"/>
          </p:cNvPicPr>
          <p:nvPr/>
        </p:nvPicPr>
        <p:blipFill>
          <a:blip r:embed="rId4"/>
          <a:stretch>
            <a:fillRect/>
          </a:stretch>
        </p:blipFill>
        <p:spPr>
          <a:xfrm>
            <a:off x="10412642" y="165190"/>
            <a:ext cx="1400958" cy="1389234"/>
          </a:xfrm>
          <a:prstGeom prst="rect">
            <a:avLst/>
          </a:prstGeom>
          <a:ln w="12700">
            <a:miter lim="400000"/>
          </a:ln>
        </p:spPr>
      </p:pic>
    </p:spTree>
    <p:extLst>
      <p:ext uri="{BB962C8B-B14F-4D97-AF65-F5344CB8AC3E}">
        <p14:creationId xmlns:p14="http://schemas.microsoft.com/office/powerpoint/2010/main" val="225926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39350-AE35-633B-A847-BA010F8E7B5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709D656-F799-DCCC-449F-4EBB45FDBFB8}"/>
              </a:ext>
            </a:extLst>
          </p:cNvPr>
          <p:cNvGrpSpPr>
            <a:grpSpLocks noGrp="1" noUngrp="1" noRot="1" noMove="1" noResize="1"/>
          </p:cNvGrpSpPr>
          <p:nvPr/>
        </p:nvGrpSpPr>
        <p:grpSpPr>
          <a:xfrm>
            <a:off x="0" y="-13613"/>
            <a:ext cx="12192000" cy="1318800"/>
            <a:chOff x="0" y="0"/>
            <a:chExt cx="24749700" cy="2637600"/>
          </a:xfrm>
        </p:grpSpPr>
        <p:sp>
          <p:nvSpPr>
            <p:cNvPr id="3" name="Freeform 3">
              <a:extLst>
                <a:ext uri="{FF2B5EF4-FFF2-40B4-BE49-F238E27FC236}">
                  <a16:creationId xmlns:a16="http://schemas.microsoft.com/office/drawing/2014/main" id="{C14F5ED2-A08E-01FE-ED0C-F724DF005294}"/>
                </a:ext>
              </a:extLst>
            </p:cNvPr>
            <p:cNvSpPr>
              <a:spLocks noGrp="1" noRot="1" noMove="1" noResize="1" noEditPoints="1" noAdjustHandles="1" noChangeArrowheads="1" noChangeShapeType="1"/>
            </p:cNvSpPr>
            <p:nvPr/>
          </p:nvSpPr>
          <p:spPr>
            <a:xfrm>
              <a:off x="0" y="0"/>
              <a:ext cx="24749700" cy="2637663"/>
            </a:xfrm>
            <a:custGeom>
              <a:avLst/>
              <a:gdLst/>
              <a:ahLst/>
              <a:cxnLst/>
              <a:rect l="l" t="t" r="r" b="b"/>
              <a:pathLst>
                <a:path w="24749700" h="2637663">
                  <a:moveTo>
                    <a:pt x="0" y="0"/>
                  </a:moveTo>
                  <a:lnTo>
                    <a:pt x="24749700" y="0"/>
                  </a:lnTo>
                  <a:lnTo>
                    <a:pt x="24749700" y="2637663"/>
                  </a:lnTo>
                  <a:lnTo>
                    <a:pt x="0" y="2637663"/>
                  </a:lnTo>
                  <a:close/>
                </a:path>
              </a:pathLst>
            </a:custGeom>
            <a:solidFill>
              <a:srgbClr val="222B52"/>
            </a:solidFill>
          </p:spPr>
          <p:txBody>
            <a:bodyPr/>
            <a:lstStyle/>
            <a:p>
              <a:endParaRPr lang="fr-CA" sz="1200"/>
            </a:p>
          </p:txBody>
        </p:sp>
      </p:grpSp>
      <p:sp>
        <p:nvSpPr>
          <p:cNvPr id="4" name="AutoShape 4">
            <a:extLst>
              <a:ext uri="{FF2B5EF4-FFF2-40B4-BE49-F238E27FC236}">
                <a16:creationId xmlns:a16="http://schemas.microsoft.com/office/drawing/2014/main" id="{3E817923-AAD0-C5EA-1B19-531702999D84}"/>
              </a:ext>
            </a:extLst>
          </p:cNvPr>
          <p:cNvSpPr>
            <a:spLocks noGrp="1" noRot="1" noMove="1" noResize="1" noEditPoints="1" noAdjustHandles="1" noChangeArrowheads="1" noChangeShapeType="1"/>
          </p:cNvSpPr>
          <p:nvPr/>
        </p:nvSpPr>
        <p:spPr>
          <a:xfrm rot="5390672">
            <a:off x="10204131" y="5053282"/>
            <a:ext cx="3611179" cy="10940"/>
          </a:xfrm>
          <a:prstGeom prst="line">
            <a:avLst/>
          </a:prstGeom>
          <a:ln w="9525" cap="rnd">
            <a:solidFill>
              <a:srgbClr val="212D54"/>
            </a:solidFill>
            <a:prstDash val="solid"/>
            <a:headEnd type="none" w="sm" len="sm"/>
            <a:tailEnd type="none" w="sm" len="sm"/>
          </a:ln>
        </p:spPr>
        <p:txBody>
          <a:bodyPr/>
          <a:lstStyle/>
          <a:p>
            <a:endParaRPr lang="fr-CA" sz="1200"/>
          </a:p>
        </p:txBody>
      </p:sp>
      <p:sp>
        <p:nvSpPr>
          <p:cNvPr id="6" name="TextBox 6">
            <a:extLst>
              <a:ext uri="{FF2B5EF4-FFF2-40B4-BE49-F238E27FC236}">
                <a16:creationId xmlns:a16="http://schemas.microsoft.com/office/drawing/2014/main" id="{48847E76-3514-FDD7-AD5B-525562C7AA4E}"/>
              </a:ext>
            </a:extLst>
          </p:cNvPr>
          <p:cNvSpPr txBox="1"/>
          <p:nvPr/>
        </p:nvSpPr>
        <p:spPr>
          <a:xfrm>
            <a:off x="850906" y="107194"/>
            <a:ext cx="10703217" cy="1077218"/>
          </a:xfrm>
          <a:prstGeom prst="rect">
            <a:avLst/>
          </a:prstGeom>
        </p:spPr>
        <p:txBody>
          <a:bodyPr wrap="square" lIns="0" tIns="0" rIns="0" bIns="0" rtlCol="0" anchor="t">
            <a:spAutoFit/>
          </a:bodyPr>
          <a:lstStyle/>
          <a:p>
            <a:r>
              <a:rPr lang="fr-CA" sz="3500" dirty="0">
                <a:solidFill>
                  <a:srgbClr val="FFD65C"/>
                </a:solidFill>
                <a:latin typeface="Arimo"/>
                <a:ea typeface="Arimo"/>
                <a:cs typeface="Arimo"/>
                <a:sym typeface="Arimo"/>
              </a:rPr>
              <a:t>Comment optimiser la collaboration avec les </a:t>
            </a:r>
            <a:br>
              <a:rPr lang="fr-CA" sz="3500" dirty="0">
                <a:solidFill>
                  <a:srgbClr val="FFD65C"/>
                </a:solidFill>
                <a:latin typeface="Arimo"/>
                <a:ea typeface="Arimo"/>
                <a:cs typeface="Arimo"/>
                <a:sym typeface="Arimo"/>
              </a:rPr>
            </a:br>
            <a:r>
              <a:rPr lang="fr-CA" sz="3500" dirty="0">
                <a:solidFill>
                  <a:srgbClr val="FFD65C"/>
                </a:solidFill>
                <a:latin typeface="Arimo"/>
                <a:ea typeface="Arimo"/>
                <a:cs typeface="Arimo"/>
                <a:sym typeface="Arimo"/>
              </a:rPr>
              <a:t>pharmaciens communautaires</a:t>
            </a:r>
          </a:p>
        </p:txBody>
      </p:sp>
      <p:sp>
        <p:nvSpPr>
          <p:cNvPr id="12" name="Ces changements permettront:…">
            <a:extLst>
              <a:ext uri="{FF2B5EF4-FFF2-40B4-BE49-F238E27FC236}">
                <a16:creationId xmlns:a16="http://schemas.microsoft.com/office/drawing/2014/main" id="{D5763364-21B8-AA71-00F8-507387F865AA}"/>
              </a:ext>
            </a:extLst>
          </p:cNvPr>
          <p:cNvSpPr txBox="1">
            <a:spLocks/>
          </p:cNvSpPr>
          <p:nvPr/>
        </p:nvSpPr>
        <p:spPr>
          <a:xfrm>
            <a:off x="780933" y="1623402"/>
            <a:ext cx="11094264" cy="3611196"/>
          </a:xfrm>
          <a:prstGeom prst="rect">
            <a:avLst/>
          </a:prstGeom>
        </p:spPr>
        <p:txBody>
          <a:bodyPr lIns="91440" tIns="45720" rIns="91440" bIns="4572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2400"/>
              </a:spcBef>
              <a:buClr>
                <a:srgbClr val="00B050"/>
              </a:buClr>
              <a:buNone/>
            </a:pPr>
            <a:r>
              <a:rPr lang="fr-CA" sz="2800" dirty="0">
                <a:solidFill>
                  <a:srgbClr val="202D54"/>
                </a:solidFill>
                <a:latin typeface="Century Gothic" panose="020B0502020202020204" pitchFamily="34" charset="0"/>
              </a:rPr>
              <a:t>Comme l’objectif est d’optimiser les soins aux patients et de minimiser les communications moins pertinentes, il est suggéré : </a:t>
            </a:r>
          </a:p>
          <a:p>
            <a:pPr lvl="1">
              <a:spcBef>
                <a:spcPts val="2400"/>
              </a:spcBef>
              <a:buClr>
                <a:srgbClr val="00B050"/>
              </a:buClr>
              <a:buFont typeface="System Font Regular"/>
              <a:buChar char="+"/>
            </a:pPr>
            <a:r>
              <a:rPr lang="fr-CA" sz="2400" dirty="0">
                <a:solidFill>
                  <a:srgbClr val="202D54"/>
                </a:solidFill>
                <a:latin typeface="Century Gothic" panose="020B0502020202020204" pitchFamily="34" charset="0"/>
              </a:rPr>
              <a:t>D’ajouter les indications sur chaque prescription.</a:t>
            </a:r>
          </a:p>
          <a:p>
            <a:pPr lvl="1">
              <a:spcBef>
                <a:spcPts val="2400"/>
              </a:spcBef>
              <a:buClr>
                <a:srgbClr val="00B050"/>
              </a:buClr>
              <a:buFont typeface="System Font Regular"/>
              <a:buChar char="+"/>
            </a:pPr>
            <a:r>
              <a:rPr lang="fr-CA" sz="2400" dirty="0">
                <a:solidFill>
                  <a:srgbClr val="202D54"/>
                </a:solidFill>
                <a:latin typeface="Century Gothic"/>
              </a:rPr>
              <a:t>De préciser les informations pertinentes : comorbidités, cibles thérapeutiques, professionnel responsable du suivi, date du prochain RDV si connu et toute autre situation particulière.</a:t>
            </a:r>
          </a:p>
          <a:p>
            <a:pPr lvl="1">
              <a:spcBef>
                <a:spcPts val="2400"/>
              </a:spcBef>
              <a:buClr>
                <a:srgbClr val="00B050"/>
              </a:buClr>
              <a:buFont typeface="System Font Regular"/>
              <a:buChar char="+"/>
            </a:pPr>
            <a:r>
              <a:rPr lang="fr-CA" sz="2400" dirty="0">
                <a:solidFill>
                  <a:srgbClr val="202D54"/>
                </a:solidFill>
                <a:latin typeface="Century Gothic" panose="020B0502020202020204" pitchFamily="34" charset="0"/>
              </a:rPr>
              <a:t>De vérifier le DSQ avant de represcrire pour détecter les ajouts ou ajustements récents faits par d’autres professionnels.</a:t>
            </a:r>
          </a:p>
        </p:txBody>
      </p:sp>
      <p:grpSp>
        <p:nvGrpSpPr>
          <p:cNvPr id="15" name="Group 14">
            <a:extLst>
              <a:ext uri="{FF2B5EF4-FFF2-40B4-BE49-F238E27FC236}">
                <a16:creationId xmlns:a16="http://schemas.microsoft.com/office/drawing/2014/main" id="{0281DE9B-56C0-8E94-4C1E-A6319A738B65}"/>
              </a:ext>
            </a:extLst>
          </p:cNvPr>
          <p:cNvGrpSpPr>
            <a:grpSpLocks noGrp="1" noUngrp="1" noRot="1" noMove="1" noResize="1"/>
          </p:cNvGrpSpPr>
          <p:nvPr/>
        </p:nvGrpSpPr>
        <p:grpSpPr>
          <a:xfrm>
            <a:off x="438728" y="0"/>
            <a:ext cx="19052" cy="3524686"/>
            <a:chOff x="359349" y="-9592"/>
            <a:chExt cx="19052" cy="3524686"/>
          </a:xfrm>
        </p:grpSpPr>
        <p:sp>
          <p:nvSpPr>
            <p:cNvPr id="16" name="AutoShape 5">
              <a:extLst>
                <a:ext uri="{FF2B5EF4-FFF2-40B4-BE49-F238E27FC236}">
                  <a16:creationId xmlns:a16="http://schemas.microsoft.com/office/drawing/2014/main" id="{77556AB5-BE8F-BD10-9508-B75A05225EF2}"/>
                </a:ext>
              </a:extLst>
            </p:cNvPr>
            <p:cNvSpPr>
              <a:spLocks noGrp="1" noRot="1" noMove="1" noResize="1" noEditPoints="1" noAdjustHandles="1" noChangeArrowheads="1" noChangeShapeType="1"/>
            </p:cNvSpPr>
            <p:nvPr/>
          </p:nvSpPr>
          <p:spPr>
            <a:xfrm rot="5387602">
              <a:off x="-1382361" y="1754333"/>
              <a:ext cx="3521523" cy="0"/>
            </a:xfrm>
            <a:prstGeom prst="line">
              <a:avLst/>
            </a:prstGeom>
            <a:ln w="9525" cap="rnd">
              <a:solidFill>
                <a:srgbClr val="212D54"/>
              </a:solidFill>
              <a:prstDash val="solid"/>
              <a:headEnd type="none" w="sm" len="sm"/>
              <a:tailEnd type="none" w="sm" len="sm"/>
            </a:ln>
          </p:spPr>
          <p:txBody>
            <a:bodyPr/>
            <a:lstStyle/>
            <a:p>
              <a:endParaRPr lang="fr-CA" sz="1200"/>
            </a:p>
          </p:txBody>
        </p:sp>
        <p:sp>
          <p:nvSpPr>
            <p:cNvPr id="17" name="AutoShape 10">
              <a:extLst>
                <a:ext uri="{FF2B5EF4-FFF2-40B4-BE49-F238E27FC236}">
                  <a16:creationId xmlns:a16="http://schemas.microsoft.com/office/drawing/2014/main" id="{039F53C5-96CE-B42E-8058-CC054E846C35}"/>
                </a:ext>
              </a:extLst>
            </p:cNvPr>
            <p:cNvSpPr>
              <a:spLocks noGrp="1" noRot="1" noMove="1" noResize="1" noEditPoints="1" noAdjustHandles="1" noChangeArrowheads="1" noChangeShapeType="1"/>
            </p:cNvSpPr>
            <p:nvPr/>
          </p:nvSpPr>
          <p:spPr>
            <a:xfrm>
              <a:off x="359349" y="-9592"/>
              <a:ext cx="12701" cy="1354792"/>
            </a:xfrm>
            <a:prstGeom prst="line">
              <a:avLst/>
            </a:prstGeom>
            <a:ln w="9525" cap="rnd">
              <a:solidFill>
                <a:srgbClr val="F9F9F9"/>
              </a:solidFill>
              <a:prstDash val="solid"/>
              <a:headEnd type="none" w="sm" len="sm"/>
              <a:tailEnd type="none" w="sm" len="sm"/>
            </a:ln>
          </p:spPr>
          <p:txBody>
            <a:bodyPr/>
            <a:lstStyle/>
            <a:p>
              <a:endParaRPr lang="fr-CA" sz="1200"/>
            </a:p>
          </p:txBody>
        </p:sp>
      </p:grpSp>
    </p:spTree>
    <p:extLst>
      <p:ext uri="{BB962C8B-B14F-4D97-AF65-F5344CB8AC3E}">
        <p14:creationId xmlns:p14="http://schemas.microsoft.com/office/powerpoint/2010/main" val="11874896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3B062-6524-1ED0-5CA6-AB5AB178C3C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C8104B6-3D52-4144-7B87-C47E40E98DFB}"/>
              </a:ext>
            </a:extLst>
          </p:cNvPr>
          <p:cNvGrpSpPr/>
          <p:nvPr/>
        </p:nvGrpSpPr>
        <p:grpSpPr>
          <a:xfrm>
            <a:off x="11054800" y="0"/>
            <a:ext cx="1137200" cy="6858000"/>
            <a:chOff x="0" y="0"/>
            <a:chExt cx="2274400" cy="13716000"/>
          </a:xfrm>
        </p:grpSpPr>
        <p:sp>
          <p:nvSpPr>
            <p:cNvPr id="3" name="Freeform 3">
              <a:extLst>
                <a:ext uri="{FF2B5EF4-FFF2-40B4-BE49-F238E27FC236}">
                  <a16:creationId xmlns:a16="http://schemas.microsoft.com/office/drawing/2014/main" id="{EB8C581D-BF6D-0FC1-9A39-2EA7E04749C3}"/>
                </a:ext>
              </a:extLst>
            </p:cNvPr>
            <p:cNvSpPr>
              <a:spLocks noGrp="1" noRot="1" noMove="1" noResize="1" noEditPoints="1" noAdjustHandles="1" noChangeArrowheads="1" noChangeShapeType="1"/>
            </p:cNvSpPr>
            <p:nvPr/>
          </p:nvSpPr>
          <p:spPr>
            <a:xfrm>
              <a:off x="0" y="0"/>
              <a:ext cx="2274443" cy="13716000"/>
            </a:xfrm>
            <a:custGeom>
              <a:avLst/>
              <a:gdLst/>
              <a:ahLst/>
              <a:cxnLst/>
              <a:rect l="l" t="t" r="r" b="b"/>
              <a:pathLst>
                <a:path w="2274443" h="13716000">
                  <a:moveTo>
                    <a:pt x="0" y="0"/>
                  </a:moveTo>
                  <a:lnTo>
                    <a:pt x="2274443" y="0"/>
                  </a:lnTo>
                  <a:lnTo>
                    <a:pt x="2274443" y="13716000"/>
                  </a:lnTo>
                  <a:lnTo>
                    <a:pt x="0" y="13716000"/>
                  </a:lnTo>
                  <a:close/>
                </a:path>
              </a:pathLst>
            </a:custGeom>
            <a:solidFill>
              <a:srgbClr val="222B52"/>
            </a:solidFill>
          </p:spPr>
          <p:txBody>
            <a:bodyPr/>
            <a:lstStyle/>
            <a:p>
              <a:endParaRPr lang="fr-CA" sz="1200"/>
            </a:p>
          </p:txBody>
        </p:sp>
      </p:grpSp>
      <p:sp>
        <p:nvSpPr>
          <p:cNvPr id="4" name="AutoShape 4">
            <a:extLst>
              <a:ext uri="{FF2B5EF4-FFF2-40B4-BE49-F238E27FC236}">
                <a16:creationId xmlns:a16="http://schemas.microsoft.com/office/drawing/2014/main" id="{1B721DF8-3A8F-2B93-1520-262AC2E1A449}"/>
              </a:ext>
            </a:extLst>
          </p:cNvPr>
          <p:cNvSpPr>
            <a:spLocks noGrp="1" noRot="1" noMove="1" noResize="1" noEditPoints="1" noAdjustHandles="1" noChangeArrowheads="1" noChangeShapeType="1"/>
          </p:cNvSpPr>
          <p:nvPr/>
        </p:nvSpPr>
        <p:spPr>
          <a:xfrm rot="6709">
            <a:off x="5691244" y="6501367"/>
            <a:ext cx="6507113" cy="0"/>
          </a:xfrm>
          <a:prstGeom prst="line">
            <a:avLst/>
          </a:prstGeom>
          <a:ln w="9525" cap="rnd">
            <a:solidFill>
              <a:srgbClr val="222B52"/>
            </a:solidFill>
            <a:prstDash val="solid"/>
            <a:headEnd type="none" w="sm" len="sm"/>
            <a:tailEnd type="none" w="sm" len="sm"/>
          </a:ln>
        </p:spPr>
        <p:txBody>
          <a:bodyPr/>
          <a:lstStyle/>
          <a:p>
            <a:endParaRPr lang="fr-CA" sz="1200"/>
          </a:p>
        </p:txBody>
      </p:sp>
      <p:grpSp>
        <p:nvGrpSpPr>
          <p:cNvPr id="5" name="Group 5">
            <a:extLst>
              <a:ext uri="{FF2B5EF4-FFF2-40B4-BE49-F238E27FC236}">
                <a16:creationId xmlns:a16="http://schemas.microsoft.com/office/drawing/2014/main" id="{095F89B8-F413-42A5-00D1-A9D9482679F5}"/>
              </a:ext>
            </a:extLst>
          </p:cNvPr>
          <p:cNvGrpSpPr>
            <a:grpSpLocks noGrp="1" noUngrp="1" noRot="1" noMove="1" noResize="1"/>
          </p:cNvGrpSpPr>
          <p:nvPr/>
        </p:nvGrpSpPr>
        <p:grpSpPr>
          <a:xfrm>
            <a:off x="0" y="1350867"/>
            <a:ext cx="3298400" cy="1160000"/>
            <a:chOff x="0" y="0"/>
            <a:chExt cx="6596800" cy="2320000"/>
          </a:xfrm>
        </p:grpSpPr>
        <p:sp>
          <p:nvSpPr>
            <p:cNvPr id="6" name="Freeform 6">
              <a:extLst>
                <a:ext uri="{FF2B5EF4-FFF2-40B4-BE49-F238E27FC236}">
                  <a16:creationId xmlns:a16="http://schemas.microsoft.com/office/drawing/2014/main" id="{915F4BF1-4888-BEB0-2174-BD152673424B}"/>
                </a:ext>
              </a:extLst>
            </p:cNvPr>
            <p:cNvSpPr>
              <a:spLocks noGrp="1" noRot="1" noMove="1" noResize="1" noEditPoints="1" noAdjustHandles="1" noChangeArrowheads="1" noChangeShapeType="1"/>
            </p:cNvSpPr>
            <p:nvPr/>
          </p:nvSpPr>
          <p:spPr>
            <a:xfrm>
              <a:off x="0" y="0"/>
              <a:ext cx="6596761" cy="2320036"/>
            </a:xfrm>
            <a:custGeom>
              <a:avLst/>
              <a:gdLst/>
              <a:ahLst/>
              <a:cxnLst/>
              <a:rect l="l" t="t" r="r" b="b"/>
              <a:pathLst>
                <a:path w="6596761" h="2320036">
                  <a:moveTo>
                    <a:pt x="0" y="0"/>
                  </a:moveTo>
                  <a:lnTo>
                    <a:pt x="6596761" y="0"/>
                  </a:lnTo>
                  <a:lnTo>
                    <a:pt x="6596761" y="2320036"/>
                  </a:lnTo>
                  <a:lnTo>
                    <a:pt x="0" y="2320036"/>
                  </a:lnTo>
                  <a:close/>
                </a:path>
              </a:pathLst>
            </a:custGeom>
            <a:solidFill>
              <a:srgbClr val="222B52"/>
            </a:solidFill>
          </p:spPr>
          <p:txBody>
            <a:bodyPr/>
            <a:lstStyle/>
            <a:p>
              <a:endParaRPr lang="fr-CA" sz="1200"/>
            </a:p>
          </p:txBody>
        </p:sp>
      </p:grpSp>
      <p:sp>
        <p:nvSpPr>
          <p:cNvPr id="8" name="TextBox 8">
            <a:extLst>
              <a:ext uri="{FF2B5EF4-FFF2-40B4-BE49-F238E27FC236}">
                <a16:creationId xmlns:a16="http://schemas.microsoft.com/office/drawing/2014/main" id="{851E00D9-421F-D239-5A49-0B2AD32BF2CF}"/>
              </a:ext>
            </a:extLst>
          </p:cNvPr>
          <p:cNvSpPr txBox="1"/>
          <p:nvPr/>
        </p:nvSpPr>
        <p:spPr>
          <a:xfrm>
            <a:off x="1896667" y="2970510"/>
            <a:ext cx="4434268" cy="553998"/>
          </a:xfrm>
          <a:prstGeom prst="rect">
            <a:avLst/>
          </a:prstGeom>
        </p:spPr>
        <p:txBody>
          <a:bodyPr wrap="square" lIns="0" tIns="0" rIns="0" bIns="0" rtlCol="0" anchor="t">
            <a:spAutoFit/>
          </a:bodyPr>
          <a:lstStyle/>
          <a:p>
            <a:r>
              <a:rPr lang="fr-CA" sz="3600" dirty="0">
                <a:solidFill>
                  <a:srgbClr val="00A651"/>
                </a:solidFill>
                <a:latin typeface="Century Gothic" panose="020B0502020202020204" pitchFamily="34" charset="0"/>
                <a:ea typeface="Arimo"/>
                <a:cs typeface="Arimo"/>
                <a:sym typeface="Arimo"/>
              </a:rPr>
              <a:t>Des questions?</a:t>
            </a:r>
          </a:p>
        </p:txBody>
      </p:sp>
      <p:sp>
        <p:nvSpPr>
          <p:cNvPr id="9" name="TextBox 9">
            <a:extLst>
              <a:ext uri="{FF2B5EF4-FFF2-40B4-BE49-F238E27FC236}">
                <a16:creationId xmlns:a16="http://schemas.microsoft.com/office/drawing/2014/main" id="{77D60E5C-3090-3F22-8FF9-6FFB163E26EE}"/>
              </a:ext>
            </a:extLst>
          </p:cNvPr>
          <p:cNvSpPr txBox="1"/>
          <p:nvPr/>
        </p:nvSpPr>
        <p:spPr>
          <a:xfrm>
            <a:off x="1883967" y="1530219"/>
            <a:ext cx="1312900" cy="859210"/>
          </a:xfrm>
          <a:prstGeom prst="rect">
            <a:avLst/>
          </a:prstGeom>
        </p:spPr>
        <p:txBody>
          <a:bodyPr lIns="0" tIns="0" rIns="0" bIns="0" rtlCol="0" anchor="t">
            <a:spAutoFit/>
          </a:bodyPr>
          <a:lstStyle/>
          <a:p>
            <a:pPr>
              <a:lnSpc>
                <a:spcPts val="6720"/>
              </a:lnSpc>
            </a:pPr>
            <a:r>
              <a:rPr lang="fr-CA" sz="5600" dirty="0">
                <a:solidFill>
                  <a:srgbClr val="FFD75B"/>
                </a:solidFill>
                <a:latin typeface="Arimo"/>
                <a:ea typeface="Arimo"/>
                <a:cs typeface="Arimo"/>
                <a:sym typeface="Arimo"/>
              </a:rPr>
              <a:t>9</a:t>
            </a:r>
          </a:p>
        </p:txBody>
      </p:sp>
      <p:grpSp>
        <p:nvGrpSpPr>
          <p:cNvPr id="10" name="Group 9">
            <a:extLst>
              <a:ext uri="{FF2B5EF4-FFF2-40B4-BE49-F238E27FC236}">
                <a16:creationId xmlns:a16="http://schemas.microsoft.com/office/drawing/2014/main" id="{9FC1F9B3-FCBA-2565-D7B8-2EB881126626}"/>
              </a:ext>
            </a:extLst>
          </p:cNvPr>
          <p:cNvGrpSpPr/>
          <p:nvPr/>
        </p:nvGrpSpPr>
        <p:grpSpPr>
          <a:xfrm>
            <a:off x="940397" y="-6358"/>
            <a:ext cx="7937" cy="5520715"/>
            <a:chOff x="940397" y="-6358"/>
            <a:chExt cx="7937" cy="5520715"/>
          </a:xfrm>
        </p:grpSpPr>
        <p:sp>
          <p:nvSpPr>
            <p:cNvPr id="7" name="AutoShape 7">
              <a:extLst>
                <a:ext uri="{FF2B5EF4-FFF2-40B4-BE49-F238E27FC236}">
                  <a16:creationId xmlns:a16="http://schemas.microsoft.com/office/drawing/2014/main" id="{74E9AD79-8725-442F-14EF-28928F226E18}"/>
                </a:ext>
              </a:extLst>
            </p:cNvPr>
            <p:cNvSpPr>
              <a:spLocks noGrp="1" noRot="1" noMove="1" noResize="1" noEditPoints="1" noAdjustHandles="1" noChangeArrowheads="1" noChangeShapeType="1"/>
            </p:cNvSpPr>
            <p:nvPr/>
          </p:nvSpPr>
          <p:spPr>
            <a:xfrm rot="5392091">
              <a:off x="-1812024" y="2754000"/>
              <a:ext cx="5520715" cy="0"/>
            </a:xfrm>
            <a:prstGeom prst="line">
              <a:avLst/>
            </a:prstGeom>
            <a:ln w="9525" cap="rnd">
              <a:solidFill>
                <a:srgbClr val="222B52"/>
              </a:solidFill>
              <a:prstDash val="solid"/>
              <a:headEnd type="none" w="sm" len="sm"/>
              <a:tailEnd type="none" w="sm" len="sm"/>
            </a:ln>
          </p:spPr>
          <p:txBody>
            <a:bodyPr/>
            <a:lstStyle/>
            <a:p>
              <a:endParaRPr lang="fr-CA" sz="1200"/>
            </a:p>
          </p:txBody>
        </p:sp>
        <p:sp>
          <p:nvSpPr>
            <p:cNvPr id="11" name="AutoShape 11">
              <a:extLst>
                <a:ext uri="{FF2B5EF4-FFF2-40B4-BE49-F238E27FC236}">
                  <a16:creationId xmlns:a16="http://schemas.microsoft.com/office/drawing/2014/main" id="{A5979765-BAD3-7B22-DAEB-EC4A4ABC88B7}"/>
                </a:ext>
              </a:extLst>
            </p:cNvPr>
            <p:cNvSpPr/>
            <p:nvPr/>
          </p:nvSpPr>
          <p:spPr>
            <a:xfrm flipH="1">
              <a:off x="940397" y="1347309"/>
              <a:ext cx="3175" cy="1162683"/>
            </a:xfrm>
            <a:prstGeom prst="line">
              <a:avLst/>
            </a:prstGeom>
            <a:ln w="9525" cap="rnd">
              <a:solidFill>
                <a:srgbClr val="F0F0EA"/>
              </a:solidFill>
              <a:prstDash val="solid"/>
              <a:headEnd type="none" w="sm" len="sm"/>
              <a:tailEnd type="none" w="sm" len="sm"/>
            </a:ln>
          </p:spPr>
          <p:txBody>
            <a:bodyPr/>
            <a:lstStyle/>
            <a:p>
              <a:endParaRPr lang="fr-CA" sz="1200"/>
            </a:p>
          </p:txBody>
        </p:sp>
      </p:grpSp>
      <p:pic>
        <p:nvPicPr>
          <p:cNvPr id="14" name="Image 13" descr="Une image contenant personne, intérieur, habits, trouble&#10;&#10;Le contenu généré par l’IA peut être incorrect.">
            <a:extLst>
              <a:ext uri="{FF2B5EF4-FFF2-40B4-BE49-F238E27FC236}">
                <a16:creationId xmlns:a16="http://schemas.microsoft.com/office/drawing/2014/main" id="{6C3F8E02-2D05-4854-C060-54A85CD8E5BE}"/>
              </a:ext>
            </a:extLst>
          </p:cNvPr>
          <p:cNvPicPr>
            <a:picLocks noChangeAspect="1"/>
          </p:cNvPicPr>
          <p:nvPr/>
        </p:nvPicPr>
        <p:blipFill>
          <a:blip r:embed="rId3"/>
          <a:stretch>
            <a:fillRect/>
          </a:stretch>
        </p:blipFill>
        <p:spPr>
          <a:xfrm>
            <a:off x="6318235" y="350283"/>
            <a:ext cx="4267167" cy="5709256"/>
          </a:xfrm>
          <a:prstGeom prst="rect">
            <a:avLst/>
          </a:prstGeom>
        </p:spPr>
      </p:pic>
    </p:spTree>
    <p:extLst>
      <p:ext uri="{BB962C8B-B14F-4D97-AF65-F5344CB8AC3E}">
        <p14:creationId xmlns:p14="http://schemas.microsoft.com/office/powerpoint/2010/main" val="901293033"/>
      </p:ext>
    </p:extLst>
  </p:cSld>
  <p:clrMapOvr>
    <a:masterClrMapping/>
  </p:clrMapOvr>
  <mc:AlternateContent xmlns:mc="http://schemas.openxmlformats.org/markup-compatibility/2006" xmlns:p14="http://schemas.microsoft.com/office/powerpoint/2010/main">
    <mc:Choice Requires="p14">
      <p:transition spd="slow" p14:dur="2000" advTm="5328"/>
    </mc:Choice>
    <mc:Fallback xmlns="">
      <p:transition spd="slow" advTm="5328"/>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02e2b2a-3fda-4111-9da1-ae64cdfc84cd">
      <Value>361</Value>
      <Value>378</Value>
    </TaxCatchAll>
    <Date_fermeture xmlns="302e2b2a-3fda-4111-9da1-ae64cdfc84cd" xsi:nil="true"/>
    <g6255eaee11947f5a2115854be788713 xmlns="302e2b2a-3fda-4111-9da1-ae64cdfc84cd">
      <Terms xmlns="http://schemas.microsoft.com/office/infopath/2007/PartnerControls"/>
    </g6255eaee11947f5a2115854be788713>
    <gc4b45a4b7bc45a38f100636d2137621 xmlns="302e2b2a-3fda-4111-9da1-ae64cdfc84cd">
      <Terms xmlns="http://schemas.microsoft.com/office/infopath/2007/PartnerControls">
        <TermInfo xmlns="http://schemas.microsoft.com/office/infopath/2007/PartnerControls">
          <TermName xmlns="http://schemas.microsoft.com/office/infopath/2007/PartnerControls">DCRMP</TermName>
          <TermId xmlns="http://schemas.microsoft.com/office/infopath/2007/PartnerControls">e42e0574-157c-4419-82ac-84c0364fd562</TermId>
        </TermInfo>
      </Terms>
    </gc4b45a4b7bc45a38f100636d2137621>
    <a5b6ceb2c79d4ec594b60aaeac37bbae xmlns="302e2b2a-3fda-4111-9da1-ae64cdfc84cd">
      <Terms xmlns="http://schemas.microsoft.com/office/infopath/2007/PartnerControls">
        <TermInfo xmlns="http://schemas.microsoft.com/office/infopath/2007/PartnerControls">
          <TermName xmlns="http://schemas.microsoft.com/office/infopath/2007/PartnerControls">07110 Stratégies de communication</TermName>
          <TermId xmlns="http://schemas.microsoft.com/office/infopath/2007/PartnerControls">c708f9b3-6a57-4bd4-9747-d96599b484b4</TermId>
        </TermInfo>
      </Terms>
    </a5b6ceb2c79d4ec594b60aaeac37bbae>
  </documentManagement>
</p:properties>
</file>

<file path=customXml/item3.xml><?xml version="1.0" encoding="utf-8"?>
<?mso-contentType ?>
<SharedContentType xmlns="Microsoft.SharePoint.Taxonomy.ContentTypeSync" SourceId="5f228fba-8a7c-4eb1-9776-05b4ace7f9f3" ContentTypeId="0x010100BCA40DC51F5DB947B78C4F9468A0CB5B" PreviousValue="false"/>
</file>

<file path=customXml/item4.xml><?xml version="1.0" encoding="utf-8"?>
<ct:contentTypeSchema xmlns:ct="http://schemas.microsoft.com/office/2006/metadata/contentType" xmlns:ma="http://schemas.microsoft.com/office/2006/metadata/properties/metaAttributes" ct:_="" ma:_="" ma:contentTypeName="Document OPQ" ma:contentTypeID="0x010100BCA40DC51F5DB947B78C4F9468A0CB5B00F14D9BC2D4D6724AB65D46DEC059EFAE" ma:contentTypeVersion="65" ma:contentTypeDescription="Type de base pour ensemble des documents de organization" ma:contentTypeScope="" ma:versionID="db263e766553ed4cd16f986ba371b54d">
  <xsd:schema xmlns:xsd="http://www.w3.org/2001/XMLSchema" xmlns:xs="http://www.w3.org/2001/XMLSchema" xmlns:p="http://schemas.microsoft.com/office/2006/metadata/properties" xmlns:ns2="302e2b2a-3fda-4111-9da1-ae64cdfc84cd" targetNamespace="http://schemas.microsoft.com/office/2006/metadata/properties" ma:root="true" ma:fieldsID="fbd869352d3094b3d93701022d5dd25e" ns2:_="">
    <xsd:import namespace="302e2b2a-3fda-4111-9da1-ae64cdfc84cd"/>
    <xsd:element name="properties">
      <xsd:complexType>
        <xsd:sequence>
          <xsd:element name="documentManagement">
            <xsd:complexType>
              <xsd:all>
                <xsd:element ref="ns2:TaxCatchAll" minOccurs="0"/>
                <xsd:element ref="ns2:TaxCatchAllLabel" minOccurs="0"/>
                <xsd:element ref="ns2:a5b6ceb2c79d4ec594b60aaeac37bbae" minOccurs="0"/>
                <xsd:element ref="ns2:g6255eaee11947f5a2115854be788713" minOccurs="0"/>
                <xsd:element ref="ns2:gc4b45a4b7bc45a38f100636d2137621" minOccurs="0"/>
                <xsd:element ref="ns2:Date_fermetur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2e2b2a-3fda-4111-9da1-ae64cdfc84cd"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8fe0e70-e8cf-445c-9cde-71b20b916b40}" ma:internalName="TaxCatchAll" ma:showField="CatchAllData" ma:web="672ac258-ccec-4020-a01e-16804768d9e8">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8fe0e70-e8cf-445c-9cde-71b20b916b40}" ma:internalName="TaxCatchAllLabel" ma:readOnly="true" ma:showField="CatchAllDataLabel" ma:web="672ac258-ccec-4020-a01e-16804768d9e8">
      <xsd:complexType>
        <xsd:complexContent>
          <xsd:extension base="dms:MultiChoiceLookup">
            <xsd:sequence>
              <xsd:element name="Value" type="dms:Lookup" maxOccurs="unbounded" minOccurs="0" nillable="true"/>
            </xsd:sequence>
          </xsd:extension>
        </xsd:complexContent>
      </xsd:complexType>
    </xsd:element>
    <xsd:element name="a5b6ceb2c79d4ec594b60aaeac37bbae" ma:index="10" nillable="true" ma:taxonomy="true" ma:internalName="a5b6ceb2c79d4ec594b60aaeac37bbae" ma:taxonomyFieldName="OPQClass" ma:displayName="Cote de classification" ma:default="" ma:fieldId="{a5b6ceb2-c79d-4ec5-94b6-0aaeac37bbae}" ma:sspId="5f228fba-8a7c-4eb1-9776-05b4ace7f9f3" ma:termSetId="cdd5b7dc-f85d-4eef-9df9-3198d89aebb9" ma:anchorId="00000000-0000-0000-0000-000000000000" ma:open="false" ma:isKeyword="false">
      <xsd:complexType>
        <xsd:sequence>
          <xsd:element ref="pc:Terms" minOccurs="0" maxOccurs="1"/>
        </xsd:sequence>
      </xsd:complexType>
    </xsd:element>
    <xsd:element name="g6255eaee11947f5a2115854be788713" ma:index="12" nillable="true" ma:taxonomy="true" ma:internalName="g6255eaee11947f5a2115854be788713" ma:taxonomyFieldName="OPQStatut" ma:displayName="Statut du document" ma:default="" ma:fieldId="{06255eae-e119-47f5-a211-5854be788713}" ma:sspId="5f228fba-8a7c-4eb1-9776-05b4ace7f9f3" ma:termSetId="416d2baa-2afb-4f4e-a43d-3e4ccf6b7586" ma:anchorId="00000000-0000-0000-0000-000000000000" ma:open="false" ma:isKeyword="false">
      <xsd:complexType>
        <xsd:sequence>
          <xsd:element ref="pc:Terms" minOccurs="0" maxOccurs="1"/>
        </xsd:sequence>
      </xsd:complexType>
    </xsd:element>
    <xsd:element name="gc4b45a4b7bc45a38f100636d2137621" ma:index="14" nillable="true" ma:taxonomy="true" ma:internalName="gc4b45a4b7bc45a38f100636d2137621" ma:taxonomyFieldName="Unite_administrative" ma:displayName="Unite_administrative" ma:default="" ma:fieldId="{0c4b45a4-b7bc-45a3-8f10-0636d2137621}" ma:sspId="5f228fba-8a7c-4eb1-9776-05b4ace7f9f3" ma:termSetId="b6252cdc-3856-44d1-833f-1c155c14343b" ma:anchorId="00000000-0000-0000-0000-000000000000" ma:open="false" ma:isKeyword="false">
      <xsd:complexType>
        <xsd:sequence>
          <xsd:element ref="pc:Terms" minOccurs="0" maxOccurs="1"/>
        </xsd:sequence>
      </xsd:complexType>
    </xsd:element>
    <xsd:element name="Date_fermeture" ma:index="16" nillable="true" ma:displayName="Date_fermeture" ma:default="" ma:format="DateOnly" ma:internalName="Date_fermetur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84D1C9B-19AB-4309-854E-3C7BA159D1EE}">
  <ds:schemaRefs>
    <ds:schemaRef ds:uri="http://schemas.microsoft.com/sharepoint/v3/contenttype/forms"/>
  </ds:schemaRefs>
</ds:datastoreItem>
</file>

<file path=customXml/itemProps2.xml><?xml version="1.0" encoding="utf-8"?>
<ds:datastoreItem xmlns:ds="http://schemas.openxmlformats.org/officeDocument/2006/customXml" ds:itemID="{59E5E66F-3B7E-4A1D-AAFC-7C9C85AF26B5}">
  <ds:schemaRefs>
    <ds:schemaRef ds:uri="http://schemas.microsoft.com/office/2006/documentManagement/types"/>
    <ds:schemaRef ds:uri="http://purl.org/dc/elements/1.1/"/>
    <ds:schemaRef ds:uri="http://purl.org/dc/dcmitype/"/>
    <ds:schemaRef ds:uri="http://purl.org/dc/terms/"/>
    <ds:schemaRef ds:uri="http://schemas.microsoft.com/office/infopath/2007/PartnerControls"/>
    <ds:schemaRef ds:uri="302e2b2a-3fda-4111-9da1-ae64cdfc84cd"/>
    <ds:schemaRef ds:uri="http://www.w3.org/XML/1998/namespace"/>
    <ds:schemaRef ds:uri="http://schemas.microsoft.com/office/2006/metadata/properties"/>
    <ds:schemaRef ds:uri="http://schemas.openxmlformats.org/package/2006/metadata/core-properties"/>
    <ds:schemaRef ds:uri="85fd05d6-3a62-42fc-840b-64d2eff96ea7"/>
    <ds:schemaRef ds:uri="6f25739c-453a-4a19-a8ac-5996ee42bc49"/>
  </ds:schemaRefs>
</ds:datastoreItem>
</file>

<file path=customXml/itemProps3.xml><?xml version="1.0" encoding="utf-8"?>
<ds:datastoreItem xmlns:ds="http://schemas.openxmlformats.org/officeDocument/2006/customXml" ds:itemID="{51F345A8-F940-4D6E-B0F5-EA87532AC0F0}"/>
</file>

<file path=customXml/itemProps4.xml><?xml version="1.0" encoding="utf-8"?>
<ds:datastoreItem xmlns:ds="http://schemas.openxmlformats.org/officeDocument/2006/customXml" ds:itemID="{7EC42864-4448-46CC-8AA3-961ACF9B2543}"/>
</file>

<file path=docProps/app.xml><?xml version="1.0" encoding="utf-8"?>
<Properties xmlns="http://schemas.openxmlformats.org/officeDocument/2006/extended-properties" xmlns:vt="http://schemas.openxmlformats.org/officeDocument/2006/docPropsVTypes">
  <TotalTime>8493</TotalTime>
  <Words>4297</Words>
  <Application>Microsoft Office PowerPoint</Application>
  <PresentationFormat>Grand écran</PresentationFormat>
  <Paragraphs>365</Paragraphs>
  <Slides>26</Slides>
  <Notes>26</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26</vt:i4>
      </vt:variant>
    </vt:vector>
  </HeadingPairs>
  <TitlesOfParts>
    <vt:vector size="35" baseType="lpstr">
      <vt:lpstr>Aptos</vt:lpstr>
      <vt:lpstr>Aptos Display</vt:lpstr>
      <vt:lpstr>Arial</vt:lpstr>
      <vt:lpstr>Arimo</vt:lpstr>
      <vt:lpstr>Arimo Bold</vt:lpstr>
      <vt:lpstr>Century Gothic</vt:lpstr>
      <vt:lpstr>System Font Regular</vt:lpstr>
      <vt:lpstr>Wingdings</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Marina Ataalla</dc:creator>
  <cp:lastModifiedBy>Valérie Verville</cp:lastModifiedBy>
  <cp:revision>251</cp:revision>
  <cp:lastPrinted>2024-12-12T14:05:43Z</cp:lastPrinted>
  <dcterms:created xsi:type="dcterms:W3CDTF">2024-11-27T22:06:00Z</dcterms:created>
  <dcterms:modified xsi:type="dcterms:W3CDTF">2026-09-25T18:40:29Z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a7d8d5d-78e2-4a62-9fcd-016eb5e4c57c_Enabled">
    <vt:lpwstr>true</vt:lpwstr>
  </property>
  <property fmtid="{D5CDD505-2E9C-101B-9397-08002B2CF9AE}" pid="3" name="MSIP_Label_6a7d8d5d-78e2-4a62-9fcd-016eb5e4c57c_SetDate">
    <vt:lpwstr>2025-06-04T00:49:54Z</vt:lpwstr>
  </property>
  <property fmtid="{D5CDD505-2E9C-101B-9397-08002B2CF9AE}" pid="4" name="MSIP_Label_6a7d8d5d-78e2-4a62-9fcd-016eb5e4c57c_Method">
    <vt:lpwstr>Standard</vt:lpwstr>
  </property>
  <property fmtid="{D5CDD505-2E9C-101B-9397-08002B2CF9AE}" pid="5" name="MSIP_Label_6a7d8d5d-78e2-4a62-9fcd-016eb5e4c57c_Name">
    <vt:lpwstr>Général</vt:lpwstr>
  </property>
  <property fmtid="{D5CDD505-2E9C-101B-9397-08002B2CF9AE}" pid="6" name="MSIP_Label_6a7d8d5d-78e2-4a62-9fcd-016eb5e4c57c_SiteId">
    <vt:lpwstr>06e1fe28-5f8b-4075-bf6c-ae24be1a7992</vt:lpwstr>
  </property>
  <property fmtid="{D5CDD505-2E9C-101B-9397-08002B2CF9AE}" pid="7" name="MSIP_Label_6a7d8d5d-78e2-4a62-9fcd-016eb5e4c57c_ActionId">
    <vt:lpwstr>aba0249c-80fb-463e-9a08-9220fa39892a</vt:lpwstr>
  </property>
  <property fmtid="{D5CDD505-2E9C-101B-9397-08002B2CF9AE}" pid="8" name="MSIP_Label_6a7d8d5d-78e2-4a62-9fcd-016eb5e4c57c_ContentBits">
    <vt:lpwstr>0</vt:lpwstr>
  </property>
  <property fmtid="{D5CDD505-2E9C-101B-9397-08002B2CF9AE}" pid="9" name="MSIP_Label_6a7d8d5d-78e2-4a62-9fcd-016eb5e4c57c_Tag">
    <vt:lpwstr>10, 3, 0, 2</vt:lpwstr>
  </property>
  <property fmtid="{D5CDD505-2E9C-101B-9397-08002B2CF9AE}" pid="10" name="Unite_administrative">
    <vt:lpwstr>361</vt:lpwstr>
  </property>
  <property fmtid="{D5CDD505-2E9C-101B-9397-08002B2CF9AE}" pid="11" name="lcf76f155ced4ddcb4097134ff3c332f">
    <vt:lpwstr/>
  </property>
  <property fmtid="{D5CDD505-2E9C-101B-9397-08002B2CF9AE}" pid="12" name="MediaServiceImageTags">
    <vt:lpwstr/>
  </property>
  <property fmtid="{D5CDD505-2E9C-101B-9397-08002B2CF9AE}" pid="13" name="OPQClass">
    <vt:lpwstr>378</vt:lpwstr>
  </property>
  <property fmtid="{D5CDD505-2E9C-101B-9397-08002B2CF9AE}" pid="14" name="ContentTypeId">
    <vt:lpwstr>0x010100BCA40DC51F5DB947B78C4F9468A0CB5B00F14D9BC2D4D6724AB65D46DEC059EFAE</vt:lpwstr>
  </property>
  <property fmtid="{D5CDD505-2E9C-101B-9397-08002B2CF9AE}" pid="15" name="_docset_NoMedatataSyncRequired">
    <vt:lpwstr>False</vt:lpwstr>
  </property>
</Properties>
</file>