
<file path=[Content_Types].xml><?xml version="1.0" encoding="utf-8"?>
<Types xmlns="http://schemas.openxmlformats.org/package/2006/content-types">
  <Default Extension="png" ContentType="image/png"/>
  <Default Extension="bin" ContentType="application/vnd.openxmlformats-officedocument.oleObject"/>
  <Default Extension="emf" ContentType="image/x-emf"/>
  <Default Extension="wmf" ContentType="image/x-wmf"/>
  <Default Extension="jpeg" ContentType="image/jpeg"/>
  <Default Extension="rels" ContentType="application/vnd.openxmlformats-package.relationships+xml"/>
  <Default Extension="xml" ContentType="application/xml"/>
  <Default Extension="vml" ContentType="application/vnd.openxmlformats-officedocument.vmlDrawing"/>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4.xml" ContentType="application/vnd.openxmlformats-officedocument.theme+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theme/theme7.xml" ContentType="application/vnd.openxmlformats-officedocument.them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notesSlides/notesSlide1.xml" ContentType="application/vnd.openxmlformats-officedocument.presentationml.notesSlide+xml"/>
  <Override PartName="/ppt/tags/tag5.xml" ContentType="application/vnd.openxmlformats-officedocument.presentationml.tags+xml"/>
  <Override PartName="/ppt/tags/tag6.xml" ContentType="application/vnd.openxmlformats-officedocument.presentationml.tags+xml"/>
  <Override PartName="/ppt/notesSlides/notesSlide2.xml" ContentType="application/vnd.openxmlformats-officedocument.presentationml.notesSlide+xml"/>
  <Override PartName="/ppt/tags/tag7.xml" ContentType="application/vnd.openxmlformats-officedocument.presentationml.tags+xml"/>
  <Override PartName="/ppt/tags/tag8.xml" ContentType="application/vnd.openxmlformats-officedocument.presentationml.tags+xml"/>
  <Override PartName="/ppt/notesSlides/notesSlide3.xml" ContentType="application/vnd.openxmlformats-officedocument.presentationml.notesSlide+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notesSlides/notesSlide4.xml" ContentType="application/vnd.openxmlformats-officedocument.presentationml.notesSlide+xml"/>
  <Override PartName="/ppt/tags/tag15.xml" ContentType="application/vnd.openxmlformats-officedocument.presentationml.tags+xml"/>
  <Override PartName="/ppt/tags/tag16.xml" ContentType="application/vnd.openxmlformats-officedocument.presentationml.tags+xml"/>
  <Override PartName="/ppt/notesSlides/notesSlide5.xml" ContentType="application/vnd.openxmlformats-officedocument.presentationml.notesSlide+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notesSlides/notesSlide6.xml" ContentType="application/vnd.openxmlformats-officedocument.presentationml.notesSlide+xml"/>
  <Override PartName="/ppt/tags/tag23.xml" ContentType="application/vnd.openxmlformats-officedocument.presentationml.tags+xml"/>
  <Override PartName="/ppt/tags/tag24.xml" ContentType="application/vnd.openxmlformats-officedocument.presentationml.tags+xml"/>
  <Override PartName="/ppt/notesSlides/notesSlide7.xml" ContentType="application/vnd.openxmlformats-officedocument.presentationml.notesSlide+xml"/>
  <Override PartName="/ppt/tags/tag25.xml" ContentType="application/vnd.openxmlformats-officedocument.presentationml.tags+xml"/>
  <Override PartName="/ppt/tags/tag26.xml" ContentType="application/vnd.openxmlformats-officedocument.presentationml.tags+xml"/>
  <Override PartName="/ppt/notesSlides/notesSlide8.xml" ContentType="application/vnd.openxmlformats-officedocument.presentationml.notesSlide+xml"/>
  <Override PartName="/ppt/tags/tag27.xml" ContentType="application/vnd.openxmlformats-officedocument.presentationml.tags+xml"/>
  <Override PartName="/ppt/tags/tag28.xml" ContentType="application/vnd.openxmlformats-officedocument.presentationml.tags+xml"/>
  <Override PartName="/ppt/notesSlides/notesSlide9.xml" ContentType="application/vnd.openxmlformats-officedocument.presentationml.notesSlide+xml"/>
  <Override PartName="/ppt/tags/tag29.xml" ContentType="application/vnd.openxmlformats-officedocument.presentationml.tags+xml"/>
  <Override PartName="/ppt/tags/tag30.xml" ContentType="application/vnd.openxmlformats-officedocument.presentationml.tags+xml"/>
  <Override PartName="/ppt/notesSlides/notesSlide10.xml" ContentType="application/vnd.openxmlformats-officedocument.presentationml.notesSlide+xml"/>
  <Override PartName="/ppt/tags/tag31.xml" ContentType="application/vnd.openxmlformats-officedocument.presentationml.tags+xml"/>
  <Override PartName="/ppt/tags/tag32.xml" ContentType="application/vnd.openxmlformats-officedocument.presentationml.tags+xml"/>
  <Override PartName="/ppt/notesSlides/notesSlide11.xml" ContentType="application/vnd.openxmlformats-officedocument.presentationml.notesSlide+xml"/>
  <Override PartName="/ppt/tags/tag33.xml" ContentType="application/vnd.openxmlformats-officedocument.presentationml.tags+xml"/>
  <Override PartName="/ppt/tags/tag34.xml" ContentType="application/vnd.openxmlformats-officedocument.presentationml.tags+xml"/>
  <Override PartName="/ppt/notesSlides/notesSlide12.xml" ContentType="application/vnd.openxmlformats-officedocument.presentationml.notesSlide+xml"/>
  <Override PartName="/ppt/tags/tag35.xml" ContentType="application/vnd.openxmlformats-officedocument.presentationml.tags+xml"/>
  <Override PartName="/ppt/tags/tag36.xml" ContentType="application/vnd.openxmlformats-officedocument.presentationml.tags+xml"/>
  <Override PartName="/ppt/notesSlides/notesSlide13.xml" ContentType="application/vnd.openxmlformats-officedocument.presentationml.notesSlide+xml"/>
  <Override PartName="/ppt/tags/tag37.xml" ContentType="application/vnd.openxmlformats-officedocument.presentationml.tags+xml"/>
  <Override PartName="/ppt/tags/tag38.xml" ContentType="application/vnd.openxmlformats-officedocument.presentationml.tags+xml"/>
  <Override PartName="/ppt/notesSlides/notesSlide14.xml" ContentType="application/vnd.openxmlformats-officedocument.presentationml.notesSlide+xml"/>
  <Override PartName="/ppt/tags/tag39.xml" ContentType="application/vnd.openxmlformats-officedocument.presentationml.tags+xml"/>
  <Override PartName="/ppt/tags/tag40.xml" ContentType="application/vnd.openxmlformats-officedocument.presentationml.tags+xml"/>
  <Override PartName="/ppt/notesSlides/notesSlide15.xml" ContentType="application/vnd.openxmlformats-officedocument.presentationml.notesSlide+xml"/>
  <Override PartName="/ppt/tags/tag41.xml" ContentType="application/vnd.openxmlformats-officedocument.presentationml.tags+xml"/>
  <Override PartName="/ppt/tags/tag42.xml" ContentType="application/vnd.openxmlformats-officedocument.presentationml.tags+xml"/>
  <Override PartName="/ppt/notesSlides/notesSlide16.xml" ContentType="application/vnd.openxmlformats-officedocument.presentationml.notesSlide+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notesSlides/notesSlide17.xml" ContentType="application/vnd.openxmlformats-officedocument.presentationml.notesSlide+xml"/>
  <Override PartName="/ppt/tags/tag46.xml" ContentType="application/vnd.openxmlformats-officedocument.presentationml.tags+xml"/>
  <Override PartName="/ppt/tags/tag47.xml" ContentType="application/vnd.openxmlformats-officedocument.presentationml.tags+xml"/>
  <Override PartName="/ppt/notesSlides/notesSlide18.xml" ContentType="application/vnd.openxmlformats-officedocument.presentationml.notesSlide+xml"/>
  <Override PartName="/ppt/tags/tag48.xml" ContentType="application/vnd.openxmlformats-officedocument.presentationml.tags+xml"/>
  <Override PartName="/ppt/tags/tag49.xml" ContentType="application/vnd.openxmlformats-officedocument.presentationml.tags+xml"/>
  <Override PartName="/ppt/notesSlides/notesSlide19.xml" ContentType="application/vnd.openxmlformats-officedocument.presentationml.notesSlide+xml"/>
  <Override PartName="/ppt/tags/tag50.xml" ContentType="application/vnd.openxmlformats-officedocument.presentationml.tags+xml"/>
  <Override PartName="/ppt/tags/tag51.xml" ContentType="application/vnd.openxmlformats-officedocument.presentationml.tags+xml"/>
  <Override PartName="/ppt/notesSlides/notesSlide20.xml" ContentType="application/vnd.openxmlformats-officedocument.presentationml.notesSlide+xml"/>
  <Override PartName="/ppt/tags/tag52.xml" ContentType="application/vnd.openxmlformats-officedocument.presentationml.tags+xml"/>
  <Override PartName="/ppt/tags/tag53.xml" ContentType="application/vnd.openxmlformats-officedocument.presentationml.tags+xml"/>
  <Override PartName="/ppt/notesSlides/notesSlide21.xml" ContentType="application/vnd.openxmlformats-officedocument.presentationml.notesSlide+xml"/>
  <Override PartName="/ppt/tags/tag54.xml" ContentType="application/vnd.openxmlformats-officedocument.presentationml.tags+xml"/>
  <Override PartName="/ppt/tags/tag55.xml" ContentType="application/vnd.openxmlformats-officedocument.presentationml.tags+xml"/>
  <Override PartName="/ppt/notesSlides/notesSlide22.xml" ContentType="application/vnd.openxmlformats-officedocument.presentationml.notesSlide+xml"/>
  <Override PartName="/ppt/tags/tag56.xml" ContentType="application/vnd.openxmlformats-officedocument.presentationml.tags+xml"/>
  <Override PartName="/ppt/tags/tag57.xml" ContentType="application/vnd.openxmlformats-officedocument.presentationml.tags+xml"/>
  <Override PartName="/ppt/notesSlides/notesSlide23.xml" ContentType="application/vnd.openxmlformats-officedocument.presentationml.notesSlide+xml"/>
  <Override PartName="/ppt/tags/tag58.xml" ContentType="application/vnd.openxmlformats-officedocument.presentationml.tags+xml"/>
  <Override PartName="/ppt/tags/tag59.xml" ContentType="application/vnd.openxmlformats-officedocument.presentationml.tags+xml"/>
  <Override PartName="/ppt/notesSlides/notesSlide24.xml" ContentType="application/vnd.openxmlformats-officedocument.presentationml.notesSlide+xml"/>
  <Override PartName="/ppt/tags/tag60.xml" ContentType="application/vnd.openxmlformats-officedocument.presentationml.tags+xml"/>
  <Override PartName="/ppt/tags/tag61.xml" ContentType="application/vnd.openxmlformats-officedocument.presentationml.tags+xml"/>
  <Override PartName="/ppt/notesSlides/notesSlide25.xml" ContentType="application/vnd.openxmlformats-officedocument.presentationml.notesSlide+xml"/>
  <Override PartName="/ppt/tags/tag62.xml" ContentType="application/vnd.openxmlformats-officedocument.presentationml.tags+xml"/>
  <Override PartName="/ppt/tags/tag63.xml" ContentType="application/vnd.openxmlformats-officedocument.presentationml.tags+xml"/>
  <Override PartName="/ppt/notesSlides/notesSlide26.xml" ContentType="application/vnd.openxmlformats-officedocument.presentationml.notesSlide+xml"/>
  <Override PartName="/ppt/tags/tag64.xml" ContentType="application/vnd.openxmlformats-officedocument.presentationml.tags+xml"/>
  <Override PartName="/ppt/tags/tag65.xml" ContentType="application/vnd.openxmlformats-officedocument.presentationml.tags+xml"/>
  <Override PartName="/ppt/notesSlides/notesSlide27.xml" ContentType="application/vnd.openxmlformats-officedocument.presentationml.notesSlide+xml"/>
  <Override PartName="/ppt/tags/tag66.xml" ContentType="application/vnd.openxmlformats-officedocument.presentationml.tags+xml"/>
  <Override PartName="/ppt/tags/tag67.xml" ContentType="application/vnd.openxmlformats-officedocument.presentationml.tags+xml"/>
  <Override PartName="/ppt/notesSlides/notesSlide28.xml" ContentType="application/vnd.openxmlformats-officedocument.presentationml.notesSlide+xml"/>
  <Override PartName="/ppt/tags/tag68.xml" ContentType="application/vnd.openxmlformats-officedocument.presentationml.tags+xml"/>
  <Override PartName="/ppt/tags/tag69.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notesSlides/notesSlide29.xml" ContentType="application/vnd.openxmlformats-officedocument.presentationml.notesSlide+xml"/>
  <Override PartName="/ppt/tags/tag75.xml" ContentType="application/vnd.openxmlformats-officedocument.presentationml.tags+xml"/>
  <Override PartName="/ppt/tags/tag76.xml" ContentType="application/vnd.openxmlformats-officedocument.presentationml.tags+xml"/>
  <Override PartName="/ppt/notesSlides/notesSlide30.xml" ContentType="application/vnd.openxmlformats-officedocument.presentationml.notesSlide+xml"/>
  <Override PartName="/ppt/tags/tag77.xml" ContentType="application/vnd.openxmlformats-officedocument.presentationml.tags+xml"/>
  <Override PartName="/ppt/tags/tag78.xml" ContentType="application/vnd.openxmlformats-officedocument.presentationml.tags+xml"/>
  <Override PartName="/ppt/notesSlides/notesSlide31.xml" ContentType="application/vnd.openxmlformats-officedocument.presentationml.notesSlide+xml"/>
  <Override PartName="/ppt/tags/tag79.xml" ContentType="application/vnd.openxmlformats-officedocument.presentationml.tags+xml"/>
  <Override PartName="/ppt/tags/tag80.xml" ContentType="application/vnd.openxmlformats-officedocument.presentationml.tags+xml"/>
  <Override PartName="/ppt/tags/tag81.xml" ContentType="application/vnd.openxmlformats-officedocument.presentationml.tags+xml"/>
  <Override PartName="/ppt/notesSlides/notesSlide32.xml" ContentType="application/vnd.openxmlformats-officedocument.presentationml.notesSlide+xml"/>
  <Override PartName="/ppt/tags/tag82.xml" ContentType="application/vnd.openxmlformats-officedocument.presentationml.tags+xml"/>
  <Override PartName="/ppt/tags/tag83.xml" ContentType="application/vnd.openxmlformats-officedocument.presentationml.tags+xml"/>
  <Override PartName="/ppt/tags/tag84.xml" ContentType="application/vnd.openxmlformats-officedocument.presentationml.tags+xml"/>
  <Override PartName="/ppt/notesSlides/notesSlide33.xml" ContentType="application/vnd.openxmlformats-officedocument.presentationml.notesSlide+xml"/>
  <Override PartName="/ppt/tags/tag85.xml" ContentType="application/vnd.openxmlformats-officedocument.presentationml.tags+xml"/>
  <Override PartName="/ppt/tags/tag86.xml" ContentType="application/vnd.openxmlformats-officedocument.presentationml.tags+xml"/>
  <Override PartName="/ppt/tags/tag87.xml" ContentType="application/vnd.openxmlformats-officedocument.presentationml.tags+xml"/>
  <Override PartName="/ppt/notesSlides/notesSlide34.xml" ContentType="application/vnd.openxmlformats-officedocument.presentationml.notesSlide+xml"/>
  <Override PartName="/ppt/tags/tag88.xml" ContentType="application/vnd.openxmlformats-officedocument.presentationml.tags+xml"/>
  <Override PartName="/ppt/tags/tag89.xml" ContentType="application/vnd.openxmlformats-officedocument.presentationml.tags+xml"/>
  <Override PartName="/ppt/tags/tag90.xml" ContentType="application/vnd.openxmlformats-officedocument.presentationml.tags+xml"/>
  <Override PartName="/ppt/notesSlides/notesSlide35.xml" ContentType="application/vnd.openxmlformats-officedocument.presentationml.notesSlide+xml"/>
  <Override PartName="/ppt/tags/tag91.xml" ContentType="application/vnd.openxmlformats-officedocument.presentationml.tags+xml"/>
  <Override PartName="/ppt/tags/tag92.xml" ContentType="application/vnd.openxmlformats-officedocument.presentationml.tags+xml"/>
  <Override PartName="/ppt/notesSlides/notesSlide36.xml" ContentType="application/vnd.openxmlformats-officedocument.presentationml.notesSlide+xml"/>
  <Override PartName="/ppt/tags/tag93.xml" ContentType="application/vnd.openxmlformats-officedocument.presentationml.tags+xml"/>
  <Override PartName="/ppt/tags/tag94.xml" ContentType="application/vnd.openxmlformats-officedocument.presentationml.tags+xml"/>
  <Override PartName="/ppt/notesSlides/notesSlide37.xml" ContentType="application/vnd.openxmlformats-officedocument.presentationml.notesSlide+xml"/>
  <Override PartName="/ppt/tags/tag95.xml" ContentType="application/vnd.openxmlformats-officedocument.presentationml.tags+xml"/>
  <Override PartName="/ppt/tags/tag96.xml" ContentType="application/vnd.openxmlformats-officedocument.presentationml.tags+xml"/>
  <Override PartName="/ppt/notesSlides/notesSlide38.xml" ContentType="application/vnd.openxmlformats-officedocument.presentationml.notesSlide+xml"/>
  <Override PartName="/ppt/tags/tag97.xml" ContentType="application/vnd.openxmlformats-officedocument.presentationml.tags+xml"/>
  <Override PartName="/ppt/tags/tag98.xml" ContentType="application/vnd.openxmlformats-officedocument.presentationml.tags+xml"/>
  <Override PartName="/ppt/notesSlides/notesSlide39.xml" ContentType="application/vnd.openxmlformats-officedocument.presentationml.notesSlide+xml"/>
  <Override PartName="/ppt/tags/tag99.xml" ContentType="application/vnd.openxmlformats-officedocument.presentationml.tags+xml"/>
  <Override PartName="/ppt/tags/tag100.xml" ContentType="application/vnd.openxmlformats-officedocument.presentationml.tags+xml"/>
  <Override PartName="/ppt/notesSlides/notesSlide40.xml" ContentType="application/vnd.openxmlformats-officedocument.presentationml.notesSlide+xml"/>
  <Override PartName="/ppt/tags/tag101.xml" ContentType="application/vnd.openxmlformats-officedocument.presentationml.tags+xml"/>
  <Override PartName="/ppt/tags/tag102.xml" ContentType="application/vnd.openxmlformats-officedocument.presentationml.tags+xml"/>
  <Override PartName="/ppt/notesSlides/notesSlide41.xml" ContentType="application/vnd.openxmlformats-officedocument.presentationml.notesSlide+xml"/>
  <Override PartName="/ppt/tags/tag103.xml" ContentType="application/vnd.openxmlformats-officedocument.presentationml.tags+xml"/>
  <Override PartName="/ppt/tags/tag104.xml" ContentType="application/vnd.openxmlformats-officedocument.presentationml.tags+xml"/>
  <Override PartName="/ppt/notesSlides/notesSlide42.xml" ContentType="application/vnd.openxmlformats-officedocument.presentationml.notesSlide+xml"/>
  <Override PartName="/ppt/tags/tag105.xml" ContentType="application/vnd.openxmlformats-officedocument.presentationml.tags+xml"/>
  <Override PartName="/ppt/tags/tag106.xml" ContentType="application/vnd.openxmlformats-officedocument.presentationml.tags+xml"/>
  <Override PartName="/ppt/notesSlides/notesSlide43.xml" ContentType="application/vnd.openxmlformats-officedocument.presentationml.notesSlide+xml"/>
  <Override PartName="/ppt/tags/tag107.xml" ContentType="application/vnd.openxmlformats-officedocument.presentationml.tags+xml"/>
  <Override PartName="/ppt/tags/tag108.xml" ContentType="application/vnd.openxmlformats-officedocument.presentationml.tags+xml"/>
  <Override PartName="/ppt/notesSlides/notesSlide44.xml" ContentType="application/vnd.openxmlformats-officedocument.presentationml.notesSlide+xml"/>
  <Override PartName="/ppt/tags/tag109.xml" ContentType="application/vnd.openxmlformats-officedocument.presentationml.tags+xml"/>
  <Override PartName="/ppt/tags/tag110.xml" ContentType="application/vnd.openxmlformats-officedocument.presentationml.tags+xml"/>
  <Override PartName="/ppt/notesSlides/notesSlide45.xml" ContentType="application/vnd.openxmlformats-officedocument.presentationml.notesSlide+xml"/>
  <Override PartName="/ppt/tags/tag111.xml" ContentType="application/vnd.openxmlformats-officedocument.presentationml.tags+xml"/>
  <Override PartName="/ppt/tags/tag112.xml" ContentType="application/vnd.openxmlformats-officedocument.presentationml.tags+xml"/>
  <Override PartName="/ppt/notesSlides/notesSlide46.xml" ContentType="application/vnd.openxmlformats-officedocument.presentationml.notesSlide+xml"/>
  <Override PartName="/ppt/tags/tag113.xml" ContentType="application/vnd.openxmlformats-officedocument.presentationml.tags+xml"/>
  <Override PartName="/ppt/tags/tag114.xml" ContentType="application/vnd.openxmlformats-officedocument.presentationml.tags+xml"/>
  <Override PartName="/ppt/notesSlides/notesSlide4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99" r:id="rId1"/>
    <p:sldMasterId id="2147483651" r:id="rId2"/>
    <p:sldMasterId id="2147483767" r:id="rId3"/>
    <p:sldMasterId id="2147483772" r:id="rId4"/>
    <p:sldMasterId id="2147483781" r:id="rId5"/>
  </p:sldMasterIdLst>
  <p:notesMasterIdLst>
    <p:notesMasterId r:id="rId57"/>
  </p:notesMasterIdLst>
  <p:handoutMasterIdLst>
    <p:handoutMasterId r:id="rId58"/>
  </p:handoutMasterIdLst>
  <p:sldIdLst>
    <p:sldId id="262" r:id="rId6"/>
    <p:sldId id="259" r:id="rId7"/>
    <p:sldId id="276" r:id="rId8"/>
    <p:sldId id="277" r:id="rId9"/>
    <p:sldId id="278" r:id="rId10"/>
    <p:sldId id="260" r:id="rId11"/>
    <p:sldId id="279" r:id="rId12"/>
    <p:sldId id="280" r:id="rId13"/>
    <p:sldId id="323" r:id="rId14"/>
    <p:sldId id="281" r:id="rId15"/>
    <p:sldId id="282" r:id="rId16"/>
    <p:sldId id="283" r:id="rId17"/>
    <p:sldId id="284" r:id="rId18"/>
    <p:sldId id="285" r:id="rId19"/>
    <p:sldId id="286" r:id="rId20"/>
    <p:sldId id="287" r:id="rId21"/>
    <p:sldId id="288" r:id="rId22"/>
    <p:sldId id="289" r:id="rId23"/>
    <p:sldId id="290" r:id="rId24"/>
    <p:sldId id="291" r:id="rId25"/>
    <p:sldId id="292" r:id="rId26"/>
    <p:sldId id="293" r:id="rId27"/>
    <p:sldId id="294" r:id="rId28"/>
    <p:sldId id="295" r:id="rId29"/>
    <p:sldId id="296" r:id="rId30"/>
    <p:sldId id="297" r:id="rId31"/>
    <p:sldId id="298" r:id="rId32"/>
    <p:sldId id="299" r:id="rId33"/>
    <p:sldId id="300" r:id="rId34"/>
    <p:sldId id="301" r:id="rId35"/>
    <p:sldId id="302" r:id="rId36"/>
    <p:sldId id="303" r:id="rId37"/>
    <p:sldId id="304" r:id="rId38"/>
    <p:sldId id="305" r:id="rId39"/>
    <p:sldId id="306" r:id="rId40"/>
    <p:sldId id="307" r:id="rId41"/>
    <p:sldId id="308" r:id="rId42"/>
    <p:sldId id="309" r:id="rId43"/>
    <p:sldId id="310" r:id="rId44"/>
    <p:sldId id="311" r:id="rId45"/>
    <p:sldId id="312" r:id="rId46"/>
    <p:sldId id="313" r:id="rId47"/>
    <p:sldId id="314" r:id="rId48"/>
    <p:sldId id="315" r:id="rId49"/>
    <p:sldId id="316" r:id="rId50"/>
    <p:sldId id="317" r:id="rId51"/>
    <p:sldId id="318" r:id="rId52"/>
    <p:sldId id="319" r:id="rId53"/>
    <p:sldId id="320" r:id="rId54"/>
    <p:sldId id="321" r:id="rId55"/>
    <p:sldId id="322" r:id="rId56"/>
  </p:sldIdLst>
  <p:sldSz cx="9144000" cy="6858000" type="screen4x3"/>
  <p:notesSz cx="6858000" cy="9144000"/>
  <p:defaultTextStyle>
    <a:defPPr>
      <a:defRPr lang="fr-FR"/>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Page titre" id="{433C58E4-9305-8940-9B79-1BABDE78FDE8}">
          <p14:sldIdLst>
            <p14:sldId id="262"/>
          </p14:sldIdLst>
        </p14:section>
        <p14:section name="Contenu" id="{E1AF1E16-5450-3A4A-9737-14ABB8CCA910}">
          <p14:sldIdLst>
            <p14:sldId id="259"/>
            <p14:sldId id="276"/>
            <p14:sldId id="277"/>
            <p14:sldId id="278"/>
            <p14:sldId id="260"/>
            <p14:sldId id="279"/>
            <p14:sldId id="280"/>
            <p14:sldId id="323"/>
            <p14:sldId id="281"/>
            <p14:sldId id="282"/>
            <p14:sldId id="283"/>
            <p14:sldId id="284"/>
            <p14:sldId id="285"/>
            <p14:sldId id="286"/>
            <p14:sldId id="287"/>
            <p14:sldId id="288"/>
            <p14:sldId id="289"/>
            <p14:sldId id="290"/>
            <p14:sldId id="291"/>
            <p14:sldId id="292"/>
            <p14:sldId id="293"/>
            <p14:sldId id="294"/>
            <p14:sldId id="295"/>
            <p14:sldId id="296"/>
            <p14:sldId id="297"/>
            <p14:sldId id="298"/>
            <p14:sldId id="299"/>
            <p14:sldId id="300"/>
            <p14:sldId id="301"/>
            <p14:sldId id="302"/>
            <p14:sldId id="303"/>
            <p14:sldId id="304"/>
            <p14:sldId id="305"/>
            <p14:sldId id="306"/>
            <p14:sldId id="307"/>
            <p14:sldId id="308"/>
            <p14:sldId id="309"/>
            <p14:sldId id="310"/>
            <p14:sldId id="311"/>
            <p14:sldId id="312"/>
            <p14:sldId id="313"/>
            <p14:sldId id="314"/>
            <p14:sldId id="315"/>
            <p14:sldId id="316"/>
            <p14:sldId id="317"/>
            <p14:sldId id="318"/>
            <p14:sldId id="319"/>
            <p14:sldId id="320"/>
            <p14:sldId id="321"/>
            <p14:sldId id="322"/>
          </p14:sldIdLst>
        </p14:section>
        <p14:section name="Section 1" id="{03ED949C-3F98-4E4C-A1A9-421843D43C22}">
          <p14:sldIdLst/>
        </p14:section>
        <p14:section name="Section 2" id="{ABFDAB25-2D30-6B4A-BC7E-565AA3C85AED}">
          <p14:sldIdLst/>
        </p14:section>
        <p14:section name="Section 3" id="{8103F591-599D-844B-8A27-821C56414DAB}">
          <p14:sldIdLst/>
        </p14:section>
      </p14:section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A3D42"/>
    <a:srgbClr val="48B6A0"/>
    <a:srgbClr val="FDC167"/>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74556" autoAdjust="0"/>
  </p:normalViewPr>
  <p:slideViewPr>
    <p:cSldViewPr snapToGrid="0" snapToObjects="1">
      <p:cViewPr>
        <p:scale>
          <a:sx n="90" d="100"/>
          <a:sy n="90" d="100"/>
        </p:scale>
        <p:origin x="-1524" y="342"/>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slide" Target="slides/slide34.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slide" Target="slides/slide37.xml"/><Relationship Id="rId47" Type="http://schemas.openxmlformats.org/officeDocument/2006/relationships/slide" Target="slides/slide42.xml"/><Relationship Id="rId50" Type="http://schemas.openxmlformats.org/officeDocument/2006/relationships/slide" Target="slides/slide45.xml"/><Relationship Id="rId55" Type="http://schemas.openxmlformats.org/officeDocument/2006/relationships/slide" Target="slides/slide50.xml"/><Relationship Id="rId7" Type="http://schemas.openxmlformats.org/officeDocument/2006/relationships/slide" Target="slides/slide2.xml"/><Relationship Id="rId2" Type="http://schemas.openxmlformats.org/officeDocument/2006/relationships/slideMaster" Target="slideMasters/slideMaster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41" Type="http://schemas.openxmlformats.org/officeDocument/2006/relationships/slide" Target="slides/slide36.xml"/><Relationship Id="rId54" Type="http://schemas.openxmlformats.org/officeDocument/2006/relationships/slide" Target="slides/slide49.xml"/><Relationship Id="rId62"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schemas.openxmlformats.org/officeDocument/2006/relationships/slide" Target="slides/slide40.xml"/><Relationship Id="rId53" Type="http://schemas.openxmlformats.org/officeDocument/2006/relationships/slide" Target="slides/slide48.xml"/><Relationship Id="rId58" Type="http://schemas.openxmlformats.org/officeDocument/2006/relationships/handoutMaster" Target="handoutMasters/handoutMaster1.xml"/><Relationship Id="rId5" Type="http://schemas.openxmlformats.org/officeDocument/2006/relationships/slideMaster" Target="slideMasters/slideMaster5.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openxmlformats.org/officeDocument/2006/relationships/slide" Target="slides/slide44.xml"/><Relationship Id="rId57" Type="http://schemas.openxmlformats.org/officeDocument/2006/relationships/notesMaster" Target="notesMasters/notesMaster1.xml"/><Relationship Id="rId61" Type="http://schemas.openxmlformats.org/officeDocument/2006/relationships/theme" Target="theme/theme1.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4" Type="http://schemas.openxmlformats.org/officeDocument/2006/relationships/slide" Target="slides/slide39.xml"/><Relationship Id="rId52" Type="http://schemas.openxmlformats.org/officeDocument/2006/relationships/slide" Target="slides/slide47.xml"/><Relationship Id="rId60" Type="http://schemas.openxmlformats.org/officeDocument/2006/relationships/viewProps" Target="viewProps.xml"/><Relationship Id="rId4" Type="http://schemas.openxmlformats.org/officeDocument/2006/relationships/slideMaster" Target="slideMasters/slideMaster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slide" Target="slides/slide38.xml"/><Relationship Id="rId48" Type="http://schemas.openxmlformats.org/officeDocument/2006/relationships/slide" Target="slides/slide43.xml"/><Relationship Id="rId56" Type="http://schemas.openxmlformats.org/officeDocument/2006/relationships/slide" Target="slides/slide51.xml"/><Relationship Id="rId8" Type="http://schemas.openxmlformats.org/officeDocument/2006/relationships/slide" Target="slides/slide3.xml"/><Relationship Id="rId51" Type="http://schemas.openxmlformats.org/officeDocument/2006/relationships/slide" Target="slides/slide46.xml"/><Relationship Id="rId3" Type="http://schemas.openxmlformats.org/officeDocument/2006/relationships/slideMaster" Target="slideMasters/slideMaster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slide" Target="slides/slide41.xml"/><Relationship Id="rId59" Type="http://schemas.openxmlformats.org/officeDocument/2006/relationships/presProps" Target="presProp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6.wmf"/></Relationships>
</file>

<file path=ppt/drawings/_rels/vmlDrawing2.vml.rels><?xml version="1.0" encoding="UTF-8" standalone="yes"?>
<Relationships xmlns="http://schemas.openxmlformats.org/package/2006/relationships"><Relationship Id="rId3" Type="http://schemas.openxmlformats.org/officeDocument/2006/relationships/image" Target="../media/image20.wmf"/><Relationship Id="rId2" Type="http://schemas.openxmlformats.org/officeDocument/2006/relationships/image" Target="../media/image19.wmf"/><Relationship Id="rId1" Type="http://schemas.openxmlformats.org/officeDocument/2006/relationships/image" Target="../media/image18.wmf"/><Relationship Id="rId4" Type="http://schemas.openxmlformats.org/officeDocument/2006/relationships/image" Target="../media/image21.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7.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5714DD0D-C100-3D4A-8EDE-CA828055A218}" type="datetimeFigureOut">
              <a:rPr lang="fr-FR" smtClean="0"/>
              <a:t>08/05/2017</a:t>
            </a:fld>
            <a:endParaRPr lang="fr-FR"/>
          </a:p>
        </p:txBody>
      </p:sp>
      <p:sp>
        <p:nvSpPr>
          <p:cNvPr id="4" name="Espace réservé du pied de page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fr-FR"/>
          </a:p>
        </p:txBody>
      </p:sp>
      <p:sp>
        <p:nvSpPr>
          <p:cNvPr id="5" name="Espace réservé du numéro de diapositive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120D6B6C-D27D-6B49-9B6C-CF7C3DD949EA}" type="slidenum">
              <a:rPr lang="fr-FR" smtClean="0"/>
              <a:t>‹N°›</a:t>
            </a:fld>
            <a:endParaRPr lang="fr-FR"/>
          </a:p>
        </p:txBody>
      </p:sp>
    </p:spTree>
    <p:extLst>
      <p:ext uri="{BB962C8B-B14F-4D97-AF65-F5344CB8AC3E}">
        <p14:creationId xmlns:p14="http://schemas.microsoft.com/office/powerpoint/2010/main" val="179879971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fr-CA"/>
          </a:p>
        </p:txBody>
      </p:sp>
      <p:sp>
        <p:nvSpPr>
          <p:cNvPr id="3" name="Espace réservé de la date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65A95BE1-3B86-43EC-982B-18E47F43C282}" type="datetimeFigureOut">
              <a:rPr lang="fr-CA" smtClean="0"/>
              <a:t>2017-05-08</a:t>
            </a:fld>
            <a:endParaRPr lang="fr-CA"/>
          </a:p>
        </p:txBody>
      </p:sp>
      <p:sp>
        <p:nvSpPr>
          <p:cNvPr id="4" name="Espace réservé de l'image des diapositives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fr-CA"/>
          </a:p>
        </p:txBody>
      </p:sp>
      <p:sp>
        <p:nvSpPr>
          <p:cNvPr id="5" name="Espace réservé des commentaires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CA"/>
          </a:p>
        </p:txBody>
      </p:sp>
      <p:sp>
        <p:nvSpPr>
          <p:cNvPr id="6" name="Espace réservé du pied de page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fr-CA"/>
          </a:p>
        </p:txBody>
      </p:sp>
      <p:sp>
        <p:nvSpPr>
          <p:cNvPr id="7" name="Espace réservé du numéro de diapositive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4E095E93-20BA-40A8-A1DB-024B02FD3911}" type="slidenum">
              <a:rPr lang="fr-CA" smtClean="0"/>
              <a:t>‹N°›</a:t>
            </a:fld>
            <a:endParaRPr lang="fr-CA"/>
          </a:p>
        </p:txBody>
      </p:sp>
    </p:spTree>
    <p:extLst>
      <p:ext uri="{BB962C8B-B14F-4D97-AF65-F5344CB8AC3E}">
        <p14:creationId xmlns:p14="http://schemas.microsoft.com/office/powerpoint/2010/main" val="226359017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3" Type="http://schemas.openxmlformats.org/officeDocument/2006/relationships/hyperlink" Target="http://www.vapormed.com/volcano-medic-vaporizer/en/" TargetMode="External"/><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3" Type="http://schemas.openxmlformats.org/officeDocument/2006/relationships/hyperlink" Target="http://www.parl.gc.ca/content/sen/committee/371/ille/presentation/pires-f.htm" TargetMode="External"/><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en-US" b="1" dirty="0" smtClean="0"/>
              <a:t>Un peu d’histoire… </a:t>
            </a:r>
          </a:p>
          <a:p>
            <a:endParaRPr lang="en-US" b="1" dirty="0" smtClean="0"/>
          </a:p>
          <a:p>
            <a:r>
              <a:rPr lang="fr-CA" dirty="0" smtClean="0"/>
              <a:t>Depuis très longtemps, l’homme utilise le chanvre (nom latin: Cannabis Sativa L.) pour ses fibres et ses graines (chènevis). On suppose aujourd’hui que la culture du chanvre remonte à plusieurs milliers d’années en Chine. Avant notre ère, l’Asie Mineure constitue le point de départ de la diffusion du cannabis vers les continents africain et européen, puis, aux XVIe et XVIIe siècles, vers l’Amérique.</a:t>
            </a:r>
          </a:p>
          <a:p>
            <a:endParaRPr lang="fr-CA" dirty="0" smtClean="0"/>
          </a:p>
          <a:p>
            <a:r>
              <a:rPr lang="fr-CA" dirty="0" smtClean="0"/>
              <a:t>En Chine, les premiers papiers (une invention longtemps gardée secrète) furent fabriqués avec du chanvre, plusieurs centaines d’années av. J.-C. Mais ce n’est qu’au IXe siècle que les Arabes l’introduisirent en Occident, où il remplaça le papyrus et les tablettes d’argile. La première Bible de Gutenberg, comme tous les autres livres de l’époque, fut imprimée sur du papier à base d’un mélange de chanvre et de lin. Depuis longtemps, les fibres de chanvre, réputées pour leurs multiples possibilités d’emploi, servent à confectionner des vêtements, des tissus et des cordes. Les Phéniciens, qui sillonnèrent la Méditerranée il y a 3000 ans, ainsi que les Égyptiens au temps des Pharaons utilisaient ce matériau très résistant pour confectionner leurs voiles de bateaux et leurs filets de pêche.</a:t>
            </a:r>
          </a:p>
          <a:p>
            <a:endParaRPr lang="fr-CA" dirty="0" smtClean="0"/>
          </a:p>
          <a:p>
            <a:r>
              <a:rPr lang="fr-CA" dirty="0" smtClean="0"/>
              <a:t>Les propriétés psychotropes du cannabis étaient également connues avant l’ère chrétienne et déjà utilisées lors de rites et de cérémonies de guérison. Le chanvre est qualifié de plante sacrée dans les Véda (Inde, 1500–1300 av. J.-C.) et dans le Chu-</a:t>
            </a:r>
            <a:r>
              <a:rPr lang="fr-CA" dirty="0" err="1" smtClean="0"/>
              <a:t>tzu</a:t>
            </a:r>
            <a:r>
              <a:rPr lang="fr-CA" dirty="0" smtClean="0"/>
              <a:t> (Chine, env. 300 av. J.-C.). Quant aux nombreuses propriétés thérapeutiques, aujourd’hui redécouvertes, elles étaient surtout connues en Asie centrale, d’où nous ont été transmises les traditionnelles applications pour traiter certaines maladies neurologiques.</a:t>
            </a:r>
          </a:p>
          <a:p>
            <a:endParaRPr lang="fr-CA" dirty="0" smtClean="0"/>
          </a:p>
          <a:p>
            <a:r>
              <a:rPr lang="fr-CA" dirty="0" smtClean="0"/>
              <a:t>Aujourd’hui encore, nous pouvons apprendre de ces expériences vieilles de plusieurs centaines, voire milliers d’années.</a:t>
            </a:r>
          </a:p>
          <a:p>
            <a:endParaRPr lang="fr-CA" dirty="0" smtClean="0"/>
          </a:p>
          <a:p>
            <a:r>
              <a:rPr lang="fr-CA" dirty="0" smtClean="0"/>
              <a:t>Le cannabis a été introduit en Europe vers le 19</a:t>
            </a:r>
            <a:r>
              <a:rPr lang="fr-CA" baseline="30000" dirty="0" smtClean="0"/>
              <a:t>e</a:t>
            </a:r>
            <a:r>
              <a:rPr lang="fr-CA" dirty="0" smtClean="0"/>
              <a:t> siècle. En France, l’intérêt relatif à son usage était plutôt relié à un usage non médical pour ses effets psychoactifs. À Paris, vers 1850, on retrouve le club des Haschischins comptant pour membres des auteurs et poètes reconnus tels Baudelaire, Gautier et Dumas. En Angleterre, l’intérêt du cannabis était centré vers son usage médical avec les écrits scientifiques et médicaux de O’Shaughnessy, un médecin britannique ayant travaillé en Inde et ayant observé l’usage du cannabis en médecine traditionnelle indienne dans le traitement des désordres spastiques et convulsifs tels que la rage, le tétanos, le choléra et le delirium tremens. Les extraits de cannabis furent par la suite introduits dans les pharmacopées US Pharmacopeia  et British Pharmacopeia comme sédatif hypnotique et anticonvulsivant.</a:t>
            </a:r>
          </a:p>
          <a:p>
            <a:endParaRPr lang="fr-CA" dirty="0" smtClean="0"/>
          </a:p>
          <a:p>
            <a:r>
              <a:rPr lang="fr-CA" dirty="0" smtClean="0"/>
              <a:t>Par la suite, le cannabis a été retiré des pharmacopées principalement à cause de la variabilité des concentrations retrouvées dans les plantes et le temps de demi-vie trop court et imprévisible. Au cours du 20</a:t>
            </a:r>
            <a:r>
              <a:rPr lang="fr-CA" baseline="30000" dirty="0" smtClean="0"/>
              <a:t>e</a:t>
            </a:r>
            <a:r>
              <a:rPr lang="fr-CA" dirty="0" smtClean="0"/>
              <a:t> siècle, le cannabis a été graduellement remplacé par les opioïdes et les nouveaux produits synthétiques.</a:t>
            </a:r>
          </a:p>
          <a:p>
            <a:endParaRPr lang="en-US" dirty="0" smtClean="0"/>
          </a:p>
          <a:p>
            <a:endParaRPr lang="en-US" dirty="0" smtClean="0"/>
          </a:p>
          <a:p>
            <a:r>
              <a:rPr lang="en-US" b="1" dirty="0" smtClean="0"/>
              <a:t>Source</a:t>
            </a:r>
            <a:r>
              <a:rPr lang="en-US" b="1" baseline="0" dirty="0" smtClean="0"/>
              <a:t> </a:t>
            </a:r>
            <a:r>
              <a:rPr lang="en-US" b="1" dirty="0" smtClean="0"/>
              <a:t>:</a:t>
            </a:r>
          </a:p>
          <a:p>
            <a:endParaRPr lang="en-US" dirty="0" smtClean="0"/>
          </a:p>
          <a:p>
            <a:r>
              <a:rPr lang="en-US" dirty="0" smtClean="0"/>
              <a:t>Histoire et législation</a:t>
            </a:r>
            <a:r>
              <a:rPr lang="en-US" baseline="0" dirty="0" smtClean="0"/>
              <a:t> du cannabis médical, [en ligne], </a:t>
            </a:r>
            <a:r>
              <a:rPr lang="en-US" dirty="0" smtClean="0"/>
              <a:t>http://ufcmed.org/cannabis-medical/histoire-legislation/ </a:t>
            </a:r>
            <a:r>
              <a:rPr lang="en-US" baseline="0" dirty="0" smtClean="0"/>
              <a:t>(c</a:t>
            </a:r>
            <a:r>
              <a:rPr lang="en-US" dirty="0" smtClean="0"/>
              <a:t>onsulté le 15 juillet 2016)</a:t>
            </a:r>
          </a:p>
          <a:p>
            <a:endParaRPr lang="fr-CA" dirty="0"/>
          </a:p>
        </p:txBody>
      </p:sp>
      <p:sp>
        <p:nvSpPr>
          <p:cNvPr id="4" name="Espace réservé du numéro de diapositive 3"/>
          <p:cNvSpPr>
            <a:spLocks noGrp="1"/>
          </p:cNvSpPr>
          <p:nvPr>
            <p:ph type="sldNum" sz="quarter" idx="10"/>
          </p:nvPr>
        </p:nvSpPr>
        <p:spPr/>
        <p:txBody>
          <a:bodyPr/>
          <a:lstStyle/>
          <a:p>
            <a:fld id="{A6A8B987-F3A2-4AFF-AEBA-8B5D666FDA11}" type="slidenum">
              <a:rPr lang="fr-FR" smtClean="0"/>
              <a:t>3</a:t>
            </a:fld>
            <a:endParaRPr lang="fr-FR"/>
          </a:p>
        </p:txBody>
      </p:sp>
    </p:spTree>
    <p:extLst>
      <p:ext uri="{BB962C8B-B14F-4D97-AF65-F5344CB8AC3E}">
        <p14:creationId xmlns:p14="http://schemas.microsoft.com/office/powerpoint/2010/main" val="419986101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CA" b="1" dirty="0" smtClean="0"/>
              <a:t>Contexte</a:t>
            </a:r>
          </a:p>
          <a:p>
            <a:endParaRPr lang="fr-CA" dirty="0" smtClean="0"/>
          </a:p>
          <a:p>
            <a:r>
              <a:rPr lang="fr-CA" dirty="0" smtClean="0"/>
              <a:t>La Loi réglementant certaines drogues et autres substances (ci-après LRCDAS) interdit la possession et la consommation de marihuana à des fins récréatives. En effet, ses articles 4 à 7 prévoient que la possession, le trafic, l’importation/exportation et la production des substances inscrites à l’une de ses annexes est illégale, sauf dans les cas autorisés par les règlements. Le cannabis, qui fait partie de l’Annexe II de la LRCDAS, est l’une de ces substances.</a:t>
            </a:r>
          </a:p>
          <a:p>
            <a:endParaRPr lang="fr-CA" dirty="0" smtClean="0"/>
          </a:p>
          <a:p>
            <a:r>
              <a:rPr lang="fr-CA" dirty="0" smtClean="0"/>
              <a:t>La possession de plus de 30 grammes de marihuana </a:t>
            </a:r>
            <a:r>
              <a:rPr lang="fr-CA" dirty="0" err="1" smtClean="0"/>
              <a:t>constitu</a:t>
            </a:r>
            <a:r>
              <a:rPr lang="fr-CA" dirty="0" smtClean="0"/>
              <a:t>, en vertu de l'article 4(4)(5) et de l'Annexe VIII de la LRCDAS :</a:t>
            </a:r>
          </a:p>
          <a:p>
            <a:endParaRPr lang="fr-CA" dirty="0" smtClean="0"/>
          </a:p>
          <a:p>
            <a:r>
              <a:rPr lang="fr-CA" dirty="0" smtClean="0"/>
              <a:t>- soit un acte criminel passible d’un emprisonnement maximal de cinq ans moins un jour </a:t>
            </a:r>
          </a:p>
          <a:p>
            <a:endParaRPr lang="fr-CA" dirty="0" smtClean="0"/>
          </a:p>
          <a:p>
            <a:r>
              <a:rPr lang="fr-CA" dirty="0" smtClean="0"/>
              <a:t>- soit une infraction punissable sur déclaration de culpabilité par procédure sommaire et passible : s’il s’agit d’une première infraction, d’une amende maximale de mille dollars et d’un emprisonnement maximal de six mois, ou de l’une de ces peines. En cas de récidive, d’une amende maximale de deux mille dollars et d’un emprisonnement maximal d’un an, ou de l’une de ces peines.</a:t>
            </a:r>
          </a:p>
          <a:p>
            <a:endParaRPr lang="fr-CA" dirty="0" smtClean="0"/>
          </a:p>
          <a:p>
            <a:r>
              <a:rPr lang="fr-CA" dirty="0" smtClean="0"/>
              <a:t>En revanche, la possession de 30 grammes et moins de marihuana constitue, en vertu de l'article 4(5) et de l'Annexe VIII de la LRCDAS, une infraction punissable sur déclaration de culpabilité par procédure sommaire et passible d’une amende maximale de mille dollars et d’un emprisonnement maximal de six mois, ou de l’une de ces peines. La Cour suprême du Canada mentionne que « sauf dans de très rares circonstances, une peine d’emprisonnement pour simple possession de marihuana est de toute évidence injuste et, si elle est infligée, elle sera à juste titre annulée en appel »</a:t>
            </a:r>
          </a:p>
          <a:p>
            <a:endParaRPr lang="fr-CA" dirty="0" smtClean="0"/>
          </a:p>
          <a:p>
            <a:r>
              <a:rPr lang="fr-CA" dirty="0" smtClean="0"/>
              <a:t>En 2003, dans la trilogie d'arrêts R c. </a:t>
            </a:r>
            <a:r>
              <a:rPr lang="fr-CA" dirty="0" err="1" smtClean="0"/>
              <a:t>Malmo-Levine</a:t>
            </a:r>
            <a:r>
              <a:rPr lang="fr-CA" dirty="0" smtClean="0"/>
              <a:t> ; R. c. Caine et R c. Clay, la Cour suprême du Canada confirme la constitutionnalité des articles interdisant la possession de cannabis aux fins de consommation personnelle et la possession en vue d’en faire le trafic et souligne que la consommation de marihuana à des fins récréatives « n’est pas, en soi, une activité protégée par la Constitution ».</a:t>
            </a:r>
          </a:p>
          <a:p>
            <a:endParaRPr lang="fr-CA" dirty="0" smtClean="0"/>
          </a:p>
          <a:p>
            <a:r>
              <a:rPr lang="fr-CA" b="1" dirty="0" smtClean="0"/>
              <a:t>Source : </a:t>
            </a:r>
            <a:r>
              <a:rPr lang="fr-CA" i="0" dirty="0" smtClean="0"/>
              <a:t>Éric Folot, avocat,</a:t>
            </a:r>
            <a:r>
              <a:rPr lang="fr-CA" i="0" baseline="0" dirty="0" smtClean="0"/>
              <a:t> conseiller juridique, Ordre des pharmaciens du Québec, 15 juillet 2016</a:t>
            </a:r>
          </a:p>
          <a:p>
            <a:endParaRPr lang="fr-CA" i="1" dirty="0" smtClean="0"/>
          </a:p>
          <a:p>
            <a:endParaRPr lang="fr-CA" i="1" dirty="0" smtClean="0"/>
          </a:p>
          <a:p>
            <a:r>
              <a:rPr lang="fr-CA" b="1" dirty="0" smtClean="0"/>
              <a:t>Historique de la jurisprudence qui a conduit à l’encadrement légal actuel de la marihuana à des fins médicales par le RMFM</a:t>
            </a:r>
          </a:p>
          <a:p>
            <a:endParaRPr lang="fr-CA" dirty="0" smtClean="0"/>
          </a:p>
          <a:p>
            <a:r>
              <a:rPr lang="fr-CA" dirty="0" smtClean="0"/>
              <a:t>Avant 1999, la possession de marihuana à des fins médicales était interdite.</a:t>
            </a:r>
          </a:p>
          <a:p>
            <a:endParaRPr lang="fr-CA" dirty="0" smtClean="0"/>
          </a:p>
          <a:p>
            <a:r>
              <a:rPr lang="fr-CA" dirty="0" smtClean="0"/>
              <a:t>En juin 1999, une personne ne pouvait posséder de la marihuana à des fins médicales qu’en vertu de l’article 56(1) de la LRCDAS qui confère au ministre de la santé fédéral un large pouvoir discrétionnaire de soustraire ou non une personne à l’application de la loi (c’est-à-dire le pouvoir de soustraire une personne à l’interdiction de posséder de la marihuana) désirant consommer de la marihuana à des fins médicales. En raison du large pouvoir discrétionnaire du ministre, les malades n’avaient donc pas de véritable droit de posséder de la marihuana à des fins médicales.</a:t>
            </a:r>
          </a:p>
          <a:p>
            <a:endParaRPr lang="fr-CA" dirty="0" smtClean="0"/>
          </a:p>
          <a:p>
            <a:r>
              <a:rPr lang="fr-CA" dirty="0" smtClean="0"/>
              <a:t>En juillet 2000, dans l’arrêt R v. Parker, la Cour d’appel de l’Ontario juge qu’une interdiction totale de posséder de la marihuana porte atteinte à la Charte canadienne des droits et libertés (ci-après Charte canadienne). Plus précisément, elle est d’avis que l'interdiction de posséder de la marihuana à des fins médicales porte atteinte au droit à la liberté et au droit à la sécurité garantis à l’article 7 de la Charte canadienne et que l’article 56(1) de la LRCDAS n’est pas suffisant (en raison du large pouvoir discrétionnaire conféré au ministre) pour protéger les droits fondamentaux des personnes qui consomment de la marihuana à des fins médicales. Depuis cette décision, les patients ont un véritable droit de posséder de la marihuana à des fins médicales.</a:t>
            </a:r>
          </a:p>
          <a:p>
            <a:endParaRPr lang="fr-CA" dirty="0" smtClean="0"/>
          </a:p>
          <a:p>
            <a:r>
              <a:rPr lang="fr-CA" dirty="0" smtClean="0"/>
              <a:t>NB : En octobre 2003, dans l'arrêt R v. Turmel, la Cour d'appel de l'Ontario a toutefois précisé que la déclaration d'invalidité, prononcée dans l'arrêt R v. Parker (2000), ne vaut que pour l'article 4 de la LRCDAS qui interdit la possession de marihuana et non pour les autres articles de la loi. En conséquence, même à des fins médicales, il est toujours interdit (sauf dans les cas autorisés aux termes des règlements) de faire du trafic de marihuana, de posséder de la marihuana en vue d'en faire le trafic ou d'en produire (d'en cultiver).</a:t>
            </a:r>
          </a:p>
          <a:p>
            <a:endParaRPr lang="fr-CA" dirty="0" smtClean="0"/>
          </a:p>
          <a:p>
            <a:r>
              <a:rPr lang="fr-CA" dirty="0" smtClean="0"/>
              <a:t>En 2001, en réponse à l’arrêt R v. Parker, le Parlement fédéral adopte le Règlement sur l’accès à la marihuana à des fins médicales (RAMFM) afin de créer une exemption de possession de « marihuana séchée » à des fins médicales. Quelque temps après son entrée en vigueur en juillet 2001, la question de la constitutionnalité du RAMFM fut soulevée et plusieurs dispositions furent invalidées.</a:t>
            </a:r>
          </a:p>
          <a:p>
            <a:endParaRPr lang="fr-CA" dirty="0" smtClean="0"/>
          </a:p>
          <a:p>
            <a:r>
              <a:rPr lang="fr-CA" dirty="0" smtClean="0"/>
              <a:t>En mars 2014, le RAMFM est abrogé et remplacé par le RMFM. Ce règlement, comme le RAMFM auparavant, crée une exemption de possession de « marihuana séchée » à des fins médicales. Cependant, en vertu du RMFM, les producteurs autorisés sont l'unique source d'approvisionnement de marihuana séchée et le patient ne peut pas cultiver sa propre marihuana séchée.</a:t>
            </a:r>
          </a:p>
          <a:p>
            <a:endParaRPr lang="fr-CA" dirty="0" smtClean="0"/>
          </a:p>
          <a:p>
            <a:r>
              <a:rPr lang="fr-CA" dirty="0" smtClean="0"/>
              <a:t>En juin 2015, dans l'arrêt R c. Smith (2015), la Cour suprême du Canada juge que l'exemption prévue au RMFM de possession à des fins médicales de « marihuana séchée » (dont l'administration se fait par inhalation) doit s'étendre à la « marihuana non séchée » (c'est-à-dire aux dérivés du cannabis à savoir de l'huile de cannabis ainsi que des bourgeons et des feuilles de marihuana fraîche) et ainsi inclure l'administration orale ou topique. En conséquence, depuis cette décision, tous les modes d'administration sont désormais légaux.</a:t>
            </a:r>
          </a:p>
          <a:p>
            <a:endParaRPr lang="fr-CA" dirty="0" smtClean="0"/>
          </a:p>
          <a:p>
            <a:r>
              <a:rPr lang="fr-CA" dirty="0" smtClean="0"/>
              <a:t>En février 2016, dans la décision Allard c. Canada, la Cour fédérale juge que le nouveau régime (dans son ensemble) instauré par le RMFM porte atteinte au droit à la liberté et au droit à la sécurité des patients garantis par l'article 7 de la Charte canadienne. En effet, le RMFM interdit à une personne de cultiver de la marihuana pour elle‑même ou de l’acheter d’un fournisseur qui ne détient pas une licence de producteur autorisé. Or en raison de ces restrictions, si une personne ne peut pas avoir accès à un producteur autorisé pour quelque raison que ce soit, la sécurité de la personne est mise en jeu étant donné qu’elle n’aura pas accès à ses médicaments, ce qui causera des souffrances physiques ou psychologiques. En conséquence, la Cour déclare le RMFM invalide. Cependant, la Cour suspend pendant 6 mois l’application de la déclaration d’invalidité afin de permettre au Canada d’adopter un nouveau régime. Puisque la déclaration d'invalidité est suspendue à partir du 24 février 2016 (date de la décision) jusqu'au 24 août 2016 (6 mois plus tard), le gouvernement canadien avait donc jusqu'au 24 août 2016 pour adopter un nouveau régime. De plus, le régime du RMFM (qui prescrit que les producteurs autorisés sont la seule source d'accès à la marihuana) demeure valide et en vigueur jusqu'au 24 août 2016.</a:t>
            </a:r>
          </a:p>
          <a:p>
            <a:endParaRPr lang="fr-CA" dirty="0" smtClean="0"/>
          </a:p>
          <a:p>
            <a:r>
              <a:rPr lang="fr-CA" dirty="0" smtClean="0"/>
              <a:t>Le 24 mars 2016, la ministre de la santé fédérale, l'honorable Jane </a:t>
            </a:r>
            <a:r>
              <a:rPr lang="fr-CA" dirty="0" err="1" smtClean="0"/>
              <a:t>Philpott</a:t>
            </a:r>
            <a:r>
              <a:rPr lang="fr-CA" dirty="0" smtClean="0"/>
              <a:t>, a fait la déclaration selon laquelle le gouvernement du Canada a décidé de ne pas interjeter appel. De plus, le gouvernement fédéral s'engage à modifier, d'ici le 24 août 2016, le RMFM pour exécuter la décision de la Cour.</a:t>
            </a:r>
          </a:p>
          <a:p>
            <a:endParaRPr lang="fr-CA"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fr-CA" b="1" i="0" dirty="0" smtClean="0"/>
              <a:t>Source : </a:t>
            </a:r>
            <a:r>
              <a:rPr lang="fr-CA" i="0" dirty="0" smtClean="0"/>
              <a:t>Éric Folot, avocat,</a:t>
            </a:r>
            <a:r>
              <a:rPr lang="fr-CA" i="0" baseline="0" dirty="0" smtClean="0"/>
              <a:t> conseiller juridique, Ordre des pharmaciens du Québec, 15 juillet 2016</a:t>
            </a:r>
          </a:p>
          <a:p>
            <a:endParaRPr lang="fr-CA" dirty="0" smtClean="0"/>
          </a:p>
          <a:p>
            <a:pPr defTabSz="897484">
              <a:defRPr/>
            </a:pPr>
            <a:endParaRPr lang="fr-CA" i="0" baseline="0" dirty="0" smtClean="0"/>
          </a:p>
          <a:p>
            <a:pPr defTabSz="897484">
              <a:defRPr/>
            </a:pPr>
            <a:r>
              <a:rPr lang="fr-CA" b="1" i="0" baseline="0" dirty="0" smtClean="0"/>
              <a:t>Statut dans les provinces canadiennes</a:t>
            </a:r>
            <a:endParaRPr lang="fr-CA" b="1" i="0" dirty="0" smtClean="0"/>
          </a:p>
          <a:p>
            <a:endParaRPr lang="fr-CA" dirty="0" smtClean="0"/>
          </a:p>
          <a:p>
            <a:r>
              <a:rPr lang="fr-CA" dirty="0" smtClean="0"/>
              <a:t>Alberta, Manitoba, BC, NL (Terre-Neuve et Labrador) (collège n’encourage pas) : Autorisé et encadré (dernier recours, patient non à risque d’abus)</a:t>
            </a:r>
          </a:p>
          <a:p>
            <a:r>
              <a:rPr lang="fr-CA" dirty="0" smtClean="0"/>
              <a:t>SK : Éviter si les médecins ne connaissent pas le produit</a:t>
            </a:r>
          </a:p>
          <a:p>
            <a:r>
              <a:rPr lang="fr-CA" dirty="0" smtClean="0"/>
              <a:t>Nunavut , Territoires du Nord-Ouest, Yukon</a:t>
            </a:r>
            <a:r>
              <a:rPr lang="fr-CA" baseline="0" dirty="0" smtClean="0"/>
              <a:t> : Pas de lignes directrices sur leur site</a:t>
            </a:r>
            <a:endParaRPr lang="fr-CA" dirty="0" smtClean="0"/>
          </a:p>
          <a:p>
            <a:r>
              <a:rPr lang="fr-CA" dirty="0" smtClean="0"/>
              <a:t>Ontario : Non, commence à le considérer</a:t>
            </a:r>
          </a:p>
          <a:p>
            <a:r>
              <a:rPr lang="fr-CA" dirty="0" smtClean="0"/>
              <a:t>Québec :</a:t>
            </a:r>
            <a:r>
              <a:rPr lang="fr-CA" baseline="0" dirty="0" smtClean="0"/>
              <a:t> Registre Cannabis Québec, Circulaire ministérielle 2015-016</a:t>
            </a:r>
            <a:endParaRPr lang="fr-CA" dirty="0" smtClean="0"/>
          </a:p>
          <a:p>
            <a:endParaRPr lang="en-US" dirty="0" smtClean="0"/>
          </a:p>
          <a:p>
            <a:r>
              <a:rPr lang="en-US" b="1" i="0" dirty="0" smtClean="0"/>
              <a:t>Source : </a:t>
            </a:r>
            <a:r>
              <a:rPr lang="en-US" b="0" i="1" dirty="0" smtClean="0"/>
              <a:t>Canadian Consortium for the Investigation of Cannabinoids</a:t>
            </a:r>
            <a:r>
              <a:rPr lang="en-US" b="0" i="0" dirty="0" smtClean="0"/>
              <a:t>, [en ligne], www.ccic.net/index.php?id=248,703,0,0,1,0 (c</a:t>
            </a:r>
            <a:r>
              <a:rPr lang="en-US" b="0" i="0" baseline="0" dirty="0" smtClean="0"/>
              <a:t>onsulté le 15 juillet 2016)</a:t>
            </a:r>
          </a:p>
          <a:p>
            <a:endParaRPr lang="en-US" b="0" i="1" baseline="0" dirty="0" smtClean="0"/>
          </a:p>
          <a:p>
            <a:pPr marL="0" marR="0" indent="0" algn="l" defTabSz="942289" rtl="0" eaLnBrk="1" fontAlgn="auto" latinLnBrk="0" hangingPunct="1">
              <a:lnSpc>
                <a:spcPct val="100000"/>
              </a:lnSpc>
              <a:spcBef>
                <a:spcPts val="0"/>
              </a:spcBef>
              <a:spcAft>
                <a:spcPts val="0"/>
              </a:spcAft>
              <a:buClrTx/>
              <a:buSzTx/>
              <a:buFontTx/>
              <a:buNone/>
              <a:tabLst/>
              <a:defRPr/>
            </a:pPr>
            <a:r>
              <a:rPr lang="en-US" b="1" i="0" dirty="0" smtClean="0"/>
              <a:t>Source : </a:t>
            </a:r>
            <a:r>
              <a:rPr lang="en-US" b="0" i="0" dirty="0" smtClean="0">
                <a:solidFill>
                  <a:srgbClr val="FF0000"/>
                </a:solidFill>
              </a:rPr>
              <a:t>http://www.cpso.on.ca/cpso/media/uploadedfiles/policies/policies/policyitems/medicalmarijuana(1).pdf </a:t>
            </a:r>
            <a:r>
              <a:rPr lang="en-US" b="0" i="0" baseline="0" dirty="0" smtClean="0"/>
              <a:t>(c</a:t>
            </a:r>
            <a:r>
              <a:rPr lang="en-US" b="0" i="0" dirty="0" smtClean="0"/>
              <a:t>onsulté le 15 juillet 2016)</a:t>
            </a:r>
            <a:endParaRPr lang="en-US" b="0" i="0" dirty="0" smtClean="0">
              <a:solidFill>
                <a:srgbClr val="FF0000"/>
              </a:solidFill>
            </a:endParaRPr>
          </a:p>
          <a:p>
            <a:pPr defTabSz="942289">
              <a:defRPr/>
            </a:pPr>
            <a:r>
              <a:rPr lang="en-US" b="0" i="0" dirty="0" smtClean="0"/>
              <a:t>Notes : As of 2006, physicians may prescribe MM so long as it’s part of end-of-life treatment or to alleviate symptoms of a serious condition. It is recommended that the physician do so with caution. It is also recommended that physicians review relevant sections of the Ontario Medicine Act. This was most recently reviewed in 2006. The policy is currently in the process of being updated. Preliminary consultations have now closed (as of February 2014), however the policy is not available outside the college as of yet.</a:t>
            </a:r>
          </a:p>
          <a:p>
            <a:endParaRPr lang="en-US" b="1" dirty="0" smtClean="0"/>
          </a:p>
          <a:p>
            <a:r>
              <a:rPr lang="en-US" b="1" i="0" dirty="0" smtClean="0"/>
              <a:t>Source : </a:t>
            </a:r>
            <a:r>
              <a:rPr lang="en-US" b="0" i="0" dirty="0" smtClean="0"/>
              <a:t>Table 1 - Provincial regulatory authorities’</a:t>
            </a:r>
            <a:r>
              <a:rPr lang="en-US" b="0" i="0" baseline="0" dirty="0" smtClean="0"/>
              <a:t> </a:t>
            </a:r>
            <a:r>
              <a:rPr lang="en-US" b="0" i="0" dirty="0" smtClean="0"/>
              <a:t>policies on authorizing dried cannabis, </a:t>
            </a:r>
            <a:r>
              <a:rPr lang="en-US" b="0" i="1" dirty="0" smtClean="0"/>
              <a:t>Authorizing</a:t>
            </a:r>
            <a:r>
              <a:rPr lang="en-US" b="0" i="1" baseline="0" dirty="0" smtClean="0"/>
              <a:t> Dried Cannabis for Chronic Pain or Anxiety: Preliminary Guidance</a:t>
            </a:r>
            <a:r>
              <a:rPr lang="en-US" b="0" i="0" baseline="0" dirty="0" smtClean="0"/>
              <a:t>, </a:t>
            </a:r>
            <a:r>
              <a:rPr lang="en-US" b="0" i="0" dirty="0" err="1" smtClean="0"/>
              <a:t>Collège</a:t>
            </a:r>
            <a:r>
              <a:rPr lang="en-US" b="0" i="0" dirty="0" smtClean="0"/>
              <a:t> des </a:t>
            </a:r>
            <a:r>
              <a:rPr lang="en-US" b="0" i="0" dirty="0" err="1" smtClean="0"/>
              <a:t>médecins</a:t>
            </a:r>
            <a:r>
              <a:rPr lang="en-US" b="0" i="0" dirty="0" smtClean="0"/>
              <a:t> de </a:t>
            </a:r>
            <a:r>
              <a:rPr lang="en-US" b="0" i="0" dirty="0" err="1" smtClean="0"/>
              <a:t>famille</a:t>
            </a:r>
            <a:r>
              <a:rPr lang="en-US" b="0" i="0" dirty="0" smtClean="0"/>
              <a:t> du Canada,</a:t>
            </a:r>
            <a:r>
              <a:rPr lang="en-US" b="0" i="0" baseline="0" dirty="0" smtClean="0"/>
              <a:t> </a:t>
            </a:r>
            <a:r>
              <a:rPr lang="en-US" b="0" i="0" baseline="0" dirty="0" err="1" smtClean="0"/>
              <a:t>septembre</a:t>
            </a:r>
            <a:r>
              <a:rPr lang="en-US" b="0" i="0" baseline="0" dirty="0" smtClean="0"/>
              <a:t> 2014.</a:t>
            </a:r>
            <a:endParaRPr lang="fr-CA" b="0" i="0" dirty="0"/>
          </a:p>
        </p:txBody>
      </p:sp>
      <p:sp>
        <p:nvSpPr>
          <p:cNvPr id="4" name="Espace réservé du numéro de diapositive 3"/>
          <p:cNvSpPr>
            <a:spLocks noGrp="1"/>
          </p:cNvSpPr>
          <p:nvPr>
            <p:ph type="sldNum" sz="quarter" idx="10"/>
          </p:nvPr>
        </p:nvSpPr>
        <p:spPr/>
        <p:txBody>
          <a:bodyPr/>
          <a:lstStyle/>
          <a:p>
            <a:fld id="{A6A8B987-F3A2-4AFF-AEBA-8B5D666FDA11}" type="slidenum">
              <a:rPr lang="fr-FR" smtClean="0"/>
              <a:t>14</a:t>
            </a:fld>
            <a:endParaRPr lang="fr-FR"/>
          </a:p>
        </p:txBody>
      </p:sp>
    </p:spTree>
    <p:extLst>
      <p:ext uri="{BB962C8B-B14F-4D97-AF65-F5344CB8AC3E}">
        <p14:creationId xmlns:p14="http://schemas.microsoft.com/office/powerpoint/2010/main" val="4478179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en-US" b="1" i="0" dirty="0" smtClean="0"/>
              <a:t>Source : </a:t>
            </a:r>
            <a:r>
              <a:rPr lang="en-US" b="0" i="0" dirty="0" smtClean="0"/>
              <a:t>Canadian Consortium for the Investigation of Cannabinoids, [en ligne], www.ccic.net/index.php?id=248,703,0,0,1,0</a:t>
            </a:r>
            <a:r>
              <a:rPr lang="en-US" b="0" i="0" baseline="0" dirty="0" smtClean="0"/>
              <a:t> </a:t>
            </a:r>
          </a:p>
          <a:p>
            <a:endParaRPr lang="en-US" b="0" i="1" baseline="0" dirty="0" smtClean="0"/>
          </a:p>
          <a:p>
            <a:pPr defTabSz="942289">
              <a:defRPr/>
            </a:pPr>
            <a:r>
              <a:rPr lang="en-US" b="1" i="0" dirty="0" smtClean="0"/>
              <a:t>Source : </a:t>
            </a:r>
            <a:r>
              <a:rPr lang="en-US" b="0" i="0" dirty="0" smtClean="0"/>
              <a:t>http://www.cpso.on.ca/cpso/media/uploadedfiles/policies/policies/policyitems/medicalmarijuana(1).pdf </a:t>
            </a:r>
            <a:br>
              <a:rPr lang="en-US" b="0" i="0" dirty="0" smtClean="0"/>
            </a:br>
            <a:r>
              <a:rPr lang="en-US" b="0" i="0" dirty="0" smtClean="0"/>
              <a:t>Notes : As of 2006, physicians may prescribe MM so long as it’s part of end-of-life treatment or to alleviate symptoms of a serious condition. It is recommended that the physician do so with caution. It is also recommended that physicians review relevant sections of the Ontario Medicine Act. This was most recently reviewed in 2006. The policy is currently in the process of being updated. Preliminary consultations have now closed (as of February 2014), however the policy is not available outside the college as of yet.</a:t>
            </a:r>
            <a:endParaRPr lang="fr-CA" b="0" i="0" dirty="0" smtClean="0"/>
          </a:p>
          <a:p>
            <a:endParaRPr lang="fr-FR" dirty="0"/>
          </a:p>
        </p:txBody>
      </p:sp>
      <p:sp>
        <p:nvSpPr>
          <p:cNvPr id="4" name="Espace réservé du numéro de diapositive 3"/>
          <p:cNvSpPr>
            <a:spLocks noGrp="1"/>
          </p:cNvSpPr>
          <p:nvPr>
            <p:ph type="sldNum" sz="quarter" idx="10"/>
          </p:nvPr>
        </p:nvSpPr>
        <p:spPr/>
        <p:txBody>
          <a:bodyPr/>
          <a:lstStyle/>
          <a:p>
            <a:fld id="{A6A8B987-F3A2-4AFF-AEBA-8B5D666FDA11}" type="slidenum">
              <a:rPr lang="fr-FR" smtClean="0"/>
              <a:t>15</a:t>
            </a:fld>
            <a:endParaRPr lang="fr-FR"/>
          </a:p>
        </p:txBody>
      </p:sp>
    </p:spTree>
    <p:extLst>
      <p:ext uri="{BB962C8B-B14F-4D97-AF65-F5344CB8AC3E}">
        <p14:creationId xmlns:p14="http://schemas.microsoft.com/office/powerpoint/2010/main" val="306635623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en-US" b="1" dirty="0" smtClean="0">
                <a:solidFill>
                  <a:schemeClr val="accent6">
                    <a:lumMod val="75000"/>
                  </a:schemeClr>
                </a:solidFill>
              </a:rPr>
              <a:t>Autorisations</a:t>
            </a:r>
            <a:br>
              <a:rPr lang="en-US" b="1" dirty="0" smtClean="0">
                <a:solidFill>
                  <a:schemeClr val="accent6">
                    <a:lumMod val="75000"/>
                  </a:schemeClr>
                </a:solidFill>
              </a:rPr>
            </a:br>
            <a:endParaRPr lang="en-US" b="1" dirty="0" smtClean="0">
              <a:solidFill>
                <a:schemeClr val="accent6">
                  <a:lumMod val="75000"/>
                </a:schemeClr>
              </a:solidFill>
            </a:endParaRPr>
          </a:p>
          <a:p>
            <a:r>
              <a:rPr lang="en-US" b="0" dirty="0" smtClean="0">
                <a:solidFill>
                  <a:schemeClr val="accent6">
                    <a:lumMod val="75000"/>
                  </a:schemeClr>
                </a:solidFill>
              </a:rPr>
              <a:t>Plusieurs</a:t>
            </a:r>
            <a:r>
              <a:rPr lang="en-US" b="0" baseline="0" dirty="0" smtClean="0">
                <a:solidFill>
                  <a:schemeClr val="accent6">
                    <a:lumMod val="75000"/>
                  </a:schemeClr>
                </a:solidFill>
              </a:rPr>
              <a:t> provinces exigent que le médecin :</a:t>
            </a:r>
            <a:br>
              <a:rPr lang="en-US" b="0" baseline="0" dirty="0" smtClean="0">
                <a:solidFill>
                  <a:schemeClr val="accent6">
                    <a:lumMod val="75000"/>
                  </a:schemeClr>
                </a:solidFill>
              </a:rPr>
            </a:br>
            <a:endParaRPr lang="en-US" b="0" baseline="0" dirty="0" smtClean="0">
              <a:solidFill>
                <a:schemeClr val="accent6">
                  <a:lumMod val="75000"/>
                </a:schemeClr>
              </a:solidFill>
            </a:endParaRPr>
          </a:p>
          <a:p>
            <a:pPr marL="171450" indent="-171450">
              <a:buFont typeface="Arial" panose="020B0604020202020204" pitchFamily="34" charset="0"/>
              <a:buChar char="•"/>
            </a:pPr>
            <a:r>
              <a:rPr lang="en-US" b="0" baseline="0" dirty="0" smtClean="0">
                <a:solidFill>
                  <a:schemeClr val="accent6">
                    <a:lumMod val="75000"/>
                  </a:schemeClr>
                </a:solidFill>
              </a:rPr>
              <a:t>Indique la condition du patient sur le document médical;</a:t>
            </a:r>
          </a:p>
          <a:p>
            <a:pPr marL="171450" indent="-171450">
              <a:buFont typeface="Arial" panose="020B0604020202020204" pitchFamily="34" charset="0"/>
              <a:buChar char="•"/>
            </a:pPr>
            <a:r>
              <a:rPr lang="en-US" b="0" baseline="0" dirty="0" smtClean="0">
                <a:solidFill>
                  <a:schemeClr val="accent6">
                    <a:lumMod val="75000"/>
                  </a:schemeClr>
                </a:solidFill>
              </a:rPr>
              <a:t>S’inscrive auprès de son ordre professionnel comme une personne prescrivant du cannabis à des fins médicales;</a:t>
            </a:r>
          </a:p>
          <a:p>
            <a:pPr marL="171450" indent="-171450">
              <a:buFont typeface="Arial" panose="020B0604020202020204" pitchFamily="34" charset="0"/>
              <a:buChar char="•"/>
            </a:pPr>
            <a:r>
              <a:rPr lang="en-US" b="0" baseline="0" dirty="0" smtClean="0">
                <a:solidFill>
                  <a:schemeClr val="accent6">
                    <a:lumMod val="75000"/>
                  </a:schemeClr>
                </a:solidFill>
              </a:rPr>
              <a:t>Fasse parvenir à son ordre professionnel une copie du document médical et/ou conserve ce document dans un registre séparé aux fins d’inspection.</a:t>
            </a:r>
            <a:endParaRPr lang="en-US" b="0" dirty="0" smtClean="0">
              <a:solidFill>
                <a:schemeClr val="accent6">
                  <a:lumMod val="75000"/>
                </a:schemeClr>
              </a:solidFill>
            </a:endParaRPr>
          </a:p>
          <a:p>
            <a:endParaRPr lang="en-US"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b="1" i="0" dirty="0" smtClean="0"/>
              <a:t>Source : </a:t>
            </a:r>
            <a:r>
              <a:rPr lang="en-US" b="0" i="0" dirty="0" smtClean="0"/>
              <a:t>Canadian Consortium for the Investigation of Cannabinoids, [en ligne], www.ccic.net/index.php?id=248,703,0,0,1,0</a:t>
            </a:r>
            <a:r>
              <a:rPr lang="en-US" b="0" i="0" baseline="0" dirty="0" smtClean="0"/>
              <a:t> (c</a:t>
            </a:r>
            <a:r>
              <a:rPr lang="fr-CA" b="0" i="0" dirty="0" err="1" smtClean="0"/>
              <a:t>onsulté</a:t>
            </a:r>
            <a:r>
              <a:rPr lang="fr-CA" b="0" i="0" dirty="0" smtClean="0"/>
              <a:t> le 15 juillet 2016)</a:t>
            </a:r>
            <a:endParaRPr lang="en-US" b="0" i="1" baseline="0" dirty="0" smtClean="0"/>
          </a:p>
          <a:p>
            <a:endParaRPr lang="en-US" b="0" i="1" baseline="0" dirty="0" smtClean="0"/>
          </a:p>
          <a:p>
            <a:pPr marL="0" marR="0" indent="0" algn="l" defTabSz="942289" rtl="0" eaLnBrk="1" fontAlgn="auto" latinLnBrk="0" hangingPunct="1">
              <a:lnSpc>
                <a:spcPct val="100000"/>
              </a:lnSpc>
              <a:spcBef>
                <a:spcPts val="0"/>
              </a:spcBef>
              <a:spcAft>
                <a:spcPts val="0"/>
              </a:spcAft>
              <a:buClrTx/>
              <a:buSzTx/>
              <a:buFontTx/>
              <a:buNone/>
              <a:tabLst/>
              <a:defRPr/>
            </a:pPr>
            <a:r>
              <a:rPr lang="en-US" b="1" i="0" dirty="0" smtClean="0"/>
              <a:t>Source : </a:t>
            </a:r>
            <a:r>
              <a:rPr lang="en-US" b="0" i="0" dirty="0" smtClean="0"/>
              <a:t>http://www.cpso.on.ca/cpso/media/uploadedfiles/policies/policies/policyitems/medicalmarijuana(1).pdf (</a:t>
            </a:r>
            <a:r>
              <a:rPr lang="fr-CA" b="0" i="0" dirty="0" smtClean="0"/>
              <a:t>consulté le 15 juillet 2016)</a:t>
            </a:r>
            <a:r>
              <a:rPr lang="en-US" b="0" i="0" dirty="0" smtClean="0"/>
              <a:t/>
            </a:r>
            <a:br>
              <a:rPr lang="en-US" b="0" i="0" dirty="0" smtClean="0"/>
            </a:br>
            <a:r>
              <a:rPr lang="en-US" b="0" i="0" dirty="0" smtClean="0"/>
              <a:t>Notes : As of 2006, physicians may prescribe MM so long as it’s part of end-of-life treatment or to alleviate symptoms of a serious condition. It is recommended that the physician do so with caution. It is also recommended that physicians review relevant sections of the Ontario Medicine Act.  This was most recently reviewed in 2006. The policy is currently in the process of being updated. Preliminary consultations have now closed (as of February 2014), however the policy is not available outside the college as of yet. </a:t>
            </a:r>
            <a:endParaRPr lang="fr-CA" b="0" i="1" dirty="0" smtClean="0"/>
          </a:p>
          <a:p>
            <a:pPr defTabSz="924857">
              <a:defRPr/>
            </a:pPr>
            <a:endParaRPr lang="fr-CA" b="0" i="1" dirty="0" smtClean="0"/>
          </a:p>
          <a:p>
            <a:endParaRPr lang="fr-CA" dirty="0" smtClean="0"/>
          </a:p>
          <a:p>
            <a:endParaRPr lang="fr-FR" dirty="0"/>
          </a:p>
        </p:txBody>
      </p:sp>
      <p:sp>
        <p:nvSpPr>
          <p:cNvPr id="4" name="Espace réservé du numéro de diapositive 3"/>
          <p:cNvSpPr>
            <a:spLocks noGrp="1"/>
          </p:cNvSpPr>
          <p:nvPr>
            <p:ph type="sldNum" sz="quarter" idx="10"/>
          </p:nvPr>
        </p:nvSpPr>
        <p:spPr/>
        <p:txBody>
          <a:bodyPr/>
          <a:lstStyle/>
          <a:p>
            <a:fld id="{A6A8B987-F3A2-4AFF-AEBA-8B5D666FDA11}" type="slidenum">
              <a:rPr lang="fr-FR" smtClean="0"/>
              <a:t>16</a:t>
            </a:fld>
            <a:endParaRPr lang="fr-FR"/>
          </a:p>
        </p:txBody>
      </p:sp>
    </p:spTree>
    <p:extLst>
      <p:ext uri="{BB962C8B-B14F-4D97-AF65-F5344CB8AC3E}">
        <p14:creationId xmlns:p14="http://schemas.microsoft.com/office/powerpoint/2010/main" val="298909525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CA" sz="1200" kern="1200" dirty="0" smtClean="0">
                <a:solidFill>
                  <a:schemeClr val="tx1"/>
                </a:solidFill>
                <a:effectLst/>
                <a:latin typeface="+mn-lt"/>
                <a:ea typeface="+mn-ea"/>
                <a:cs typeface="+mn-cs"/>
              </a:rPr>
              <a:t>Quelques provinces spécifient que seul le médecin qui suit la condition du patient peut signer un document médical autorisant le cannabis, afin de s’assurer que le traitement se déroule dans les meilleures conditions possibles. Une relation patient-médecin bien établie est tout aussi importante quand les consultations sont réalisées en télémédecine – le patient et le médecin doivent communiquer à distance, via une interface –  plutôt qu’en personne. Pour cette raison, l’autorisation d’utiliser du cannabis séché donnée par un médecin, qui n’est normalement pas impliqué</a:t>
            </a:r>
            <a:r>
              <a:rPr lang="fr-CA" sz="1200" strike="sngStrike" kern="1200" dirty="0" smtClean="0">
                <a:solidFill>
                  <a:schemeClr val="tx1"/>
                </a:solidFill>
                <a:effectLst/>
                <a:latin typeface="+mn-lt"/>
                <a:ea typeface="+mn-ea"/>
                <a:cs typeface="+mn-cs"/>
              </a:rPr>
              <a:t> </a:t>
            </a:r>
            <a:r>
              <a:rPr lang="fr-CA" sz="1200" kern="1200" dirty="0" smtClean="0">
                <a:solidFill>
                  <a:schemeClr val="tx1"/>
                </a:solidFill>
                <a:effectLst/>
                <a:latin typeface="+mn-lt"/>
                <a:ea typeface="+mn-ea"/>
                <a:cs typeface="+mn-cs"/>
              </a:rPr>
              <a:t>dans les soins du patient et utilisant la télémédecine, est problématique; le médecin qui autorise a l’obligation de suivre la réponse au traitement, l’apparition d’effets indésirables et les signes et symptômes de dépendance, sans pouvoir assurer une présence physique auprès du patient. Cela soulève des questions à savoir si les standards sur la qualité des soins peuvent être atteints dans le cadre de la télémédecine.</a:t>
            </a:r>
          </a:p>
          <a:p>
            <a:pPr marL="0" marR="0" indent="0" algn="l" defTabSz="914400" rtl="0" eaLnBrk="1" fontAlgn="auto" latinLnBrk="0" hangingPunct="1">
              <a:lnSpc>
                <a:spcPct val="100000"/>
              </a:lnSpc>
              <a:spcBef>
                <a:spcPts val="0"/>
              </a:spcBef>
              <a:spcAft>
                <a:spcPts val="0"/>
              </a:spcAft>
              <a:buClrTx/>
              <a:buSzTx/>
              <a:buFontTx/>
              <a:buNone/>
              <a:tabLst/>
              <a:defRPr/>
            </a:pPr>
            <a:endParaRPr lang="fr-CA" sz="1200" kern="1200" dirty="0" smtClean="0">
              <a:solidFill>
                <a:schemeClr val="tx1"/>
              </a:solidFill>
              <a:effectLst/>
              <a:latin typeface="+mn-lt"/>
              <a:ea typeface="+mn-ea"/>
              <a:cs typeface="+mn-cs"/>
            </a:endParaRPr>
          </a:p>
          <a:p>
            <a:r>
              <a:rPr lang="en-US" b="1" i="0" dirty="0" smtClean="0"/>
              <a:t>Source : </a:t>
            </a:r>
            <a:r>
              <a:rPr lang="en-US" b="0" i="0" dirty="0" smtClean="0"/>
              <a:t>Canadian Consortium for the Investigation of Cannabinoids, [en ligne], www.ccic.net/index.php?id=248,703,0,0,1,0</a:t>
            </a:r>
            <a:r>
              <a:rPr lang="en-US" b="0" i="0" baseline="0" dirty="0" smtClean="0"/>
              <a:t> </a:t>
            </a:r>
          </a:p>
          <a:p>
            <a:endParaRPr lang="en-US" b="0" i="1" baseline="0" dirty="0" smtClean="0"/>
          </a:p>
          <a:p>
            <a:pPr defTabSz="942289">
              <a:defRPr/>
            </a:pPr>
            <a:r>
              <a:rPr lang="en-US" b="1" i="0" dirty="0" smtClean="0"/>
              <a:t>Source : </a:t>
            </a:r>
            <a:r>
              <a:rPr lang="en-US" b="0" i="0" dirty="0" smtClean="0"/>
              <a:t>http://www.cpso.on.ca/cpso/media/uploadedfiles/policies/policies/policyitems/medicalmarijuana(1).pdf </a:t>
            </a:r>
            <a:br>
              <a:rPr lang="en-US" b="0" i="0" dirty="0" smtClean="0"/>
            </a:br>
            <a:r>
              <a:rPr lang="en-US" b="0" i="0" dirty="0" smtClean="0"/>
              <a:t>Notes : As of 2006, physicians may prescribe MM so long as it’s part of end-of-life treatment or to alleviate symptoms of a serious condition. It is recommended that the physician do so with caution. It is also recommended that physicians review relevant sections of the Ontario Medicine Act. This was most recently reviewed in 2006. The policy is currently in the process of being updated. Preliminary consultations have now closed (as of February 2014), however the policy is not available outside the college as of yet.</a:t>
            </a:r>
            <a:endParaRPr lang="fr-CA" b="0" i="0"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fr-CA" sz="1200" kern="1200" dirty="0" smtClean="0">
              <a:solidFill>
                <a:schemeClr val="tx1"/>
              </a:solidFill>
              <a:effectLst/>
              <a:latin typeface="+mn-lt"/>
              <a:ea typeface="+mn-ea"/>
              <a:cs typeface="+mn-cs"/>
            </a:endParaRPr>
          </a:p>
        </p:txBody>
      </p:sp>
      <p:sp>
        <p:nvSpPr>
          <p:cNvPr id="4" name="Espace réservé du numéro de diapositive 3"/>
          <p:cNvSpPr>
            <a:spLocks noGrp="1"/>
          </p:cNvSpPr>
          <p:nvPr>
            <p:ph type="sldNum" sz="quarter" idx="10"/>
          </p:nvPr>
        </p:nvSpPr>
        <p:spPr/>
        <p:txBody>
          <a:bodyPr/>
          <a:lstStyle/>
          <a:p>
            <a:fld id="{A6A8B987-F3A2-4AFF-AEBA-8B5D666FDA11}" type="slidenum">
              <a:rPr lang="fr-FR" smtClean="0"/>
              <a:t>17</a:t>
            </a:fld>
            <a:endParaRPr lang="fr-FR"/>
          </a:p>
        </p:txBody>
      </p:sp>
    </p:spTree>
    <p:extLst>
      <p:ext uri="{BB962C8B-B14F-4D97-AF65-F5344CB8AC3E}">
        <p14:creationId xmlns:p14="http://schemas.microsoft.com/office/powerpoint/2010/main" val="353207773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en-US" b="1" dirty="0" smtClean="0"/>
              <a:t>Autorisations</a:t>
            </a:r>
            <a:br>
              <a:rPr lang="en-US" b="1" dirty="0" smtClean="0"/>
            </a:br>
            <a:endParaRPr lang="en-US" b="1" dirty="0" smtClean="0"/>
          </a:p>
          <a:p>
            <a:r>
              <a:rPr lang="fr-CA" b="0" dirty="0" smtClean="0"/>
              <a:t>Quelques provinces exigent que le médecin :</a:t>
            </a:r>
            <a:br>
              <a:rPr lang="fr-CA" b="0" dirty="0" smtClean="0"/>
            </a:br>
            <a:endParaRPr lang="fr-CA" b="0" dirty="0" smtClean="0"/>
          </a:p>
          <a:p>
            <a:pPr marL="171450" indent="-171450">
              <a:buFont typeface="Arial" panose="020B0604020202020204" pitchFamily="34" charset="0"/>
              <a:buChar char="•"/>
            </a:pPr>
            <a:r>
              <a:rPr lang="fr-CA" b="0" dirty="0" smtClean="0"/>
              <a:t>Obtienne un consentement explicite : plusieurs législateurs recommandent que le patient signe une entente de traitement écrit sur lequel est spécifié que d’autres traitements ont été </a:t>
            </a:r>
            <a:r>
              <a:rPr lang="fr-CA" b="0" dirty="0" smtClean="0"/>
              <a:t>tentés, </a:t>
            </a:r>
            <a:r>
              <a:rPr lang="fr-CA" b="0" dirty="0" smtClean="0"/>
              <a:t>et que le patient est au courant des risques associés au cannabis séché. Ils recommandent également que le patient soit réévalué au minimum tous les trois mois.</a:t>
            </a:r>
          </a:p>
          <a:p>
            <a:endParaRPr lang="en-US" b="1" dirty="0" smtClean="0"/>
          </a:p>
          <a:p>
            <a:endParaRPr lang="en-US" b="1" dirty="0" smtClean="0"/>
          </a:p>
          <a:p>
            <a:r>
              <a:rPr lang="en-US" b="1" dirty="0" smtClean="0"/>
              <a:t>Source : </a:t>
            </a:r>
            <a:r>
              <a:rPr lang="en-US" b="0" dirty="0" smtClean="0"/>
              <a:t>Canadian Consortium for the Investigation of Cannabinoids, [en ligne], www.ccic.net/index.php?id=248,703,0,0,1,0</a:t>
            </a:r>
            <a:r>
              <a:rPr lang="en-US" b="0" baseline="0" dirty="0" smtClean="0"/>
              <a:t> </a:t>
            </a:r>
            <a:r>
              <a:rPr lang="en-US" b="0" i="0" baseline="0" dirty="0" smtClean="0"/>
              <a:t>(consulté 15 juillet 2016)</a:t>
            </a:r>
          </a:p>
          <a:p>
            <a:endParaRPr lang="en-US" b="0" baseline="0" dirty="0" smtClean="0"/>
          </a:p>
          <a:p>
            <a:pPr marL="0" marR="0" indent="0" algn="l" defTabSz="942289" rtl="0" eaLnBrk="1" fontAlgn="auto" latinLnBrk="0" hangingPunct="1">
              <a:lnSpc>
                <a:spcPct val="100000"/>
              </a:lnSpc>
              <a:spcBef>
                <a:spcPts val="0"/>
              </a:spcBef>
              <a:spcAft>
                <a:spcPts val="0"/>
              </a:spcAft>
              <a:buClrTx/>
              <a:buSzTx/>
              <a:buFontTx/>
              <a:buNone/>
              <a:tabLst/>
              <a:defRPr/>
            </a:pPr>
            <a:r>
              <a:rPr lang="en-US" b="1" dirty="0" smtClean="0"/>
              <a:t>Source :</a:t>
            </a:r>
            <a:r>
              <a:rPr lang="en-US" b="0" dirty="0" smtClean="0"/>
              <a:t> http://www.cpso.on.ca/cpso/media/uploadedfiles/policies/policies/policyitems/medicalmarijuana(1).pdf </a:t>
            </a:r>
            <a:r>
              <a:rPr lang="en-US" b="0" i="0" dirty="0" smtClean="0"/>
              <a:t>(</a:t>
            </a:r>
            <a:r>
              <a:rPr lang="fr-CA" b="0" i="0" dirty="0" smtClean="0"/>
              <a:t>consulté le 15 juillet 2016)</a:t>
            </a:r>
            <a:r>
              <a:rPr lang="en-US" b="0" dirty="0" smtClean="0"/>
              <a:t/>
            </a:r>
            <a:br>
              <a:rPr lang="en-US" b="0" dirty="0" smtClean="0"/>
            </a:br>
            <a:r>
              <a:rPr lang="en-US" b="0" dirty="0" smtClean="0"/>
              <a:t>Notes : As of 2006, physicians may prescribe MM so long as it’s part of end-of-life treatment or to alleviate symptoms of a serious condition. It is recommended that the physician do so with caution. It is also recommended that physicians review relevant sections of the Ontario Medicine Act. This was most recently reviewed in 2006. The policy is currently in the process of being updated. Preliminary consultations have now closed (as of February 2014), however the policy is not available outside the college as of yet. </a:t>
            </a:r>
            <a:endParaRPr lang="fr-CA" dirty="0" smtClean="0"/>
          </a:p>
          <a:p>
            <a:pPr defTabSz="924857">
              <a:defRPr/>
            </a:pPr>
            <a:endParaRPr lang="fr-CA" b="1" i="1" dirty="0" smtClean="0"/>
          </a:p>
          <a:p>
            <a:pPr defTabSz="924857">
              <a:defRPr/>
            </a:pPr>
            <a:r>
              <a:rPr lang="fr-CA" b="0" i="0" dirty="0" smtClean="0"/>
              <a:t>Depuis 2006, les médecins</a:t>
            </a:r>
            <a:r>
              <a:rPr lang="fr-CA" b="0" i="0" baseline="0" dirty="0" smtClean="0"/>
              <a:t> peuvent prescrire de la marihuana à des fins thérapeutiques en autant que cela fasse partie d’un traitement en fin de vie ou pour soulager les symptômes pour un état sérieux. Il est recommandé que le médecin exerce une certaine prudence. Il est aussi recommandé que les médecins révisent les sections pertinentes de Ontario </a:t>
            </a:r>
            <a:r>
              <a:rPr lang="fr-CA" b="0" i="0" baseline="0" dirty="0" err="1" smtClean="0"/>
              <a:t>Medicine</a:t>
            </a:r>
            <a:r>
              <a:rPr lang="fr-CA" b="0" i="0" baseline="0" dirty="0" smtClean="0"/>
              <a:t> </a:t>
            </a:r>
            <a:r>
              <a:rPr lang="fr-CA" b="0" i="0" baseline="0" dirty="0" err="1" smtClean="0"/>
              <a:t>Act</a:t>
            </a:r>
            <a:r>
              <a:rPr lang="fr-CA" b="0" i="0" baseline="0" dirty="0" smtClean="0"/>
              <a:t>. </a:t>
            </a:r>
            <a:r>
              <a:rPr lang="fr-CA" b="0" i="0" baseline="0" dirty="0" smtClean="0"/>
              <a:t>La révision la plus récente a été faite en 2016</a:t>
            </a:r>
            <a:r>
              <a:rPr lang="fr-CA" b="0" i="0" baseline="0" dirty="0" smtClean="0"/>
              <a:t>. La politique est en processus de mise à jour. Les consultations préliminaires sont maintenant terminées.</a:t>
            </a:r>
            <a:endParaRPr lang="fr-CA" b="0" i="0" dirty="0" smtClean="0"/>
          </a:p>
          <a:p>
            <a:endParaRPr lang="fr-FR" dirty="0"/>
          </a:p>
        </p:txBody>
      </p:sp>
      <p:sp>
        <p:nvSpPr>
          <p:cNvPr id="4" name="Espace réservé du numéro de diapositive 3"/>
          <p:cNvSpPr>
            <a:spLocks noGrp="1"/>
          </p:cNvSpPr>
          <p:nvPr>
            <p:ph type="sldNum" sz="quarter" idx="10"/>
          </p:nvPr>
        </p:nvSpPr>
        <p:spPr/>
        <p:txBody>
          <a:bodyPr/>
          <a:lstStyle/>
          <a:p>
            <a:fld id="{A6A8B987-F3A2-4AFF-AEBA-8B5D666FDA11}" type="slidenum">
              <a:rPr lang="fr-FR" smtClean="0"/>
              <a:t>18</a:t>
            </a:fld>
            <a:endParaRPr lang="fr-FR"/>
          </a:p>
        </p:txBody>
      </p:sp>
    </p:spTree>
    <p:extLst>
      <p:ext uri="{BB962C8B-B14F-4D97-AF65-F5344CB8AC3E}">
        <p14:creationId xmlns:p14="http://schemas.microsoft.com/office/powerpoint/2010/main" val="123301554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1" dirty="0" smtClean="0"/>
              <a:t>Source : </a:t>
            </a:r>
            <a:r>
              <a:rPr lang="en-US" b="0" dirty="0" smtClean="0"/>
              <a:t>Canadian Consortium for the Investigation of Cannabinoids, [en ligne], www.ccic.net/index.php?id=248,703,0,0,1,0</a:t>
            </a:r>
            <a:r>
              <a:rPr lang="en-US" b="0" baseline="0" dirty="0" smtClean="0"/>
              <a:t> </a:t>
            </a:r>
            <a:r>
              <a:rPr lang="en-US" b="0" i="0" baseline="0" dirty="0" smtClean="0"/>
              <a:t>(c</a:t>
            </a:r>
            <a:r>
              <a:rPr lang="fr-CA" b="0" i="0" dirty="0" err="1" smtClean="0"/>
              <a:t>onsulté</a:t>
            </a:r>
            <a:r>
              <a:rPr lang="fr-CA" b="0" i="0" dirty="0" smtClean="0"/>
              <a:t> le 15 juillet 2016)</a:t>
            </a:r>
            <a:endParaRPr lang="fr-CA" i="0" dirty="0" smtClean="0"/>
          </a:p>
          <a:p>
            <a:endParaRPr lang="en-US" b="0" baseline="0" dirty="0" smtClean="0"/>
          </a:p>
          <a:p>
            <a:pPr marL="0" marR="0" indent="0" algn="l" defTabSz="942289" rtl="0" eaLnBrk="1" fontAlgn="auto" latinLnBrk="0" hangingPunct="1">
              <a:lnSpc>
                <a:spcPct val="100000"/>
              </a:lnSpc>
              <a:spcBef>
                <a:spcPts val="0"/>
              </a:spcBef>
              <a:spcAft>
                <a:spcPts val="0"/>
              </a:spcAft>
              <a:buClrTx/>
              <a:buSzTx/>
              <a:buFontTx/>
              <a:buNone/>
              <a:tabLst/>
              <a:defRPr/>
            </a:pPr>
            <a:r>
              <a:rPr lang="en-US" b="1" dirty="0" smtClean="0"/>
              <a:t>Source : </a:t>
            </a:r>
            <a:r>
              <a:rPr lang="en-US" b="0" dirty="0" smtClean="0"/>
              <a:t>http://www.cpso.on.ca/cpso/media/uploadedfiles/policies/policies/policyitems/medicalmarijuana(1).pdf </a:t>
            </a:r>
            <a:r>
              <a:rPr lang="en-US" b="0" i="0" dirty="0" smtClean="0"/>
              <a:t>(</a:t>
            </a:r>
            <a:r>
              <a:rPr lang="fr-CA" b="0" i="0" dirty="0" smtClean="0"/>
              <a:t>consulté le 15 juillet 2016)</a:t>
            </a:r>
            <a:r>
              <a:rPr lang="en-US" b="0" dirty="0" smtClean="0"/>
              <a:t/>
            </a:r>
            <a:br>
              <a:rPr lang="en-US" b="0" dirty="0" smtClean="0"/>
            </a:br>
            <a:r>
              <a:rPr lang="en-US" b="0" dirty="0" smtClean="0"/>
              <a:t>Notes : As of 2006, physicians may prescribe MM so long as it’s part of end-of-life treatment or to alleviate symptoms of a serious condition. It is recommended that the physician do so with caution. It is also recommended that physicians review relevant sections of the Ontario Medicine Act. This was most recently reviewed in 2006. The policy is currently in the process of being updated. Preliminary consultations have now closed (as of February 2014), however the policy is not available outside the college as of yet. </a:t>
            </a:r>
            <a:endParaRPr lang="fr-CA" b="0" dirty="0" smtClean="0"/>
          </a:p>
          <a:p>
            <a:pPr defTabSz="924857">
              <a:defRPr/>
            </a:pPr>
            <a:endParaRPr lang="fr-CA" b="0" dirty="0" smtClean="0"/>
          </a:p>
          <a:p>
            <a:endParaRPr lang="fr-CA" b="0" dirty="0" smtClean="0"/>
          </a:p>
          <a:p>
            <a:endParaRPr lang="fr-FR" dirty="0"/>
          </a:p>
        </p:txBody>
      </p:sp>
      <p:sp>
        <p:nvSpPr>
          <p:cNvPr id="4" name="Espace réservé du numéro de diapositive 3"/>
          <p:cNvSpPr>
            <a:spLocks noGrp="1"/>
          </p:cNvSpPr>
          <p:nvPr>
            <p:ph type="sldNum" sz="quarter" idx="10"/>
          </p:nvPr>
        </p:nvSpPr>
        <p:spPr/>
        <p:txBody>
          <a:bodyPr/>
          <a:lstStyle/>
          <a:p>
            <a:fld id="{A6A8B987-F3A2-4AFF-AEBA-8B5D666FDA11}" type="slidenum">
              <a:rPr lang="fr-FR" smtClean="0"/>
              <a:t>19</a:t>
            </a:fld>
            <a:endParaRPr lang="fr-FR"/>
          </a:p>
        </p:txBody>
      </p:sp>
    </p:spTree>
    <p:extLst>
      <p:ext uri="{BB962C8B-B14F-4D97-AF65-F5344CB8AC3E}">
        <p14:creationId xmlns:p14="http://schemas.microsoft.com/office/powerpoint/2010/main" val="347208903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CA" sz="1200" i="0" kern="1200" dirty="0" smtClean="0">
                <a:solidFill>
                  <a:schemeClr val="tx1"/>
                </a:solidFill>
                <a:effectLst/>
                <a:latin typeface="+mn-lt"/>
                <a:ea typeface="+mn-ea"/>
                <a:cs typeface="+mn-cs"/>
              </a:rPr>
              <a:t>Évaluation du risque de mésusage du cannabis : plusieurs ordres professionnels recommandent aux médecins d’utiliser un outil standard pour évaluer le risque de dépendance</a:t>
            </a:r>
            <a:r>
              <a:rPr lang="fr-CA" sz="1200" i="0" kern="1200" baseline="0" dirty="0" smtClean="0">
                <a:solidFill>
                  <a:schemeClr val="tx1"/>
                </a:solidFill>
                <a:effectLst/>
                <a:latin typeface="+mn-lt"/>
                <a:ea typeface="+mn-ea"/>
                <a:cs typeface="+mn-cs"/>
              </a:rPr>
              <a:t> </a:t>
            </a:r>
            <a:r>
              <a:rPr lang="fr-CA" sz="1200" i="0" kern="1200" dirty="0" smtClean="0">
                <a:solidFill>
                  <a:schemeClr val="tx1"/>
                </a:solidFill>
                <a:effectLst/>
                <a:latin typeface="+mn-lt"/>
                <a:ea typeface="+mn-ea"/>
                <a:cs typeface="+mn-cs"/>
              </a:rPr>
              <a:t>et avoir une procédure ou un protocole pour identifier l’abus de cannabis.</a:t>
            </a:r>
          </a:p>
          <a:p>
            <a:endParaRPr lang="en-US" b="1"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b="1" i="0" dirty="0" smtClean="0"/>
              <a:t>Source : </a:t>
            </a:r>
            <a:r>
              <a:rPr lang="en-US" b="0" i="0" dirty="0" smtClean="0"/>
              <a:t>Canadian Consortium for the Investigation of Cannabinoids, [en ligne], www.ccic.net/index.php?id=248,703,0,0,1,0</a:t>
            </a:r>
            <a:r>
              <a:rPr lang="en-US" b="0" i="0" baseline="0" dirty="0" smtClean="0"/>
              <a:t> (c</a:t>
            </a:r>
            <a:r>
              <a:rPr lang="fr-CA" b="0" i="0" dirty="0" err="1" smtClean="0"/>
              <a:t>onsulté</a:t>
            </a:r>
            <a:r>
              <a:rPr lang="fr-CA" b="0" i="0" dirty="0" smtClean="0"/>
              <a:t> le 15 juillet 2016)</a:t>
            </a:r>
            <a:endParaRPr lang="fr-CA" i="0" dirty="0" smtClean="0"/>
          </a:p>
          <a:p>
            <a:endParaRPr lang="en-US" b="0" i="1" baseline="0" dirty="0" smtClean="0"/>
          </a:p>
          <a:p>
            <a:pPr marL="0" marR="0" indent="0" algn="l" defTabSz="942289" rtl="0" eaLnBrk="1" fontAlgn="auto" latinLnBrk="0" hangingPunct="1">
              <a:lnSpc>
                <a:spcPct val="100000"/>
              </a:lnSpc>
              <a:spcBef>
                <a:spcPts val="0"/>
              </a:spcBef>
              <a:spcAft>
                <a:spcPts val="0"/>
              </a:spcAft>
              <a:buClrTx/>
              <a:buSzTx/>
              <a:buFontTx/>
              <a:buNone/>
              <a:tabLst/>
              <a:defRPr/>
            </a:pPr>
            <a:r>
              <a:rPr lang="en-US" b="1" i="0" dirty="0" smtClean="0"/>
              <a:t>Source :</a:t>
            </a:r>
            <a:r>
              <a:rPr lang="en-US" b="0" i="0" dirty="0" smtClean="0"/>
              <a:t> Ontario http://www.cpso.on.ca/cpso/media/uploadedfiles/policies/policies/policyitems/medicalmarijuana(1).pdf (</a:t>
            </a:r>
            <a:r>
              <a:rPr lang="fr-CA" b="0" i="0" dirty="0" smtClean="0"/>
              <a:t>consulté le 15 juillet 2016)</a:t>
            </a:r>
            <a:endParaRPr lang="en-US" b="0" i="0" dirty="0" smtClean="0"/>
          </a:p>
          <a:p>
            <a:pPr marL="0" marR="0" indent="0" algn="l" defTabSz="942289" rtl="0" eaLnBrk="1" fontAlgn="auto" latinLnBrk="0" hangingPunct="1">
              <a:lnSpc>
                <a:spcPct val="100000"/>
              </a:lnSpc>
              <a:spcBef>
                <a:spcPts val="0"/>
              </a:spcBef>
              <a:spcAft>
                <a:spcPts val="0"/>
              </a:spcAft>
              <a:buClrTx/>
              <a:buSzTx/>
              <a:buFontTx/>
              <a:buNone/>
              <a:tabLst/>
              <a:defRPr/>
            </a:pPr>
            <a:r>
              <a:rPr lang="en-US" b="0" i="0" dirty="0" smtClean="0"/>
              <a:t>Notes : As of 2006, physicians may prescribe MM so long as it’s part of end-of-life treatment or to alleviate symptoms of a serious condition. It is recommended that the physician do so with caution. It is also recommended that physicians review relevant sections of the Ontario Medicine Act. This was most recently reviewed in 2006. The policy is currently in the process of being updated. Preliminary consultations have now closed (as of February 2014), however the policy is not available outside the college as of yet. </a:t>
            </a:r>
            <a:endParaRPr lang="fr-CA" b="0" i="1" dirty="0" smtClean="0"/>
          </a:p>
          <a:p>
            <a:pPr defTabSz="924857">
              <a:defRPr/>
            </a:pPr>
            <a:endParaRPr lang="fr-CA" b="0" i="1" dirty="0" smtClean="0"/>
          </a:p>
          <a:p>
            <a:endParaRPr lang="fr-CA" b="0" i="1" dirty="0" smtClean="0"/>
          </a:p>
          <a:p>
            <a:endParaRPr lang="fr-FR" dirty="0"/>
          </a:p>
        </p:txBody>
      </p:sp>
      <p:sp>
        <p:nvSpPr>
          <p:cNvPr id="4" name="Espace réservé du numéro de diapositive 3"/>
          <p:cNvSpPr>
            <a:spLocks noGrp="1"/>
          </p:cNvSpPr>
          <p:nvPr>
            <p:ph type="sldNum" sz="quarter" idx="10"/>
          </p:nvPr>
        </p:nvSpPr>
        <p:spPr/>
        <p:txBody>
          <a:bodyPr/>
          <a:lstStyle/>
          <a:p>
            <a:fld id="{A6A8B987-F3A2-4AFF-AEBA-8B5D666FDA11}" type="slidenum">
              <a:rPr lang="fr-FR" smtClean="0"/>
              <a:t>20</a:t>
            </a:fld>
            <a:endParaRPr lang="fr-FR"/>
          </a:p>
        </p:txBody>
      </p:sp>
    </p:spTree>
    <p:extLst>
      <p:ext uri="{BB962C8B-B14F-4D97-AF65-F5344CB8AC3E}">
        <p14:creationId xmlns:p14="http://schemas.microsoft.com/office/powerpoint/2010/main" val="231859219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pPr defTabSz="924857">
              <a:defRPr/>
            </a:pPr>
            <a:r>
              <a:rPr lang="fr-CA" b="1" dirty="0" smtClean="0"/>
              <a:t>Des pétales de corn flakes, du chocolat fondu et un peu de cannabis préalablement chauffé, l'ensemble mélangé, des petits tas posés sur une plaque qu'on laisse refroidir… il n'en faut pas plus pour réaliser des Roses des sables au cannabis. Une gourmandise qui peut aussi avoir un intérêt médical….. (cliquez</a:t>
            </a:r>
            <a:r>
              <a:rPr lang="fr-CA" b="1" baseline="0" dirty="0" smtClean="0"/>
              <a:t> sur l’icône Acrobate dans la diapo pour la source).</a:t>
            </a:r>
            <a:endParaRPr lang="fr-CA" b="1" dirty="0" smtClean="0"/>
          </a:p>
          <a:p>
            <a:endParaRPr lang="fr-CA" dirty="0" smtClean="0"/>
          </a:p>
          <a:p>
            <a:r>
              <a:rPr lang="fr-CA" dirty="0" smtClean="0"/>
              <a:t>Bien que des posologies précises ne soient pas établies, certaines lignes directrices « brutes » relatives à la posologie du cannabis fumé ou vaporisé ont été publiées. Outre sa consommation par la fumée ou la vaporisation, le cannabis est reconnu pour être consommé en produits cuisinés tels que des biscuits ou des brownies ou bu en thés ou en infusions. Toutefois, l’absorption par voie orale de ces produits est lente et erratique, le déclenchement de ses effets retardé, et les effets durent plus longtemps par rapport à la fumée.</a:t>
            </a:r>
          </a:p>
          <a:p>
            <a:endParaRPr lang="fr-CA" dirty="0" smtClean="0"/>
          </a:p>
          <a:p>
            <a:r>
              <a:rPr lang="fr-CA" dirty="0" smtClean="0"/>
              <a:t>Les posologies de produits administrés par voie orale sont encore moins bien établies, contrairement à la fumée et à la vaporisation. D’autres formes de préparation rapportées dans la littérature profane comprennent les beurres, les huiles, les compresses, les crèmes, les onguents et les teintures à base de cannabis, mais encore une fois, elle ne contient aucune information sur les posologies et la plupart des renseignements sont de nature anecdotique. </a:t>
            </a:r>
          </a:p>
          <a:p>
            <a:r>
              <a:rPr lang="fr-CA" dirty="0" smtClean="0"/>
              <a:t>  </a:t>
            </a:r>
          </a:p>
          <a:p>
            <a:r>
              <a:rPr lang="fr-CA" dirty="0" smtClean="0"/>
              <a:t>La posologie demeure hautement individualisée et repose très largement sur le titrage. Les patients sans expérience antérieure avec le cannabis qui amorcent une thérapie à base du cannabis pour la première fois sont mis en garde de débuter par une très petite dose et de cesser la thérapie si des effets indésirables ou inacceptables se produisent. La consommation du cannabis fumé ou inhalé ou par voie orale devrait se faire lentement, en respectant une pause de quelques minutes entre chaque bouffée et en attendant 30 à 60 minutes entre chaque bouchée des produits à base de cannabis consommés par voie orale (p. ex. : des biscuits et des produits de boulangerie) afin de jauger la force de ses effets ou d’éventuelle surdose. </a:t>
            </a:r>
          </a:p>
          <a:p>
            <a:endParaRPr lang="fr-CA" dirty="0" smtClean="0"/>
          </a:p>
          <a:p>
            <a:r>
              <a:rPr lang="fr-CA" b="1" dirty="0" smtClean="0"/>
              <a:t>Source : </a:t>
            </a:r>
            <a:r>
              <a:rPr lang="fr-CA" b="0" i="1" dirty="0" smtClean="0"/>
              <a:t>Le cannabis (marihuana, marijuana)</a:t>
            </a:r>
            <a:r>
              <a:rPr lang="fr-CA" b="0" i="1" baseline="0" dirty="0" smtClean="0"/>
              <a:t> et les cannabinoïdes</a:t>
            </a:r>
            <a:r>
              <a:rPr lang="fr-CA" b="0" baseline="0" dirty="0" smtClean="0"/>
              <a:t>, r</a:t>
            </a:r>
            <a:r>
              <a:rPr lang="fr-CA" b="0" dirty="0" smtClean="0"/>
              <a:t>enseignements destinés aux professionnels de la santé,</a:t>
            </a:r>
            <a:r>
              <a:rPr lang="fr-CA" b="0" baseline="0" dirty="0" smtClean="0"/>
              <a:t> </a:t>
            </a:r>
            <a:r>
              <a:rPr lang="fr-CA" b="0" dirty="0" smtClean="0"/>
              <a:t>Santé Canada,</a:t>
            </a:r>
            <a:r>
              <a:rPr lang="fr-CA" b="0" baseline="0" dirty="0" smtClean="0"/>
              <a:t> février 2013</a:t>
            </a:r>
            <a:endParaRPr lang="fr-CA" b="0" dirty="0" smtClean="0"/>
          </a:p>
          <a:p>
            <a:endParaRPr lang="fr-FR" dirty="0"/>
          </a:p>
        </p:txBody>
      </p:sp>
      <p:sp>
        <p:nvSpPr>
          <p:cNvPr id="4" name="Espace réservé du numéro de diapositive 3"/>
          <p:cNvSpPr>
            <a:spLocks noGrp="1"/>
          </p:cNvSpPr>
          <p:nvPr>
            <p:ph type="sldNum" sz="quarter" idx="10"/>
          </p:nvPr>
        </p:nvSpPr>
        <p:spPr/>
        <p:txBody>
          <a:bodyPr/>
          <a:lstStyle/>
          <a:p>
            <a:fld id="{A6A8B987-F3A2-4AFF-AEBA-8B5D666FDA11}" type="slidenum">
              <a:rPr lang="fr-FR" smtClean="0"/>
              <a:t>21</a:t>
            </a:fld>
            <a:endParaRPr lang="fr-FR"/>
          </a:p>
        </p:txBody>
      </p:sp>
    </p:spTree>
    <p:extLst>
      <p:ext uri="{BB962C8B-B14F-4D97-AF65-F5344CB8AC3E}">
        <p14:creationId xmlns:p14="http://schemas.microsoft.com/office/powerpoint/2010/main" val="133299070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pPr defTabSz="942289">
              <a:defRPr/>
            </a:pPr>
            <a:r>
              <a:rPr lang="fr-CA" dirty="0" smtClean="0"/>
              <a:t>Est-on convaincu de l’intérêt thérapeutique du cannabis? Non. La plupart des études sur les effets thérapeutiques du cannabis ont été faites avec du THC synthétique. Le THC seul</a:t>
            </a:r>
            <a:r>
              <a:rPr lang="fr-CA" baseline="0" dirty="0" smtClean="0"/>
              <a:t> </a:t>
            </a:r>
            <a:r>
              <a:rPr lang="fr-CA" dirty="0" smtClean="0"/>
              <a:t>n’est pas la même chose que le cannabis. On sait maintenant que le cannabis contient au moins soixante cannabinoïdes différents, dont le THC et le </a:t>
            </a:r>
            <a:r>
              <a:rPr lang="fr-CA" dirty="0" err="1" smtClean="0"/>
              <a:t>cannabidiol</a:t>
            </a:r>
            <a:r>
              <a:rPr lang="fr-CA" dirty="0" smtClean="0"/>
              <a:t> (ou CBD). Le CBD enlève une partie des effets négatifs du THC. Il manque donc d'études avec le « vrai » cannabis qui ne donneraient sûrement pas les mêmes résultats que les études avec une substance isolée. Un autre problème</a:t>
            </a:r>
            <a:r>
              <a:rPr lang="fr-CA" baseline="0" dirty="0" smtClean="0"/>
              <a:t> est </a:t>
            </a:r>
            <a:r>
              <a:rPr lang="fr-CA" dirty="0" smtClean="0"/>
              <a:t>que nous avons essentiellement des études de cas et peu de grandes études comparatives (avec un groupe prenant du cannabis et un autre n’en prenant pas). </a:t>
            </a:r>
          </a:p>
          <a:p>
            <a:pPr defTabSz="942289">
              <a:defRPr/>
            </a:pPr>
            <a:endParaRPr lang="fr-CA" dirty="0" smtClean="0"/>
          </a:p>
          <a:p>
            <a:pPr defTabSz="942289">
              <a:defRPr/>
            </a:pPr>
            <a:r>
              <a:rPr lang="fr-CA" dirty="0" smtClean="0"/>
              <a:t>Nous sommes donc encore à un stade précoce dans la connaissance de la substance et la recherche n’est pas facilitée par le caractère illicite du cannabis. En plus, les récepteurs des cannabinoïdes chez l'homme ont été découverts récemment, il y a une vingtaine d'années environ. La « mécanique » se découvre donc petit à petit. </a:t>
            </a:r>
          </a:p>
          <a:p>
            <a:pPr defTabSz="942289">
              <a:defRPr/>
            </a:pPr>
            <a:endParaRPr lang="fr-CA" dirty="0" smtClean="0"/>
          </a:p>
          <a:p>
            <a:pPr defTabSz="942289">
              <a:defRPr/>
            </a:pPr>
            <a:r>
              <a:rPr lang="fr-CA" dirty="0" smtClean="0"/>
              <a:t>Concernant le cannabis en plante, il faut trouver la meilleure forme d'utilisation. L'usage qui donne une effet rapide et plus ou moins « dosable » est souvent en fumée. En tant que professionnels de la santé, il est difficile de promouvoir cette forme de consommation. Il reste donc à trouver une forme qui sera la moins toxique possible. La prise orale n’est pas toujours efficace et dépend de ce que la personne a mangé avant. En tisane, l’extraction des substances actives est difficile, car il faut des graisses pour les faire sortir, il faut alors faire une tisane avec du beurre.</a:t>
            </a:r>
          </a:p>
          <a:p>
            <a:pPr defTabSz="942289">
              <a:defRPr/>
            </a:pPr>
            <a:endParaRPr lang="fr-CA" dirty="0" smtClean="0"/>
          </a:p>
          <a:p>
            <a:pPr defTabSz="942289">
              <a:defRPr/>
            </a:pPr>
            <a:r>
              <a:rPr lang="fr-CA" dirty="0" smtClean="0"/>
              <a:t>Se pose également la question du dosage. Une alternative intéressante est le spray, mais son développement est récent. L’absorption se fait par la muqueuse, ce qui n’est probablement pas toxique et on peut le doser. De grandes études sont en cours sur ce type de produit, mais en cancérologie, et surtout aux États-Unis. Il est important de savoir que beaucoup de gens ne tolèrent pas ou tolèrent mal le cannabis. Surtout les personnes âgées qui peuvent présenter des troubles de la concentration, des modifications de la perception (choses, temps), jusqu’à des hallucinations. Il serait donc très difficile de prescrire le cannabis en premier traitement. Les patients qui l’utilisent déjà ont découvert par eux-mêmes les bénéfices pour eux de l'usage de cannabis en traitement, qui n’ont pas ces effets indésirables graves.</a:t>
            </a:r>
          </a:p>
          <a:p>
            <a:pPr defTabSz="924857">
              <a:defRPr/>
            </a:pPr>
            <a:endParaRPr lang="fr-CA" dirty="0" smtClean="0"/>
          </a:p>
          <a:p>
            <a:pPr marL="0" marR="0" indent="0" algn="l" defTabSz="924857" rtl="0" eaLnBrk="1" fontAlgn="auto" latinLnBrk="0" hangingPunct="1">
              <a:lnSpc>
                <a:spcPct val="100000"/>
              </a:lnSpc>
              <a:spcBef>
                <a:spcPts val="0"/>
              </a:spcBef>
              <a:spcAft>
                <a:spcPts val="0"/>
              </a:spcAft>
              <a:buClrTx/>
              <a:buSzTx/>
              <a:buFontTx/>
              <a:buNone/>
              <a:tabLst/>
              <a:defRPr/>
            </a:pPr>
            <a:r>
              <a:rPr lang="fr-CA" b="1" dirty="0" smtClean="0"/>
              <a:t>Source : </a:t>
            </a:r>
            <a:r>
              <a:rPr lang="fr-CA" b="0" i="1" dirty="0" smtClean="0"/>
              <a:t>Le cannabis (marihuana, marijuana)</a:t>
            </a:r>
            <a:r>
              <a:rPr lang="fr-CA" b="0" i="1" baseline="0" dirty="0" smtClean="0"/>
              <a:t> et les cannabinoïdes</a:t>
            </a:r>
            <a:r>
              <a:rPr lang="fr-CA" b="0" baseline="0" dirty="0" smtClean="0"/>
              <a:t>, r</a:t>
            </a:r>
            <a:r>
              <a:rPr lang="fr-CA" b="0" dirty="0" smtClean="0"/>
              <a:t>enseignements destinés aux professionnels de la santé,</a:t>
            </a:r>
            <a:r>
              <a:rPr lang="fr-CA" b="0" baseline="0" dirty="0" smtClean="0"/>
              <a:t> </a:t>
            </a:r>
            <a:r>
              <a:rPr lang="fr-CA" b="0" dirty="0" smtClean="0"/>
              <a:t>Santé Canada,</a:t>
            </a:r>
            <a:r>
              <a:rPr lang="fr-CA" b="0" baseline="0" dirty="0" smtClean="0"/>
              <a:t> février 2013</a:t>
            </a:r>
            <a:endParaRPr lang="fr-CA" dirty="0" smtClean="0"/>
          </a:p>
          <a:p>
            <a:pPr defTabSz="924857">
              <a:defRPr/>
            </a:pPr>
            <a:endParaRPr lang="fr-CA" dirty="0" smtClean="0"/>
          </a:p>
          <a:p>
            <a:pPr defTabSz="924857">
              <a:defRPr/>
            </a:pPr>
            <a:endParaRPr lang="fr-CA" dirty="0" smtClean="0"/>
          </a:p>
          <a:p>
            <a:pPr defTabSz="924857">
              <a:defRPr/>
            </a:pPr>
            <a:endParaRPr lang="fr-CA" dirty="0" smtClean="0"/>
          </a:p>
          <a:p>
            <a:endParaRPr lang="fr-FR" dirty="0"/>
          </a:p>
        </p:txBody>
      </p:sp>
      <p:sp>
        <p:nvSpPr>
          <p:cNvPr id="4" name="Espace réservé du numéro de diapositive 3"/>
          <p:cNvSpPr>
            <a:spLocks noGrp="1"/>
          </p:cNvSpPr>
          <p:nvPr>
            <p:ph type="sldNum" sz="quarter" idx="10"/>
          </p:nvPr>
        </p:nvSpPr>
        <p:spPr/>
        <p:txBody>
          <a:bodyPr/>
          <a:lstStyle/>
          <a:p>
            <a:fld id="{A6A8B987-F3A2-4AFF-AEBA-8B5D666FDA11}" type="slidenum">
              <a:rPr lang="fr-FR" smtClean="0"/>
              <a:t>22</a:t>
            </a:fld>
            <a:endParaRPr lang="fr-FR"/>
          </a:p>
        </p:txBody>
      </p:sp>
    </p:spTree>
    <p:extLst>
      <p:ext uri="{BB962C8B-B14F-4D97-AF65-F5344CB8AC3E}">
        <p14:creationId xmlns:p14="http://schemas.microsoft.com/office/powerpoint/2010/main" val="186412980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pPr defTabSz="942289">
              <a:defRPr/>
            </a:pPr>
            <a:r>
              <a:rPr lang="fr-CA" b="1" dirty="0" smtClean="0"/>
              <a:t>Source : </a:t>
            </a:r>
            <a:r>
              <a:rPr lang="fr-CA" b="0" i="1" dirty="0" smtClean="0"/>
              <a:t>Le cannabis (marihuana, marijuana)</a:t>
            </a:r>
            <a:r>
              <a:rPr lang="fr-CA" b="0" i="1" baseline="0" dirty="0" smtClean="0"/>
              <a:t> et les cannabinoïdes</a:t>
            </a:r>
            <a:r>
              <a:rPr lang="fr-CA" b="0" baseline="0" dirty="0" smtClean="0"/>
              <a:t>, r</a:t>
            </a:r>
            <a:r>
              <a:rPr lang="fr-CA" b="0" dirty="0" smtClean="0"/>
              <a:t>enseignements destinés aux professionnels de la santé,</a:t>
            </a:r>
            <a:r>
              <a:rPr lang="fr-CA" b="0" baseline="0" dirty="0" smtClean="0"/>
              <a:t> </a:t>
            </a:r>
            <a:r>
              <a:rPr lang="fr-CA" b="0" dirty="0" smtClean="0"/>
              <a:t>Santé Canada,</a:t>
            </a:r>
            <a:r>
              <a:rPr lang="fr-CA" b="0" baseline="0" dirty="0" smtClean="0"/>
              <a:t> février 2013</a:t>
            </a:r>
            <a:endParaRPr lang="fr-CA" dirty="0" smtClean="0"/>
          </a:p>
          <a:p>
            <a:endParaRPr lang="fr-CA" dirty="0" smtClean="0"/>
          </a:p>
          <a:p>
            <a:endParaRPr lang="fr-FR" dirty="0"/>
          </a:p>
        </p:txBody>
      </p:sp>
      <p:sp>
        <p:nvSpPr>
          <p:cNvPr id="4" name="Espace réservé du numéro de diapositive 3"/>
          <p:cNvSpPr>
            <a:spLocks noGrp="1"/>
          </p:cNvSpPr>
          <p:nvPr>
            <p:ph type="sldNum" sz="quarter" idx="10"/>
          </p:nvPr>
        </p:nvSpPr>
        <p:spPr/>
        <p:txBody>
          <a:bodyPr/>
          <a:lstStyle/>
          <a:p>
            <a:fld id="{A6A8B987-F3A2-4AFF-AEBA-8B5D666FDA11}" type="slidenum">
              <a:rPr lang="fr-FR" smtClean="0"/>
              <a:t>23</a:t>
            </a:fld>
            <a:endParaRPr lang="fr-FR"/>
          </a:p>
        </p:txBody>
      </p:sp>
    </p:spTree>
    <p:extLst>
      <p:ext uri="{BB962C8B-B14F-4D97-AF65-F5344CB8AC3E}">
        <p14:creationId xmlns:p14="http://schemas.microsoft.com/office/powerpoint/2010/main" val="392395055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CA" dirty="0"/>
          </a:p>
        </p:txBody>
      </p:sp>
      <p:sp>
        <p:nvSpPr>
          <p:cNvPr id="4" name="Espace réservé du numéro de diapositive 3"/>
          <p:cNvSpPr>
            <a:spLocks noGrp="1"/>
          </p:cNvSpPr>
          <p:nvPr>
            <p:ph type="sldNum" sz="quarter" idx="10"/>
          </p:nvPr>
        </p:nvSpPr>
        <p:spPr/>
        <p:txBody>
          <a:bodyPr/>
          <a:lstStyle/>
          <a:p>
            <a:fld id="{A6A8B987-F3A2-4AFF-AEBA-8B5D666FDA11}" type="slidenum">
              <a:rPr lang="fr-FR" smtClean="0"/>
              <a:t>4</a:t>
            </a:fld>
            <a:endParaRPr lang="fr-FR"/>
          </a:p>
        </p:txBody>
      </p:sp>
    </p:spTree>
    <p:extLst>
      <p:ext uri="{BB962C8B-B14F-4D97-AF65-F5344CB8AC3E}">
        <p14:creationId xmlns:p14="http://schemas.microsoft.com/office/powerpoint/2010/main" val="419986101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CA" dirty="0" smtClean="0"/>
              <a:t>Sur le plan médical, que peut-on attendre du cannabis dans l’avenir? Des recherches sont conduites, entre autres, dans le cadre des maladies neurologiques ou en oncologie [cancérologie]. Il y a, en revanche, peu de recherches dans le cadre du VIH à l’exception d’études étrangères, notamment sur la perte d’appétit. Aux Pays-Bas, l’État a développé trois sortes de cannabis avec trois taux différents de THC et de CBD, notamment un avec un taux de THC  faible et un taux de CBD élevé. Ces trois produits ont des indications médicales différentes. Il se pourrait même qu'on puisse soigner des maladies psychiatriques comme la schizophrénie avec le cannabis. </a:t>
            </a:r>
          </a:p>
          <a:p>
            <a:endParaRPr lang="fr-CA" dirty="0" smtClean="0"/>
          </a:p>
          <a:p>
            <a:r>
              <a:rPr lang="fr-CA" dirty="0" smtClean="0"/>
              <a:t>Des études ont montré que le CBD pur avait un effet contre les psychoses. Il y a aussi l'avance dans la recherche fondamentale sur la compréhension du rôle des « </a:t>
            </a:r>
            <a:r>
              <a:rPr lang="fr-CA" dirty="0" err="1" smtClean="0"/>
              <a:t>endocannabinoïdes</a:t>
            </a:r>
            <a:r>
              <a:rPr lang="fr-CA" dirty="0" smtClean="0"/>
              <a:t> », les cannabinoïdes que notre corps fabrique lui-même et des différents récepteurs des cannabinoïdes dans le corps humain. Dans certaines maladies, ces substances ou les récepteurs font défaut, mais est-ce une cause ou une conséquence de la maladie? Dernière évolution potentielle : aujourd’hui le cannabis est principalement utilisé pour soulager les symptômes et non comme traitement curatif. Mais il y a des études dans le domaine du cancer et de la sclérose en plaque qui suggèrent que le cannabis pourrait avoir un effet thérapeutique curatif.</a:t>
            </a:r>
          </a:p>
          <a:p>
            <a:endParaRPr lang="fr-CA" dirty="0" smtClean="0"/>
          </a:p>
          <a:p>
            <a:pPr defTabSz="942289">
              <a:defRPr/>
            </a:pPr>
            <a:r>
              <a:rPr lang="fr-CA" b="1" dirty="0" smtClean="0"/>
              <a:t>Source : </a:t>
            </a:r>
            <a:r>
              <a:rPr lang="fr-CA" b="0" i="1" dirty="0" smtClean="0"/>
              <a:t>Le cannabis (marihuana, marijuana)</a:t>
            </a:r>
            <a:r>
              <a:rPr lang="fr-CA" b="0" i="1" baseline="0" dirty="0" smtClean="0"/>
              <a:t> et les cannabinoïdes</a:t>
            </a:r>
            <a:r>
              <a:rPr lang="fr-CA" b="0" baseline="0" dirty="0" smtClean="0"/>
              <a:t>, r</a:t>
            </a:r>
            <a:r>
              <a:rPr lang="fr-CA" b="0" dirty="0" smtClean="0"/>
              <a:t>enseignements destinés aux professionnels de la santé,</a:t>
            </a:r>
            <a:r>
              <a:rPr lang="fr-CA" b="0" baseline="0" dirty="0" smtClean="0"/>
              <a:t> </a:t>
            </a:r>
            <a:r>
              <a:rPr lang="fr-CA" b="0" dirty="0" smtClean="0"/>
              <a:t>Santé Canada,</a:t>
            </a:r>
            <a:r>
              <a:rPr lang="fr-CA" b="0" baseline="0" dirty="0" smtClean="0"/>
              <a:t> février 2013</a:t>
            </a:r>
            <a:endParaRPr lang="fr-CA" dirty="0" smtClean="0"/>
          </a:p>
          <a:p>
            <a:endParaRPr lang="fr-CA" dirty="0" smtClean="0"/>
          </a:p>
          <a:p>
            <a:endParaRPr lang="fr-FR" dirty="0"/>
          </a:p>
        </p:txBody>
      </p:sp>
      <p:sp>
        <p:nvSpPr>
          <p:cNvPr id="4" name="Espace réservé du numéro de diapositive 3"/>
          <p:cNvSpPr>
            <a:spLocks noGrp="1"/>
          </p:cNvSpPr>
          <p:nvPr>
            <p:ph type="sldNum" sz="quarter" idx="10"/>
          </p:nvPr>
        </p:nvSpPr>
        <p:spPr/>
        <p:txBody>
          <a:bodyPr/>
          <a:lstStyle/>
          <a:p>
            <a:fld id="{A6A8B987-F3A2-4AFF-AEBA-8B5D666FDA11}" type="slidenum">
              <a:rPr lang="fr-FR" smtClean="0"/>
              <a:t>24</a:t>
            </a:fld>
            <a:endParaRPr lang="fr-FR"/>
          </a:p>
        </p:txBody>
      </p:sp>
    </p:spTree>
    <p:extLst>
      <p:ext uri="{BB962C8B-B14F-4D97-AF65-F5344CB8AC3E}">
        <p14:creationId xmlns:p14="http://schemas.microsoft.com/office/powerpoint/2010/main" val="79795661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CA" dirty="0" smtClean="0"/>
              <a:t>Effets pharmacologiques du THC (en bref) : analgésie, effet anti-inflammatoire, propriété immunosuppressive, effets antiémétiques, effets psychoactifs (euphorie, modification des perceptions,</a:t>
            </a:r>
            <a:r>
              <a:rPr lang="fr-CA" baseline="0" dirty="0" smtClean="0"/>
              <a:t> etc.</a:t>
            </a:r>
            <a:r>
              <a:rPr lang="fr-CA" dirty="0" smtClean="0"/>
              <a:t>) </a:t>
            </a:r>
          </a:p>
          <a:p>
            <a:endParaRPr lang="fr-CA" dirty="0" smtClean="0"/>
          </a:p>
          <a:p>
            <a:r>
              <a:rPr lang="fr-CA" dirty="0" smtClean="0"/>
              <a:t>Effets psychoactifs (THC): il faut distinguer les différences qui existent entre la voie orale et vaporisée/fumée</a:t>
            </a:r>
          </a:p>
          <a:p>
            <a:endParaRPr lang="fr-CA" dirty="0" smtClean="0"/>
          </a:p>
          <a:p>
            <a:r>
              <a:rPr lang="fr-CA" dirty="0" smtClean="0"/>
              <a:t>Effets pharmacologiques du CBD (en bref) : effets </a:t>
            </a:r>
            <a:r>
              <a:rPr lang="fr-CA" baseline="0" dirty="0" smtClean="0"/>
              <a:t>similaires à </a:t>
            </a:r>
            <a:r>
              <a:rPr lang="fr-CA" dirty="0" smtClean="0"/>
              <a:t>THC</a:t>
            </a:r>
            <a:r>
              <a:rPr lang="fr-CA" baseline="0" dirty="0" smtClean="0"/>
              <a:t> </a:t>
            </a:r>
            <a:r>
              <a:rPr lang="fr-CA" dirty="0" smtClean="0"/>
              <a:t>sauf psychoactifs : antipsychotiques, anxiolytiques, </a:t>
            </a:r>
            <a:r>
              <a:rPr lang="fr-CA" dirty="0" err="1" smtClean="0"/>
              <a:t>anti-épileptiques</a:t>
            </a:r>
            <a:endParaRPr lang="fr-CA" dirty="0" smtClean="0"/>
          </a:p>
          <a:p>
            <a:endParaRPr lang="fr-CA" dirty="0" smtClean="0"/>
          </a:p>
          <a:p>
            <a:r>
              <a:rPr lang="fr-CA" b="1" dirty="0" smtClean="0"/>
              <a:t>Cannabis  à des fins thérapeutiques</a:t>
            </a:r>
          </a:p>
          <a:p>
            <a:pPr marL="0" indent="0">
              <a:buFont typeface="Arial" panose="020B0604020202020204" pitchFamily="34" charset="0"/>
              <a:buNone/>
            </a:pPr>
            <a:r>
              <a:rPr lang="fr-CA" dirty="0" smtClean="0"/>
              <a:t>Quelques champs thérapeutiques «potentiels» :</a:t>
            </a:r>
          </a:p>
          <a:p>
            <a:pPr marL="171450" indent="-171450">
              <a:buFont typeface="Arial" panose="020B0604020202020204" pitchFamily="34" charset="0"/>
              <a:buChar char="•"/>
            </a:pPr>
            <a:r>
              <a:rPr lang="fr-CA" dirty="0" smtClean="0"/>
              <a:t>Douleur </a:t>
            </a:r>
          </a:p>
          <a:p>
            <a:pPr marL="171450" indent="-171450">
              <a:buFont typeface="Arial" panose="020B0604020202020204" pitchFamily="34" charset="0"/>
              <a:buChar char="•"/>
            </a:pPr>
            <a:r>
              <a:rPr lang="fr-CA" dirty="0" smtClean="0"/>
              <a:t>Sclérose en plaques : effets </a:t>
            </a:r>
            <a:r>
              <a:rPr lang="fr-CA" dirty="0" err="1" smtClean="0"/>
              <a:t>anti-spasmodiques</a:t>
            </a:r>
            <a:r>
              <a:rPr lang="fr-CA" dirty="0" smtClean="0"/>
              <a:t> </a:t>
            </a:r>
          </a:p>
          <a:p>
            <a:pPr marL="171450" indent="-171450">
              <a:buFont typeface="Arial" panose="020B0604020202020204" pitchFamily="34" charset="0"/>
              <a:buChar char="•"/>
            </a:pPr>
            <a:r>
              <a:rPr lang="fr-CA" dirty="0" smtClean="0"/>
              <a:t>VIH/Sida : cachexie, humeur, insomnie, nausées,</a:t>
            </a:r>
            <a:r>
              <a:rPr lang="fr-CA" baseline="0" dirty="0" smtClean="0"/>
              <a:t> etc.</a:t>
            </a:r>
            <a:endParaRPr lang="fr-CA" dirty="0" smtClean="0"/>
          </a:p>
          <a:p>
            <a:pPr marL="171450" indent="-171450">
              <a:buFont typeface="Arial" panose="020B0604020202020204" pitchFamily="34" charset="0"/>
              <a:buChar char="•"/>
            </a:pPr>
            <a:r>
              <a:rPr lang="fr-CA" dirty="0" smtClean="0"/>
              <a:t>Cancer : douleur, fatigue, anorexie, sommeil</a:t>
            </a:r>
          </a:p>
          <a:p>
            <a:pPr marL="171450" indent="-171450">
              <a:buFont typeface="Arial" panose="020B0604020202020204" pitchFamily="34" charset="0"/>
              <a:buChar char="•"/>
            </a:pPr>
            <a:r>
              <a:rPr lang="fr-CA" dirty="0" smtClean="0"/>
              <a:t>Épilepsie : diminution de l’activité épileptiforme via inhibition des récepteur CB1 (effet contraire aussi décrit dans la littérature)</a:t>
            </a:r>
          </a:p>
          <a:p>
            <a:pPr marL="171450" indent="-171450">
              <a:buFont typeface="Arial" panose="020B0604020202020204" pitchFamily="34" charset="0"/>
              <a:buChar char="•"/>
            </a:pPr>
            <a:r>
              <a:rPr lang="fr-CA" dirty="0" smtClean="0"/>
              <a:t>Autres : maladie de </a:t>
            </a:r>
            <a:r>
              <a:rPr lang="fr-CA" dirty="0" err="1" smtClean="0"/>
              <a:t>Crohn</a:t>
            </a:r>
            <a:r>
              <a:rPr lang="fr-CA" dirty="0" smtClean="0"/>
              <a:t> et colite ulcéreuse, glaucome, céphalée/migraine</a:t>
            </a:r>
          </a:p>
          <a:p>
            <a:endParaRPr lang="fr-CA" dirty="0" smtClean="0"/>
          </a:p>
          <a:p>
            <a:endParaRPr lang="fr-CA" dirty="0" smtClean="0"/>
          </a:p>
          <a:p>
            <a:r>
              <a:rPr lang="fr-CA" b="1" dirty="0" smtClean="0"/>
              <a:t>Cannabis à des fins thérapeutiques</a:t>
            </a:r>
          </a:p>
          <a:p>
            <a:pPr marL="171450" indent="-171450">
              <a:buFont typeface="Arial" panose="020B0604020202020204" pitchFamily="34" charset="0"/>
              <a:buChar char="•"/>
            </a:pPr>
            <a:r>
              <a:rPr lang="fr-CA" dirty="0" smtClean="0"/>
              <a:t>Problèmes méthodologiques reliées aux études (cannabis fumé/vaporisée (nombre de patients restreints, accès à du cannabis « comparable » en termes de composition, concentration THC/CBC très variable)</a:t>
            </a:r>
          </a:p>
          <a:p>
            <a:pPr marL="171450" indent="-171450">
              <a:buFont typeface="Arial" panose="020B0604020202020204" pitchFamily="34" charset="0"/>
              <a:buChar char="•"/>
            </a:pPr>
            <a:r>
              <a:rPr lang="fr-CA" dirty="0" smtClean="0"/>
              <a:t>Temps de rétention de la fumée (nombre de doses consommées de mari (aussi nombre de G/dose),</a:t>
            </a:r>
            <a:r>
              <a:rPr lang="fr-CA" baseline="0" dirty="0" smtClean="0"/>
              <a:t> </a:t>
            </a:r>
            <a:r>
              <a:rPr lang="fr-CA" dirty="0" smtClean="0"/>
              <a:t>double insu « difficile », méthodologie plus ou moins « décrites » dans les études).</a:t>
            </a:r>
          </a:p>
          <a:p>
            <a:endParaRPr lang="fr-CA" dirty="0" smtClean="0"/>
          </a:p>
          <a:p>
            <a:pPr defTabSz="942289">
              <a:defRPr/>
            </a:pPr>
            <a:r>
              <a:rPr lang="fr-CA" b="1" dirty="0" smtClean="0"/>
              <a:t>Source : </a:t>
            </a:r>
            <a:r>
              <a:rPr lang="fr-CA" b="0" i="1" dirty="0" smtClean="0"/>
              <a:t>Le cannabis (marihuana, marijuana)</a:t>
            </a:r>
            <a:r>
              <a:rPr lang="fr-CA" b="0" i="1" baseline="0" dirty="0" smtClean="0"/>
              <a:t> et les cannabinoïdes</a:t>
            </a:r>
            <a:r>
              <a:rPr lang="fr-CA" b="0" baseline="0" dirty="0" smtClean="0"/>
              <a:t>, r</a:t>
            </a:r>
            <a:r>
              <a:rPr lang="fr-CA" b="0" dirty="0" smtClean="0"/>
              <a:t>enseignements destinés aux professionnels de la santé,</a:t>
            </a:r>
            <a:r>
              <a:rPr lang="fr-CA" b="0" baseline="0" dirty="0" smtClean="0"/>
              <a:t> </a:t>
            </a:r>
            <a:r>
              <a:rPr lang="fr-CA" b="0" dirty="0" smtClean="0"/>
              <a:t>Santé Canada,</a:t>
            </a:r>
            <a:r>
              <a:rPr lang="fr-CA" b="0" baseline="0" dirty="0" smtClean="0"/>
              <a:t> février 2013</a:t>
            </a:r>
            <a:endParaRPr lang="fr-CA" dirty="0" smtClean="0"/>
          </a:p>
          <a:p>
            <a:endParaRPr lang="fr-FR" dirty="0"/>
          </a:p>
        </p:txBody>
      </p:sp>
      <p:sp>
        <p:nvSpPr>
          <p:cNvPr id="4" name="Espace réservé du numéro de diapositive 3"/>
          <p:cNvSpPr>
            <a:spLocks noGrp="1"/>
          </p:cNvSpPr>
          <p:nvPr>
            <p:ph type="sldNum" sz="quarter" idx="10"/>
          </p:nvPr>
        </p:nvSpPr>
        <p:spPr/>
        <p:txBody>
          <a:bodyPr/>
          <a:lstStyle/>
          <a:p>
            <a:fld id="{A6A8B987-F3A2-4AFF-AEBA-8B5D666FDA11}" type="slidenum">
              <a:rPr lang="fr-FR" smtClean="0"/>
              <a:t>25</a:t>
            </a:fld>
            <a:endParaRPr lang="fr-FR"/>
          </a:p>
        </p:txBody>
      </p:sp>
    </p:spTree>
    <p:extLst>
      <p:ext uri="{BB962C8B-B14F-4D97-AF65-F5344CB8AC3E}">
        <p14:creationId xmlns:p14="http://schemas.microsoft.com/office/powerpoint/2010/main" val="370767232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CA" dirty="0" smtClean="0"/>
              <a:t> </a:t>
            </a:r>
          </a:p>
          <a:p>
            <a:r>
              <a:rPr lang="fr-CA" dirty="0" smtClean="0"/>
              <a:t>La posologie demeure hautement individualisée et repose très largement sur le titrage. Les patients sans expérience antérieure avec le cannabis qui amorcent une thérapie à base du cannabis pour la première fois sont mis en garde de débuter par une très petite dose et de cesser la thérapie si des effets indésirables ou inacceptables se produisent. La consommation du cannabis fumé ou inhalé ou par voie orale devrait se faire lentement, en respectant une pause de quelques minutes entre chaque bouffée et en attendant 30 à 60 minutes entre chaque bouchée de produits à base de cannabis consommés par voie orale (p. ex. : des biscuits et des produits de boulangerie) afin de jauger la force de ses effets ou une</a:t>
            </a:r>
            <a:r>
              <a:rPr lang="fr-CA" baseline="0" dirty="0" smtClean="0"/>
              <a:t> </a:t>
            </a:r>
            <a:r>
              <a:rPr lang="fr-CA" dirty="0" smtClean="0"/>
              <a:t>éventuelle surdose. </a:t>
            </a:r>
          </a:p>
          <a:p>
            <a:endParaRPr lang="fr-CA" dirty="0" smtClean="0"/>
          </a:p>
          <a:p>
            <a:pPr defTabSz="942289">
              <a:defRPr/>
            </a:pPr>
            <a:r>
              <a:rPr lang="fr-CA" b="1" dirty="0" smtClean="0"/>
              <a:t>Source : </a:t>
            </a:r>
            <a:r>
              <a:rPr lang="fr-CA" b="0" i="1" dirty="0" smtClean="0"/>
              <a:t>Le cannabis (marihuana, marijuana)</a:t>
            </a:r>
            <a:r>
              <a:rPr lang="fr-CA" b="0" i="1" baseline="0" dirty="0" smtClean="0"/>
              <a:t> et les cannabinoïdes</a:t>
            </a:r>
            <a:r>
              <a:rPr lang="fr-CA" b="0" baseline="0" dirty="0" smtClean="0"/>
              <a:t>, r</a:t>
            </a:r>
            <a:r>
              <a:rPr lang="fr-CA" b="0" dirty="0" smtClean="0"/>
              <a:t>enseignements destinés aux professionnels de la santé,</a:t>
            </a:r>
            <a:r>
              <a:rPr lang="fr-CA" b="0" baseline="0" dirty="0" smtClean="0"/>
              <a:t> </a:t>
            </a:r>
            <a:r>
              <a:rPr lang="fr-CA" b="0" dirty="0" smtClean="0"/>
              <a:t>Santé Canada,</a:t>
            </a:r>
            <a:r>
              <a:rPr lang="fr-CA" b="0" baseline="0" dirty="0" smtClean="0"/>
              <a:t> février 2013</a:t>
            </a:r>
            <a:endParaRPr lang="fr-FR" dirty="0"/>
          </a:p>
        </p:txBody>
      </p:sp>
      <p:sp>
        <p:nvSpPr>
          <p:cNvPr id="4" name="Espace réservé du numéro de diapositive 3"/>
          <p:cNvSpPr>
            <a:spLocks noGrp="1"/>
          </p:cNvSpPr>
          <p:nvPr>
            <p:ph type="sldNum" sz="quarter" idx="10"/>
          </p:nvPr>
        </p:nvSpPr>
        <p:spPr/>
        <p:txBody>
          <a:bodyPr/>
          <a:lstStyle/>
          <a:p>
            <a:fld id="{A6A8B987-F3A2-4AFF-AEBA-8B5D666FDA11}" type="slidenum">
              <a:rPr lang="fr-FR" smtClean="0"/>
              <a:t>26</a:t>
            </a:fld>
            <a:endParaRPr lang="fr-FR"/>
          </a:p>
        </p:txBody>
      </p:sp>
    </p:spTree>
    <p:extLst>
      <p:ext uri="{BB962C8B-B14F-4D97-AF65-F5344CB8AC3E}">
        <p14:creationId xmlns:p14="http://schemas.microsoft.com/office/powerpoint/2010/main" val="251052819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CA" b="1" dirty="0" smtClean="0"/>
              <a:t>Nabilone (Césamet)</a:t>
            </a:r>
          </a:p>
          <a:p>
            <a:endParaRPr lang="fr-CA" dirty="0" smtClean="0"/>
          </a:p>
          <a:p>
            <a:r>
              <a:rPr lang="fr-CA" dirty="0" smtClean="0"/>
              <a:t>Analogue THC </a:t>
            </a:r>
          </a:p>
          <a:p>
            <a:pPr marL="171450" indent="-171450">
              <a:buFont typeface="Arial" panose="020B0604020202020204" pitchFamily="34" charset="0"/>
              <a:buChar char="•"/>
            </a:pPr>
            <a:r>
              <a:rPr lang="fr-CA" dirty="0" smtClean="0"/>
              <a:t>Durée 8-12 h</a:t>
            </a:r>
          </a:p>
          <a:p>
            <a:pPr marL="171450" indent="-171450">
              <a:buFont typeface="Arial" panose="020B0604020202020204" pitchFamily="34" charset="0"/>
              <a:buChar char="•"/>
            </a:pPr>
            <a:r>
              <a:rPr lang="fr-CA" dirty="0" smtClean="0"/>
              <a:t>Métabolites actifs : durée de 2 jours </a:t>
            </a:r>
          </a:p>
          <a:p>
            <a:pPr marL="171450" indent="-171450">
              <a:buFont typeface="Arial" panose="020B0604020202020204" pitchFamily="34" charset="0"/>
              <a:buChar char="•"/>
            </a:pPr>
            <a:r>
              <a:rPr lang="fr-CA" dirty="0" smtClean="0"/>
              <a:t>Posologie 0.25 à 4 mg par jour </a:t>
            </a:r>
          </a:p>
          <a:p>
            <a:pPr marL="171450" indent="-171450">
              <a:buFont typeface="Arial" panose="020B0604020202020204" pitchFamily="34" charset="0"/>
              <a:buChar char="•"/>
            </a:pPr>
            <a:r>
              <a:rPr lang="fr-CA" dirty="0" smtClean="0"/>
              <a:t>Capsule de 0.25-.5 et 1 mg + sirop</a:t>
            </a:r>
          </a:p>
          <a:p>
            <a:pPr marL="171450" indent="-171450">
              <a:buFont typeface="Arial" panose="020B0604020202020204" pitchFamily="34" charset="0"/>
              <a:buChar char="•"/>
            </a:pPr>
            <a:r>
              <a:rPr lang="fr-CA" dirty="0" smtClean="0"/>
              <a:t>Couvert par la régie (sauf 0.25) </a:t>
            </a:r>
          </a:p>
          <a:p>
            <a:pPr marL="171450" indent="-171450">
              <a:buFont typeface="Arial" panose="020B0604020202020204" pitchFamily="34" charset="0"/>
              <a:buChar char="•"/>
            </a:pPr>
            <a:r>
              <a:rPr lang="fr-CA" dirty="0" smtClean="0"/>
              <a:t>Posologie de départ (patient naïf) :</a:t>
            </a:r>
            <a:r>
              <a:rPr lang="fr-CA" baseline="0" dirty="0" smtClean="0"/>
              <a:t> </a:t>
            </a:r>
            <a:r>
              <a:rPr lang="fr-CA" dirty="0" smtClean="0"/>
              <a:t>0.1-0.25 mg </a:t>
            </a:r>
            <a:r>
              <a:rPr lang="fr-CA" dirty="0" err="1" smtClean="0"/>
              <a:t>hs</a:t>
            </a:r>
            <a:r>
              <a:rPr lang="fr-CA" dirty="0" smtClean="0"/>
              <a:t> et Sirop 0.5 mg/5 ml </a:t>
            </a:r>
          </a:p>
          <a:p>
            <a:pPr marL="171450" indent="-171450">
              <a:buFont typeface="Arial" panose="020B0604020202020204" pitchFamily="34" charset="0"/>
              <a:buChar char="•"/>
            </a:pPr>
            <a:r>
              <a:rPr lang="fr-CA" dirty="0" smtClean="0"/>
              <a:t>Posologie visée : 0.25-2 mg/jour en 1-2 prises à 2-6 mg/jour chez le patient « expérimenté »</a:t>
            </a:r>
          </a:p>
          <a:p>
            <a:pPr marL="171450" indent="-171450">
              <a:buFont typeface="Arial" panose="020B0604020202020204" pitchFamily="34" charset="0"/>
              <a:buChar char="•"/>
            </a:pPr>
            <a:r>
              <a:rPr lang="fr-CA" dirty="0" smtClean="0"/>
              <a:t>Penser à diminuer les autres médicaments avec effets secondaires identiques mais non essentiels pour le soulagement de la douleur.</a:t>
            </a:r>
            <a:r>
              <a:rPr lang="fr-CA" baseline="0" dirty="0" smtClean="0"/>
              <a:t> </a:t>
            </a:r>
            <a:r>
              <a:rPr lang="fr-CA" dirty="0" smtClean="0"/>
              <a:t>Ex: benzodiazépines</a:t>
            </a:r>
          </a:p>
          <a:p>
            <a:pPr marL="171450" indent="-171450">
              <a:buFont typeface="Arial" panose="020B0604020202020204" pitchFamily="34" charset="0"/>
              <a:buChar char="•"/>
            </a:pPr>
            <a:r>
              <a:rPr lang="fr-CA" dirty="0" smtClean="0"/>
              <a:t>Effets secondaires (attention à la personne âgée) : somnolence, diminution de la concentration</a:t>
            </a:r>
          </a:p>
          <a:p>
            <a:endParaRPr lang="fr-CA" dirty="0" smtClean="0"/>
          </a:p>
          <a:p>
            <a:endParaRPr lang="fr-CA" dirty="0" smtClean="0"/>
          </a:p>
          <a:p>
            <a:pPr marL="171450" indent="-171450">
              <a:buFont typeface="Arial" panose="020B0604020202020204" pitchFamily="34" charset="0"/>
              <a:buChar char="•"/>
            </a:pPr>
            <a:r>
              <a:rPr lang="fr-CA" dirty="0" smtClean="0"/>
              <a:t>Médication habituellement peu appréciée chez le patient fumeur car début d’action très différent (très lent)</a:t>
            </a:r>
          </a:p>
          <a:p>
            <a:pPr marL="171450" indent="-171450">
              <a:buFont typeface="Arial" panose="020B0604020202020204" pitchFamily="34" charset="0"/>
              <a:buChar char="•"/>
            </a:pPr>
            <a:r>
              <a:rPr lang="fr-CA" dirty="0" smtClean="0"/>
              <a:t>Le patient qui fume ingère une grande variété de cannabinoïdes et autres substance non retrouvées dans le Césamet</a:t>
            </a:r>
          </a:p>
          <a:p>
            <a:pPr marL="171450" indent="-171450">
              <a:buFont typeface="Arial" panose="020B0604020202020204" pitchFamily="34" charset="0"/>
              <a:buChar char="•"/>
            </a:pPr>
            <a:r>
              <a:rPr lang="fr-CA" dirty="0" smtClean="0"/>
              <a:t>L’aspect </a:t>
            </a:r>
            <a:r>
              <a:rPr lang="fr-CA" dirty="0" err="1" smtClean="0"/>
              <a:t>récréationel</a:t>
            </a:r>
            <a:r>
              <a:rPr lang="fr-CA" dirty="0" smtClean="0"/>
              <a:t> est quasi absent avec le Césamet sauf si consommé avec de l’alcool ou un dépresseur du système</a:t>
            </a:r>
            <a:r>
              <a:rPr lang="fr-CA" baseline="0" dirty="0" smtClean="0"/>
              <a:t> nerveux central</a:t>
            </a:r>
          </a:p>
          <a:p>
            <a:pPr marL="171450" indent="-171450">
              <a:buFont typeface="Arial" panose="020B0604020202020204" pitchFamily="34" charset="0"/>
              <a:buChar char="•"/>
            </a:pPr>
            <a:r>
              <a:rPr lang="fr-CA" dirty="0" smtClean="0"/>
              <a:t>Net avantage de la médication sur le sommeil, car la durée d’action est de 8 à 12 heures</a:t>
            </a:r>
          </a:p>
          <a:p>
            <a:pPr marL="171450" indent="-171450">
              <a:buFont typeface="Arial" panose="020B0604020202020204" pitchFamily="34" charset="0"/>
              <a:buChar char="•"/>
            </a:pPr>
            <a:r>
              <a:rPr lang="fr-CA" dirty="0" smtClean="0"/>
              <a:t>Le fumeur qui utilise beaucoup de cannabis doit en reprendre 1 à 2 fois par nuit pour conserver l’effet.</a:t>
            </a:r>
          </a:p>
          <a:p>
            <a:endParaRPr lang="fr-CA"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fr-CA" dirty="0" smtClean="0"/>
              <a:t>Les marges posologiques du </a:t>
            </a:r>
            <a:r>
              <a:rPr lang="fr-CA" dirty="0" err="1" smtClean="0"/>
              <a:t>CesametMD</a:t>
            </a:r>
            <a:r>
              <a:rPr lang="fr-CA" dirty="0" smtClean="0"/>
              <a:t> (</a:t>
            </a:r>
            <a:r>
              <a:rPr lang="fr-CA" dirty="0" err="1" smtClean="0"/>
              <a:t>nabilone</a:t>
            </a:r>
            <a:r>
              <a:rPr lang="fr-CA" dirty="0" smtClean="0"/>
              <a:t>) varient de 0,2 mg à 6 mg par jour. </a:t>
            </a:r>
          </a:p>
          <a:p>
            <a:endParaRPr lang="fr-CA" dirty="0" smtClean="0"/>
          </a:p>
          <a:p>
            <a:r>
              <a:rPr lang="fr-CA" b="1" dirty="0" smtClean="0"/>
              <a:t>Sativex</a:t>
            </a:r>
          </a:p>
          <a:p>
            <a:pPr marL="171450" indent="-171450">
              <a:buFont typeface="Arial" panose="020B0604020202020204" pitchFamily="34" charset="0"/>
              <a:buChar char="•"/>
            </a:pPr>
            <a:r>
              <a:rPr lang="fr-CA" dirty="0" smtClean="0"/>
              <a:t>THC/</a:t>
            </a:r>
            <a:r>
              <a:rPr lang="fr-CA" dirty="0" err="1" smtClean="0"/>
              <a:t>Cannabidiol</a:t>
            </a:r>
            <a:endParaRPr lang="fr-CA" dirty="0" smtClean="0"/>
          </a:p>
          <a:p>
            <a:pPr marL="171450" indent="-171450">
              <a:buFont typeface="Arial" panose="020B0604020202020204" pitchFamily="34" charset="0"/>
              <a:buChar char="•"/>
            </a:pPr>
            <a:r>
              <a:rPr lang="fr-CA" dirty="0" smtClean="0"/>
              <a:t>Vaporisateur</a:t>
            </a:r>
            <a:r>
              <a:rPr lang="fr-CA" baseline="0" dirty="0" smtClean="0"/>
              <a:t> sous la langue contenant THC 2.7 mg et </a:t>
            </a:r>
            <a:r>
              <a:rPr lang="fr-CA" baseline="0" dirty="0" err="1" smtClean="0"/>
              <a:t>cannabidiol</a:t>
            </a:r>
            <a:r>
              <a:rPr lang="fr-CA" baseline="0" dirty="0" smtClean="0"/>
              <a:t> 2.5 mg par 100ul. </a:t>
            </a:r>
          </a:p>
          <a:p>
            <a:pPr marL="171450" indent="-171450">
              <a:buFont typeface="Arial" panose="020B0604020202020204" pitchFamily="34" charset="0"/>
              <a:buChar char="•"/>
            </a:pPr>
            <a:r>
              <a:rPr lang="fr-CA" baseline="0" dirty="0" smtClean="0"/>
              <a:t>Dose moyenne : 5 vaporisations par jour</a:t>
            </a:r>
          </a:p>
          <a:p>
            <a:pPr marL="171450" indent="-171450">
              <a:buFont typeface="Arial" panose="020B0604020202020204" pitchFamily="34" charset="0"/>
              <a:buChar char="•"/>
            </a:pPr>
            <a:r>
              <a:rPr lang="fr-CA" baseline="0" dirty="0" smtClean="0"/>
              <a:t>Début d’action beaucoup plus rapide</a:t>
            </a:r>
            <a:endParaRPr lang="fr-CA" dirty="0" smtClean="0"/>
          </a:p>
          <a:p>
            <a:endParaRPr lang="fr-CA" dirty="0" smtClean="0"/>
          </a:p>
          <a:p>
            <a:r>
              <a:rPr lang="fr-CA" dirty="0" smtClean="0"/>
              <a:t>Les marges posologiques du </a:t>
            </a:r>
            <a:r>
              <a:rPr lang="fr-CA" dirty="0" err="1" smtClean="0"/>
              <a:t>SativexMD</a:t>
            </a:r>
            <a:r>
              <a:rPr lang="fr-CA" dirty="0" smtClean="0"/>
              <a:t> (</a:t>
            </a:r>
            <a:r>
              <a:rPr lang="fr-CA" dirty="0" err="1" smtClean="0"/>
              <a:t>nabiximols</a:t>
            </a:r>
            <a:r>
              <a:rPr lang="fr-CA" dirty="0" smtClean="0"/>
              <a:t>) varient d’une vaporisation (2,7 de mg Δ9-THC et 2.5 mg de CBD) à 16 vaporisations (43,2 mg de Δ9-THC  et 40 mg de CBD) par jour.</a:t>
            </a:r>
          </a:p>
          <a:p>
            <a:r>
              <a:rPr lang="fr-CA" dirty="0" smtClean="0"/>
              <a:t>  </a:t>
            </a:r>
          </a:p>
          <a:p>
            <a:endParaRPr lang="fr-CA" dirty="0" smtClean="0"/>
          </a:p>
          <a:p>
            <a:r>
              <a:rPr lang="fr-CA" b="1" dirty="0" smtClean="0"/>
              <a:t>Cannabis fumé ou par voie orale</a:t>
            </a:r>
          </a:p>
          <a:p>
            <a:endParaRPr lang="fr-CA" dirty="0" smtClean="0"/>
          </a:p>
          <a:p>
            <a:r>
              <a:rPr lang="fr-CA" dirty="0" smtClean="0"/>
              <a:t>Diverses enquêtes publiées dans la littérature examinée par les pairs ont laissé entendre que la majorité des personnes qui utilisent le cannabis fumé ou ingéré par voie orale à des fins médicales ont rapporté une consommation d’environ 10 à 20 g de cannabis par semaine ou environ 1 à 3 g par jour.</a:t>
            </a:r>
          </a:p>
          <a:p>
            <a:endParaRPr lang="fr-CA" dirty="0" smtClean="0"/>
          </a:p>
          <a:p>
            <a:r>
              <a:rPr lang="fr-CA" b="1" i="0" dirty="0" smtClean="0"/>
              <a:t>Fumée </a:t>
            </a:r>
            <a:r>
              <a:rPr lang="fr-CA" dirty="0" smtClean="0"/>
              <a:t>: Selon l’Organisation mondiale de la santé (OMS) (351), un joint typique contient entre 0,5 et 1,0 g de matière végétale de cannabis (poids moyen de 750 mg) dont la teneur en THC peut varier entre 7,5 et 225 mg (c.-à-d. généralement entre 1 et 30 %; voir Tableau 2 (voir</a:t>
            </a:r>
            <a:r>
              <a:rPr lang="fr-CA" baseline="0" dirty="0" smtClean="0"/>
              <a:t> source ci-dessous)</a:t>
            </a:r>
            <a:r>
              <a:rPr lang="fr-CA" dirty="0" smtClean="0"/>
              <a:t>). La quantité d’autres cannabinoïdes, principalement le </a:t>
            </a:r>
            <a:r>
              <a:rPr lang="fr-CA" dirty="0" err="1" smtClean="0"/>
              <a:t>cannabinol</a:t>
            </a:r>
            <a:r>
              <a:rPr lang="fr-CA" dirty="0" smtClean="0"/>
              <a:t> (CBN) et le </a:t>
            </a:r>
            <a:r>
              <a:rPr lang="fr-CA" dirty="0" err="1" smtClean="0"/>
              <a:t>cannabidiol</a:t>
            </a:r>
            <a:r>
              <a:rPr lang="fr-CA" dirty="0" smtClean="0"/>
              <a:t> (CBD), est habituellement beaucoup moindre. La quantité réelle de Δ9-THC présente dans la fumée varie grandement et on l’estime entre 20 et 70 %, le reste étant perdu dans la combustion ou la fumée secondaire. De plus, la biodisponibilité du Δ9-THC (la fraction du Δ9-THC dans la cigarette qui atteint le courant sanguin) par la voie fumée est variable (de 2 à 56 %) et est influencée par la topographie de la fumée (le nombre, la durée et l’espacement entre les bouffées ainsi que le temps de rétention et le volume inhalé). En outre, l’attente d’une récompense par la drogue peut aussi influencer les dynamiques de consommation. Ainsi, la dose réelle de Δ9-THC absorbée lorsque fumée n’est pas facilement quantifiable, mais a été estimée à environ 25 % de la teneur totale disponible en Δ9-THC dans une cigarette.   </a:t>
            </a:r>
          </a:p>
          <a:p>
            <a:endParaRPr lang="fr-CA" dirty="0" smtClean="0"/>
          </a:p>
          <a:p>
            <a:r>
              <a:rPr lang="fr-CA" b="1" dirty="0" smtClean="0"/>
              <a:t>Relation entre une dose fumée et une dose par voie orale</a:t>
            </a:r>
          </a:p>
          <a:p>
            <a:r>
              <a:rPr lang="fr-CA" dirty="0" smtClean="0"/>
              <a:t>Peu d’information existe relative à la conversion d’une « dose fumée » du THC à une dose par voie orale équivalente, toutefois, la multiplication de la « dose fumée » du Δ9-THC par un facteur de conversion de 2,5 (afin de corriger les différences entre la biodisponibilité du Δ9-THC au moyen de la voie fumée (~25%) versus la voie orale (~10%)) peut produire une dose orale approximativement équivalente du Δ9-THC. La « dose fumée » peut être définie comme la dose en mg de Δ9-THC disponible dans la cigarette. Par exemple, la fumée d’une cigarette contenant 75 mg de Δ9-THC en poids (voir rangée 4 du tableau 2 [10 % de Δ9-THC, 750 mg de la matière végétale séchée]) produirait une dose orale estimative de 187,5 mg de Δ9-THC (75 mg de Δ9-THC X 2,5 = 187,5 mg de Δ9-THC). Veuillez consulter les tableaux 3, 4 et 5 pour plus d’information sur les conversions entre les doses orales et fumées du Δ9-THC.    </a:t>
            </a:r>
          </a:p>
          <a:p>
            <a:r>
              <a:rPr lang="fr-CA" dirty="0" smtClean="0"/>
              <a:t>  </a:t>
            </a:r>
          </a:p>
          <a:p>
            <a:r>
              <a:rPr lang="fr-CA" dirty="0" smtClean="0"/>
              <a:t>   </a:t>
            </a:r>
          </a:p>
          <a:p>
            <a:r>
              <a:rPr lang="fr-CA" b="1" dirty="0" smtClean="0"/>
              <a:t>Tableau 3 </a:t>
            </a:r>
            <a:r>
              <a:rPr lang="fr-CA" dirty="0" smtClean="0"/>
              <a:t>: Facteurs de conversion approximatifs du Δ9-THC  fumé ou consommé par voie orale   </a:t>
            </a:r>
          </a:p>
          <a:p>
            <a:r>
              <a:rPr lang="fr-CA" dirty="0" smtClean="0"/>
              <a:t>† Une « dose fumée » peut être définie comme la teneur totale en Δ9-THC disponible dans une cigarette de cannabis (calculée en multipliant le pourcentage de Δ9-THC par la quantité totale en gramme de cannabis dans la cigarette).</a:t>
            </a:r>
          </a:p>
          <a:p>
            <a:r>
              <a:rPr lang="fr-CA" dirty="0" smtClean="0"/>
              <a:t> ‡ Une « dose par voie orale » est définie comme la quantité totale de Δ9-THC qui est ingérée par voie orale.    </a:t>
            </a:r>
          </a:p>
          <a:p>
            <a:r>
              <a:rPr lang="fr-CA" dirty="0" smtClean="0"/>
              <a:t>                              </a:t>
            </a:r>
          </a:p>
          <a:p>
            <a:r>
              <a:rPr lang="fr-CA" dirty="0" smtClean="0"/>
              <a:t>De la dose fumée†    </a:t>
            </a:r>
          </a:p>
          <a:p>
            <a:r>
              <a:rPr lang="fr-CA" dirty="0" smtClean="0"/>
              <a:t>Multiplier la dose du Δ9-THC (en mg) dans la matière végétale séchée devant être fumée par un facteur de 2,5 pour obtenir la dose estimative du Δ9-THC (en mg) devant être ingérée par voie orale.  (Dose fumée en mg X 2,5 = dose orale en mg)   </a:t>
            </a:r>
          </a:p>
          <a:p>
            <a:endParaRPr lang="fr-CA" dirty="0" smtClean="0"/>
          </a:p>
          <a:p>
            <a:r>
              <a:rPr lang="fr-CA" dirty="0" smtClean="0"/>
              <a:t>De la dose par voie orale‡  </a:t>
            </a:r>
          </a:p>
          <a:p>
            <a:r>
              <a:rPr lang="fr-CA" dirty="0" smtClean="0"/>
              <a:t>Diviser la dose du Δ9-THC (en mg) devant être ingérée par voie orale par un facteur de 2,5 pour obtenir la dose estimative du Δ9-THC (en mg) devant être fumée.  (Dose orale en mg ÷ 2,5 = dose fumée en mg) </a:t>
            </a:r>
          </a:p>
          <a:p>
            <a:endParaRPr lang="fr-CA" dirty="0" smtClean="0"/>
          </a:p>
          <a:p>
            <a:r>
              <a:rPr lang="fr-CA" b="1" dirty="0" smtClean="0"/>
              <a:t>Tableau 4 </a:t>
            </a:r>
            <a:r>
              <a:rPr lang="fr-CA" dirty="0" smtClean="0"/>
              <a:t>: Outil de référence rapide des doses fumées par rapport aux doses estimatives par voie orale du </a:t>
            </a:r>
            <a:r>
              <a:rPr lang="el-GR" dirty="0" smtClean="0"/>
              <a:t>Δ9-</a:t>
            </a:r>
            <a:r>
              <a:rPr lang="fr-CA" dirty="0" smtClean="0"/>
              <a:t>THC  </a:t>
            </a:r>
          </a:p>
          <a:p>
            <a:r>
              <a:rPr lang="fr-CA" dirty="0" smtClean="0"/>
              <a:t>« Dose fumée »†  % de THC dans une cigarette de cannabis de 750 mg  (quantité totale disponible de mg de </a:t>
            </a:r>
            <a:r>
              <a:rPr lang="el-GR" dirty="0" smtClean="0"/>
              <a:t>Δ9-</a:t>
            </a:r>
            <a:r>
              <a:rPr lang="fr-CA" dirty="0" smtClean="0"/>
              <a:t>THC)  </a:t>
            </a:r>
          </a:p>
          <a:p>
            <a:r>
              <a:rPr lang="fr-CA" dirty="0" smtClean="0"/>
              <a:t> Une « dose fumée » est définie comme la quantité totale disponible (en mg) de </a:t>
            </a:r>
            <a:r>
              <a:rPr lang="el-GR" dirty="0" smtClean="0"/>
              <a:t>Δ9-</a:t>
            </a:r>
            <a:r>
              <a:rPr lang="fr-CA" dirty="0" smtClean="0"/>
              <a:t>THC dans une cigarette de cannabis standard (joint de 750 mg). </a:t>
            </a:r>
          </a:p>
          <a:p>
            <a:r>
              <a:rPr lang="fr-CA" dirty="0" smtClean="0"/>
              <a:t>‡ Une dose par voie orale est définie comme la quantité totale (en mg) de </a:t>
            </a:r>
            <a:r>
              <a:rPr lang="el-GR" dirty="0" smtClean="0"/>
              <a:t>Δ9-</a:t>
            </a:r>
            <a:r>
              <a:rPr lang="fr-CA" dirty="0" smtClean="0"/>
              <a:t>THC qui est ingérée par voie orale. </a:t>
            </a:r>
          </a:p>
          <a:p>
            <a:endParaRPr lang="fr-CA" dirty="0" smtClean="0"/>
          </a:p>
          <a:p>
            <a:pPr defTabSz="942289">
              <a:defRPr/>
            </a:pPr>
            <a:r>
              <a:rPr lang="fr-CA" b="1" dirty="0" smtClean="0"/>
              <a:t>Sources :</a:t>
            </a:r>
          </a:p>
          <a:p>
            <a:pPr defTabSz="942289">
              <a:defRPr/>
            </a:pPr>
            <a:endParaRPr lang="fr-CA" b="1" dirty="0" smtClean="0"/>
          </a:p>
          <a:p>
            <a:pPr defTabSz="942289">
              <a:defRPr/>
            </a:pPr>
            <a:r>
              <a:rPr lang="fr-CA" b="0" i="1" dirty="0" smtClean="0"/>
              <a:t>Le cannabis (marihuana, marijuana)</a:t>
            </a:r>
            <a:r>
              <a:rPr lang="fr-CA" b="0" i="1" baseline="0" dirty="0" smtClean="0"/>
              <a:t> et les cannabinoïdes</a:t>
            </a:r>
            <a:r>
              <a:rPr lang="fr-CA" b="0" baseline="0" dirty="0" smtClean="0"/>
              <a:t>, r</a:t>
            </a:r>
            <a:r>
              <a:rPr lang="fr-CA" b="0" dirty="0" smtClean="0"/>
              <a:t>enseignements destinés aux professionnels de la santé,</a:t>
            </a:r>
            <a:r>
              <a:rPr lang="fr-CA" b="0" baseline="0" dirty="0" smtClean="0"/>
              <a:t> </a:t>
            </a:r>
            <a:r>
              <a:rPr lang="fr-CA" b="0" dirty="0" smtClean="0"/>
              <a:t>Santé Canada,</a:t>
            </a:r>
            <a:r>
              <a:rPr lang="fr-CA" b="0" baseline="0" dirty="0" smtClean="0"/>
              <a:t> février 2013</a:t>
            </a:r>
            <a:endParaRPr lang="fr-CA" dirty="0" smtClean="0"/>
          </a:p>
          <a:p>
            <a:pPr defTabSz="942289">
              <a:defRPr/>
            </a:pPr>
            <a:endParaRPr lang="fr-CA" b="0" i="1" baseline="0" dirty="0" smtClean="0"/>
          </a:p>
          <a:p>
            <a:pPr defTabSz="942289">
              <a:defRPr/>
            </a:pPr>
            <a:r>
              <a:rPr lang="fr-CA" b="0" i="0" baseline="0" dirty="0" smtClean="0"/>
              <a:t>Robert Thiffault, pharmacien, CIUSSS de l’Estrie, Conférence A.P.E.S., septembre 2015.</a:t>
            </a:r>
          </a:p>
          <a:p>
            <a:endParaRPr lang="fr-CA" i="1" dirty="0" smtClean="0"/>
          </a:p>
          <a:p>
            <a:endParaRPr lang="fr-FR" dirty="0"/>
          </a:p>
        </p:txBody>
      </p:sp>
      <p:sp>
        <p:nvSpPr>
          <p:cNvPr id="4" name="Espace réservé du numéro de diapositive 3"/>
          <p:cNvSpPr>
            <a:spLocks noGrp="1"/>
          </p:cNvSpPr>
          <p:nvPr>
            <p:ph type="sldNum" sz="quarter" idx="10"/>
          </p:nvPr>
        </p:nvSpPr>
        <p:spPr/>
        <p:txBody>
          <a:bodyPr/>
          <a:lstStyle/>
          <a:p>
            <a:fld id="{A6A8B987-F3A2-4AFF-AEBA-8B5D666FDA11}" type="slidenum">
              <a:rPr lang="fr-FR" smtClean="0"/>
              <a:t>27</a:t>
            </a:fld>
            <a:endParaRPr lang="fr-FR"/>
          </a:p>
        </p:txBody>
      </p:sp>
    </p:spTree>
    <p:extLst>
      <p:ext uri="{BB962C8B-B14F-4D97-AF65-F5344CB8AC3E}">
        <p14:creationId xmlns:p14="http://schemas.microsoft.com/office/powerpoint/2010/main" val="402785370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CA" dirty="0" smtClean="0"/>
              <a:t>« Des études longitudinales ont prouvé que la consommation de cannabis augmente le risque de schizophrénie et de psychose. Dans ces cas, le lien est bien démontré. Un jeune qui consomme de façon récréative peut développer un trouble s’il a une vulnérabilité, une prédisposition », insiste la Dre Patricia </a:t>
            </a:r>
            <a:r>
              <a:rPr lang="fr-CA" dirty="0" err="1" smtClean="0"/>
              <a:t>Garel</a:t>
            </a:r>
            <a:r>
              <a:rPr lang="fr-CA" dirty="0" smtClean="0"/>
              <a:t>, psychiatre à l’unité interne des jeunes adolescents au CHU Sainte-Justine.</a:t>
            </a:r>
          </a:p>
          <a:p>
            <a:endParaRPr lang="fr-CA" dirty="0" smtClean="0"/>
          </a:p>
          <a:p>
            <a:r>
              <a:rPr lang="fr-CA" b="1" dirty="0" smtClean="0"/>
              <a:t>Source : </a:t>
            </a:r>
            <a:r>
              <a:rPr lang="fr-CA" dirty="0" smtClean="0"/>
              <a:t>Isabelle Paré, </a:t>
            </a:r>
            <a:r>
              <a:rPr lang="fr-CA" i="1" dirty="0" smtClean="0"/>
              <a:t>Le cannabis, première drogue associée aux psychoses</a:t>
            </a:r>
            <a:r>
              <a:rPr lang="fr-CA" dirty="0" smtClean="0"/>
              <a:t>, Le Devoir, 8 février 2014, [en ligne], http://www.ledevoir.com/societe/actualites-en-societe/399466/drogue-et-psychose-un-melange-explosif</a:t>
            </a:r>
          </a:p>
          <a:p>
            <a:endParaRPr lang="fr-CA" dirty="0" smtClean="0"/>
          </a:p>
          <a:p>
            <a:r>
              <a:rPr lang="fr-CA" b="1" dirty="0" smtClean="0"/>
              <a:t>Sources :</a:t>
            </a:r>
          </a:p>
          <a:p>
            <a:endParaRPr lang="fr-CA" dirty="0" smtClean="0"/>
          </a:p>
          <a:p>
            <a:pPr defTabSz="942289">
              <a:defRPr/>
            </a:pPr>
            <a:r>
              <a:rPr lang="fr-CA" b="0" i="1" dirty="0" smtClean="0"/>
              <a:t>Le cannabis (marihuana, marijuana)</a:t>
            </a:r>
            <a:r>
              <a:rPr lang="fr-CA" b="0" i="1" baseline="0" dirty="0" smtClean="0"/>
              <a:t> et les cannabinoïdes</a:t>
            </a:r>
            <a:r>
              <a:rPr lang="fr-CA" b="0" baseline="0" dirty="0" smtClean="0"/>
              <a:t>, r</a:t>
            </a:r>
            <a:r>
              <a:rPr lang="fr-CA" b="0" dirty="0" smtClean="0"/>
              <a:t>enseignements destinés aux professionnels de la santé,</a:t>
            </a:r>
            <a:r>
              <a:rPr lang="fr-CA" b="0" baseline="0" dirty="0" smtClean="0"/>
              <a:t> </a:t>
            </a:r>
            <a:r>
              <a:rPr lang="fr-CA" b="0" dirty="0" smtClean="0"/>
              <a:t>Santé Canada,</a:t>
            </a:r>
            <a:r>
              <a:rPr lang="fr-CA" b="0" baseline="0" dirty="0" smtClean="0"/>
              <a:t> février 2013</a:t>
            </a:r>
            <a:endParaRPr lang="fr-CA" dirty="0" smtClean="0"/>
          </a:p>
          <a:p>
            <a:pPr defTabSz="942289">
              <a:defRPr/>
            </a:pPr>
            <a:endParaRPr lang="fr-CA" b="0" i="1" baseline="0" dirty="0" smtClean="0"/>
          </a:p>
          <a:p>
            <a:pPr defTabSz="942289">
              <a:defRPr/>
            </a:pPr>
            <a:r>
              <a:rPr lang="fr-CA" b="0" i="0" baseline="0" dirty="0" smtClean="0"/>
              <a:t>Mohamed Ben Amar, </a:t>
            </a:r>
            <a:r>
              <a:rPr lang="fr-CA" b="0" i="1" baseline="0" dirty="0" smtClean="0"/>
              <a:t>Pharmacologie du cannabis et synthèse des analyses des principaux comités d’experts</a:t>
            </a:r>
            <a:r>
              <a:rPr lang="fr-CA" b="0" i="0" baseline="0" dirty="0" smtClean="0"/>
              <a:t>, Drogues, Santé et Société, vol.2 no.2, 2004.</a:t>
            </a:r>
          </a:p>
          <a:p>
            <a:pPr defTabSz="942289">
              <a:defRPr/>
            </a:pPr>
            <a:endParaRPr lang="fr-CA" b="0" i="1" baseline="0" dirty="0" smtClean="0"/>
          </a:p>
          <a:p>
            <a:pPr defTabSz="942289">
              <a:defRPr/>
            </a:pPr>
            <a:r>
              <a:rPr lang="fr-CA" b="0" i="0" baseline="0" dirty="0" smtClean="0"/>
              <a:t>Nora D. </a:t>
            </a:r>
            <a:r>
              <a:rPr lang="fr-CA" b="0" i="0" baseline="0" dirty="0" err="1" smtClean="0"/>
              <a:t>Volkow</a:t>
            </a:r>
            <a:r>
              <a:rPr lang="fr-CA" b="0" i="0" baseline="0" dirty="0" smtClean="0"/>
              <a:t> M.D.,  Ruben D. </a:t>
            </a:r>
            <a:r>
              <a:rPr lang="fr-CA" b="0" i="0" baseline="0" dirty="0" err="1" smtClean="0"/>
              <a:t>Baler</a:t>
            </a:r>
            <a:r>
              <a:rPr lang="fr-CA" b="0" i="0" baseline="0" dirty="0" smtClean="0"/>
              <a:t> </a:t>
            </a:r>
            <a:r>
              <a:rPr lang="fr-CA" b="0" i="0" baseline="0" dirty="0" err="1" smtClean="0"/>
              <a:t>Ph.D</a:t>
            </a:r>
            <a:r>
              <a:rPr lang="fr-CA" b="0" i="0" baseline="0" dirty="0" smtClean="0"/>
              <a:t>. , Wilson M. Compton M.D., Susan R.B. Weiss </a:t>
            </a:r>
            <a:r>
              <a:rPr lang="fr-CA" b="0" i="0" baseline="0" dirty="0" err="1" smtClean="0"/>
              <a:t>Ph.D</a:t>
            </a:r>
            <a:r>
              <a:rPr lang="fr-CA" b="0" i="0" baseline="0" dirty="0" smtClean="0"/>
              <a:t>., </a:t>
            </a:r>
            <a:r>
              <a:rPr lang="fr-CA" b="0" i="1" baseline="0" dirty="0" smtClean="0"/>
              <a:t>Adverse Health </a:t>
            </a:r>
            <a:r>
              <a:rPr lang="fr-CA" b="0" i="1" baseline="0" dirty="0" err="1" smtClean="0"/>
              <a:t>Effects</a:t>
            </a:r>
            <a:r>
              <a:rPr lang="fr-CA" b="0" i="1" baseline="0" dirty="0" smtClean="0"/>
              <a:t> of Marihuana Use. </a:t>
            </a:r>
            <a:r>
              <a:rPr lang="fr-CA" b="0" i="0" baseline="0" dirty="0" smtClean="0"/>
              <a:t>N. </a:t>
            </a:r>
            <a:r>
              <a:rPr lang="fr-CA" b="0" i="0" baseline="0" dirty="0" err="1" smtClean="0"/>
              <a:t>Engl</a:t>
            </a:r>
            <a:r>
              <a:rPr lang="fr-CA" b="0" i="0" baseline="0" dirty="0" smtClean="0"/>
              <a:t>. J. Med, 2014;370:2219-27.</a:t>
            </a:r>
          </a:p>
          <a:p>
            <a:pPr defTabSz="942289">
              <a:defRPr/>
            </a:pPr>
            <a:endParaRPr lang="fr-CA" b="0" i="0" baseline="0" dirty="0" smtClean="0"/>
          </a:p>
          <a:p>
            <a:pPr defTabSz="942289">
              <a:defRPr/>
            </a:pPr>
            <a:r>
              <a:rPr lang="en-US" b="0" i="1" dirty="0" smtClean="0"/>
              <a:t>Authorizing</a:t>
            </a:r>
            <a:r>
              <a:rPr lang="en-US" b="0" i="1" baseline="0" dirty="0" smtClean="0"/>
              <a:t> Dried Cannabis for Chronic Pain or Anxiety: Preliminary Guidance</a:t>
            </a:r>
            <a:r>
              <a:rPr lang="en-US" b="0" i="0" baseline="0" dirty="0" smtClean="0"/>
              <a:t>, </a:t>
            </a:r>
            <a:r>
              <a:rPr lang="en-US" b="0" i="0" dirty="0" err="1" smtClean="0"/>
              <a:t>Collège</a:t>
            </a:r>
            <a:r>
              <a:rPr lang="en-US" b="0" i="0" dirty="0" smtClean="0"/>
              <a:t> des </a:t>
            </a:r>
            <a:r>
              <a:rPr lang="en-US" b="0" i="0" dirty="0" err="1" smtClean="0"/>
              <a:t>médecins</a:t>
            </a:r>
            <a:r>
              <a:rPr lang="en-US" b="0" i="0" dirty="0" smtClean="0"/>
              <a:t> de </a:t>
            </a:r>
            <a:r>
              <a:rPr lang="en-US" b="0" i="0" dirty="0" err="1" smtClean="0"/>
              <a:t>famille</a:t>
            </a:r>
            <a:r>
              <a:rPr lang="en-US" b="0" i="0" dirty="0" smtClean="0"/>
              <a:t> du Canada, </a:t>
            </a:r>
            <a:r>
              <a:rPr lang="en-US" b="0" i="0" dirty="0" err="1" smtClean="0"/>
              <a:t>s</a:t>
            </a:r>
            <a:r>
              <a:rPr lang="en-US" b="0" i="0" baseline="0" dirty="0" err="1" smtClean="0"/>
              <a:t>eptembre</a:t>
            </a:r>
            <a:r>
              <a:rPr lang="en-US" b="0" i="0" baseline="0" dirty="0" smtClean="0"/>
              <a:t> 2014.</a:t>
            </a:r>
            <a:endParaRPr lang="fr-CA" b="0" i="0" dirty="0" smtClean="0"/>
          </a:p>
        </p:txBody>
      </p:sp>
      <p:sp>
        <p:nvSpPr>
          <p:cNvPr id="4" name="Espace réservé du numéro de diapositive 3"/>
          <p:cNvSpPr>
            <a:spLocks noGrp="1"/>
          </p:cNvSpPr>
          <p:nvPr>
            <p:ph type="sldNum" sz="quarter" idx="10"/>
          </p:nvPr>
        </p:nvSpPr>
        <p:spPr/>
        <p:txBody>
          <a:bodyPr/>
          <a:lstStyle/>
          <a:p>
            <a:fld id="{A6A8B987-F3A2-4AFF-AEBA-8B5D666FDA11}" type="slidenum">
              <a:rPr lang="fr-FR" smtClean="0"/>
              <a:t>28</a:t>
            </a:fld>
            <a:endParaRPr lang="fr-FR"/>
          </a:p>
        </p:txBody>
      </p:sp>
    </p:spTree>
    <p:extLst>
      <p:ext uri="{BB962C8B-B14F-4D97-AF65-F5344CB8AC3E}">
        <p14:creationId xmlns:p14="http://schemas.microsoft.com/office/powerpoint/2010/main" val="40979069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en-US" b="1" dirty="0" smtClean="0"/>
              <a:t>Sources :</a:t>
            </a:r>
          </a:p>
          <a:p>
            <a:endParaRPr lang="en-US" b="1" i="1" dirty="0" smtClean="0"/>
          </a:p>
          <a:p>
            <a:pPr defTabSz="942289">
              <a:defRPr/>
            </a:pPr>
            <a:r>
              <a:rPr lang="fr-CA" b="0" i="1" dirty="0" smtClean="0"/>
              <a:t>Le cannabis (marihuana, marijuana)</a:t>
            </a:r>
            <a:r>
              <a:rPr lang="fr-CA" b="0" i="1" baseline="0" dirty="0" smtClean="0"/>
              <a:t> et les cannabinoïdes</a:t>
            </a:r>
            <a:r>
              <a:rPr lang="fr-CA" b="0" baseline="0" dirty="0" smtClean="0"/>
              <a:t>, r</a:t>
            </a:r>
            <a:r>
              <a:rPr lang="fr-CA" b="0" dirty="0" smtClean="0"/>
              <a:t>enseignements destinés aux professionnels de la santé,</a:t>
            </a:r>
            <a:r>
              <a:rPr lang="fr-CA" b="0" baseline="0" dirty="0" smtClean="0"/>
              <a:t> </a:t>
            </a:r>
            <a:r>
              <a:rPr lang="fr-CA" b="0" dirty="0" smtClean="0"/>
              <a:t>Santé Canada,</a:t>
            </a:r>
            <a:r>
              <a:rPr lang="fr-CA" b="0" baseline="0" dirty="0" smtClean="0"/>
              <a:t> février 2013</a:t>
            </a:r>
            <a:endParaRPr lang="fr-CA" dirty="0" smtClean="0"/>
          </a:p>
          <a:p>
            <a:pPr defTabSz="942289">
              <a:defRPr/>
            </a:pPr>
            <a:endParaRPr lang="fr-CA" b="0" i="1" baseline="0" dirty="0" smtClean="0"/>
          </a:p>
          <a:p>
            <a:pPr defTabSz="942289">
              <a:defRPr/>
            </a:pPr>
            <a:r>
              <a:rPr lang="fr-CA" b="0" i="0" baseline="0" dirty="0" smtClean="0"/>
              <a:t>Mohamed Ben Amar, </a:t>
            </a:r>
            <a:r>
              <a:rPr lang="fr-CA" b="0" i="1" baseline="0" dirty="0" smtClean="0"/>
              <a:t>Pharmacologie du cannabis et synthèse des analyses des principaux comités d’experts</a:t>
            </a:r>
            <a:r>
              <a:rPr lang="fr-CA" b="0" i="0" baseline="0" dirty="0" smtClean="0"/>
              <a:t>, Drogues, Santé et Société, vol.2 no.2, 2004.</a:t>
            </a:r>
          </a:p>
          <a:p>
            <a:pPr defTabSz="942289">
              <a:defRPr/>
            </a:pPr>
            <a:endParaRPr lang="fr-CA" b="0" i="1" baseline="0" dirty="0" smtClean="0"/>
          </a:p>
          <a:p>
            <a:pPr defTabSz="942289">
              <a:defRPr/>
            </a:pPr>
            <a:r>
              <a:rPr lang="fr-CA" b="0" i="0" baseline="0" dirty="0" smtClean="0"/>
              <a:t>Nora D. </a:t>
            </a:r>
            <a:r>
              <a:rPr lang="fr-CA" b="0" i="0" baseline="0" dirty="0" err="1" smtClean="0"/>
              <a:t>Volkow</a:t>
            </a:r>
            <a:r>
              <a:rPr lang="fr-CA" b="0" i="0" baseline="0" dirty="0" smtClean="0"/>
              <a:t> M.D.,  Ruben D. </a:t>
            </a:r>
            <a:r>
              <a:rPr lang="fr-CA" b="0" i="0" baseline="0" dirty="0" err="1" smtClean="0"/>
              <a:t>Baler</a:t>
            </a:r>
            <a:r>
              <a:rPr lang="fr-CA" b="0" i="0" baseline="0" dirty="0" smtClean="0"/>
              <a:t> </a:t>
            </a:r>
            <a:r>
              <a:rPr lang="fr-CA" b="0" i="0" baseline="0" dirty="0" err="1" smtClean="0"/>
              <a:t>Ph.D</a:t>
            </a:r>
            <a:r>
              <a:rPr lang="fr-CA" b="0" i="0" baseline="0" dirty="0" smtClean="0"/>
              <a:t>. , Wilson M. Compton M.D., Susan R.B. Weiss </a:t>
            </a:r>
            <a:r>
              <a:rPr lang="fr-CA" b="0" i="0" baseline="0" dirty="0" err="1" smtClean="0"/>
              <a:t>Ph.D</a:t>
            </a:r>
            <a:r>
              <a:rPr lang="fr-CA" b="0" i="0" baseline="0" dirty="0" smtClean="0"/>
              <a:t>., </a:t>
            </a:r>
            <a:r>
              <a:rPr lang="fr-CA" b="0" i="1" baseline="0" dirty="0" smtClean="0"/>
              <a:t>Adverse Health </a:t>
            </a:r>
            <a:r>
              <a:rPr lang="fr-CA" b="0" i="1" baseline="0" dirty="0" err="1" smtClean="0"/>
              <a:t>Effects</a:t>
            </a:r>
            <a:r>
              <a:rPr lang="fr-CA" b="0" i="1" baseline="0" dirty="0" smtClean="0"/>
              <a:t> of Marihuana Use. </a:t>
            </a:r>
            <a:r>
              <a:rPr lang="fr-CA" b="0" i="0" baseline="0" dirty="0" smtClean="0"/>
              <a:t>N. </a:t>
            </a:r>
            <a:r>
              <a:rPr lang="fr-CA" b="0" i="0" baseline="0" dirty="0" err="1" smtClean="0"/>
              <a:t>Engl</a:t>
            </a:r>
            <a:r>
              <a:rPr lang="fr-CA" b="0" i="0" baseline="0" dirty="0" smtClean="0"/>
              <a:t>. J. Med, 2014;370:2219-27.</a:t>
            </a:r>
          </a:p>
          <a:p>
            <a:pPr defTabSz="942289">
              <a:defRPr/>
            </a:pPr>
            <a:endParaRPr lang="fr-CA" b="0" i="0" baseline="0" dirty="0" smtClean="0"/>
          </a:p>
          <a:p>
            <a:pPr defTabSz="942289">
              <a:defRPr/>
            </a:pPr>
            <a:r>
              <a:rPr lang="en-US" b="0" i="1" dirty="0" smtClean="0"/>
              <a:t>Authorizing</a:t>
            </a:r>
            <a:r>
              <a:rPr lang="en-US" b="0" i="1" baseline="0" dirty="0" smtClean="0"/>
              <a:t> Dried Cannabis for Chronic Pain or Anxiety: Preliminary Guidance</a:t>
            </a:r>
            <a:r>
              <a:rPr lang="en-US" b="0" i="0" baseline="0" dirty="0" smtClean="0"/>
              <a:t>, </a:t>
            </a:r>
            <a:r>
              <a:rPr lang="en-US" b="0" i="0" dirty="0" err="1" smtClean="0"/>
              <a:t>Collège</a:t>
            </a:r>
            <a:r>
              <a:rPr lang="en-US" b="0" i="0" dirty="0" smtClean="0"/>
              <a:t> des </a:t>
            </a:r>
            <a:r>
              <a:rPr lang="en-US" b="0" i="0" dirty="0" err="1" smtClean="0"/>
              <a:t>médecins</a:t>
            </a:r>
            <a:r>
              <a:rPr lang="en-US" b="0" i="0" dirty="0" smtClean="0"/>
              <a:t> de </a:t>
            </a:r>
            <a:r>
              <a:rPr lang="en-US" b="0" i="0" dirty="0" err="1" smtClean="0"/>
              <a:t>famille</a:t>
            </a:r>
            <a:r>
              <a:rPr lang="en-US" b="0" i="0" dirty="0" smtClean="0"/>
              <a:t> du Canada, </a:t>
            </a:r>
            <a:r>
              <a:rPr lang="en-US" b="0" i="0" dirty="0" err="1" smtClean="0"/>
              <a:t>s</a:t>
            </a:r>
            <a:r>
              <a:rPr lang="en-US" b="0" i="0" baseline="0" dirty="0" err="1" smtClean="0"/>
              <a:t>eptembre</a:t>
            </a:r>
            <a:r>
              <a:rPr lang="en-US" b="0" i="0" baseline="0" dirty="0" smtClean="0"/>
              <a:t> 2014.</a:t>
            </a:r>
            <a:endParaRPr lang="fr-CA" b="0" i="0" dirty="0" smtClean="0"/>
          </a:p>
          <a:p>
            <a:endParaRPr lang="fr-CA" b="0" i="1" dirty="0" smtClean="0"/>
          </a:p>
          <a:p>
            <a:endParaRPr lang="fr-FR" dirty="0"/>
          </a:p>
        </p:txBody>
      </p:sp>
      <p:sp>
        <p:nvSpPr>
          <p:cNvPr id="4" name="Espace réservé du numéro de diapositive 3"/>
          <p:cNvSpPr>
            <a:spLocks noGrp="1"/>
          </p:cNvSpPr>
          <p:nvPr>
            <p:ph type="sldNum" sz="quarter" idx="10"/>
          </p:nvPr>
        </p:nvSpPr>
        <p:spPr/>
        <p:txBody>
          <a:bodyPr/>
          <a:lstStyle/>
          <a:p>
            <a:fld id="{A6A8B987-F3A2-4AFF-AEBA-8B5D666FDA11}" type="slidenum">
              <a:rPr lang="fr-FR" smtClean="0"/>
              <a:t>29</a:t>
            </a:fld>
            <a:endParaRPr lang="fr-FR"/>
          </a:p>
        </p:txBody>
      </p:sp>
    </p:spTree>
    <p:extLst>
      <p:ext uri="{BB962C8B-B14F-4D97-AF65-F5344CB8AC3E}">
        <p14:creationId xmlns:p14="http://schemas.microsoft.com/office/powerpoint/2010/main" val="1968160438"/>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CA" dirty="0" smtClean="0"/>
          </a:p>
          <a:p>
            <a:r>
              <a:rPr lang="fr-CA" sz="1200" b="1" dirty="0" smtClean="0"/>
              <a:t>1</a:t>
            </a:r>
            <a:r>
              <a:rPr lang="fr-CA" sz="1200" b="1" baseline="30000" dirty="0" smtClean="0"/>
              <a:t>re</a:t>
            </a:r>
            <a:r>
              <a:rPr lang="fr-CA" sz="1200" b="1" dirty="0" smtClean="0"/>
              <a:t> phase </a:t>
            </a:r>
            <a:r>
              <a:rPr lang="fr-CA" sz="1200" dirty="0" smtClean="0"/>
              <a:t>: euphorie et symptômes associés (high). Elle se caractérise par la sensation de bien-être et de satisfaction, l’impression de calme et de relaxation, la loquacité, la gaieté allant jusqu’à l’hilarité, l’insouciance, la sociabilité, l’augmentation de la confiance en soi, l’altération de la perception du temps, de l’espace et de l’image de soi, l’accentuation des perceptions sensorielles et les pensées magiques (impression erronée de pouvoir s’acquitter plus facilement d’une tâche ou d’une responsabilité). </a:t>
            </a:r>
          </a:p>
          <a:p>
            <a:endParaRPr lang="fr-CA" sz="1200" dirty="0" smtClean="0"/>
          </a:p>
          <a:p>
            <a:r>
              <a:rPr lang="fr-CA" sz="1200" b="1" dirty="0" smtClean="0"/>
              <a:t>2</a:t>
            </a:r>
            <a:r>
              <a:rPr lang="fr-CA" sz="1200" b="1" strike="noStrike" baseline="30000" dirty="0" smtClean="0"/>
              <a:t>e</a:t>
            </a:r>
            <a:r>
              <a:rPr lang="fr-CA" sz="1200" b="1" dirty="0" smtClean="0"/>
              <a:t> phase </a:t>
            </a:r>
            <a:r>
              <a:rPr lang="fr-CA" sz="1200" dirty="0" smtClean="0"/>
              <a:t>: état de torpeur (ralentissement physique et mental) apparaissant graduellement quelque temps (en général une heure ou plus) après le début de la consommation (</a:t>
            </a:r>
            <a:r>
              <a:rPr lang="fr-CA" sz="1200" i="1" dirty="0" err="1" smtClean="0"/>
              <a:t>coming</a:t>
            </a:r>
            <a:r>
              <a:rPr lang="fr-CA" sz="1200" i="1" dirty="0" smtClean="0"/>
              <a:t> down</a:t>
            </a:r>
            <a:r>
              <a:rPr lang="fr-CA" sz="1200" dirty="0" smtClean="0"/>
              <a:t>). Chez la plupart des usagers, durant l’une ou l’autre phase, on peut aussi observer la diminution de la mémoire à court et à moyen terme, la diminution de l’attention et de la concentration, l’affaiblissement des réflexes, le ralentissement du temps de réaction, la baisse de la capacité à accomplir des tâches complexes, les troubles de la coordination des mouvements et la baisse de la capacité à conduire un véhicule moteur, aggravée par l’association de l’alcool. Ces effets sont en fonction de la dose et peuvent durer de 5 à 12 heures et même plus.</a:t>
            </a:r>
          </a:p>
          <a:p>
            <a:endParaRPr lang="fr-CA" sz="1200" dirty="0" smtClean="0"/>
          </a:p>
          <a:p>
            <a:r>
              <a:rPr lang="fr-CA" sz="1200" b="1" dirty="0" smtClean="0"/>
              <a:t>Effets périphériques habituels </a:t>
            </a:r>
            <a:r>
              <a:rPr lang="fr-CA" sz="1200" dirty="0" smtClean="0"/>
              <a:t>: Le cannabis provoque généralement la rougeur des yeux, la sécheresse de la bouche, la bronchodilatation, la tachycardie, l’hypotension orthostatique et l’hypoglycémie. </a:t>
            </a:r>
          </a:p>
          <a:p>
            <a:endParaRPr lang="fr-CA" sz="1200" dirty="0" smtClean="0"/>
          </a:p>
          <a:p>
            <a:r>
              <a:rPr lang="fr-CA" sz="1200" b="1" dirty="0" smtClean="0"/>
              <a:t>Autres effets possibles </a:t>
            </a:r>
            <a:r>
              <a:rPr lang="fr-CA" sz="1200" dirty="0" smtClean="0"/>
              <a:t>: Chez les personnes sensibles ou lors de l’administration de fortes doses de THC, le cannabis peut aussi entraîner l’anxiété, la crise de panique, l’altération du jugement, la somnolence, la désorientation, la confusion, la dépersonnalisation, les hallucinations, le trouble paranoïde, la psychose aiguë (rare), l’altération des performances motrices, les vertiges, les convulsions, les nausées et les vomissements.</a:t>
            </a:r>
          </a:p>
          <a:p>
            <a:endParaRPr lang="fr-CA" sz="1200" dirty="0" smtClean="0"/>
          </a:p>
          <a:p>
            <a:r>
              <a:rPr lang="fr-CA" sz="1200" b="1" dirty="0" smtClean="0"/>
              <a:t>Surdosage </a:t>
            </a:r>
            <a:r>
              <a:rPr lang="fr-CA" sz="1200" b="0" dirty="0" smtClean="0"/>
              <a:t>: </a:t>
            </a:r>
            <a:r>
              <a:rPr lang="fr-CA" sz="1200" dirty="0" smtClean="0"/>
              <a:t>Le cannabis possède une marge de sécurité très importante. Son indice thérapeutique de 40 000 est le plus élevé parmi les psychotropes.</a:t>
            </a:r>
            <a:r>
              <a:rPr lang="fr-CA" sz="1200" baseline="0" dirty="0" smtClean="0"/>
              <a:t> L</a:t>
            </a:r>
            <a:r>
              <a:rPr lang="fr-CA" sz="1200" dirty="0" smtClean="0"/>
              <a:t>’un des plus grands connus (l’indice thérapeutique de l’alcool est de 4 à 10). </a:t>
            </a:r>
          </a:p>
          <a:p>
            <a:endParaRPr lang="fr-CA" sz="1200" dirty="0" smtClean="0"/>
          </a:p>
          <a:p>
            <a:pPr defTabSz="942289">
              <a:defRPr/>
            </a:pPr>
            <a:endParaRPr lang="fr-CA" sz="1200" b="0" i="0" baseline="0" dirty="0" smtClean="0"/>
          </a:p>
          <a:p>
            <a:pPr defTabSz="942289">
              <a:defRPr/>
            </a:pPr>
            <a:r>
              <a:rPr lang="fr-CA" sz="1200" b="1" i="0" baseline="0" dirty="0" smtClean="0"/>
              <a:t>Source</a:t>
            </a:r>
            <a:r>
              <a:rPr lang="fr-CA" sz="1200" b="0" i="0" baseline="0" dirty="0" smtClean="0"/>
              <a:t> : Mohamed Ben Amar, </a:t>
            </a:r>
            <a:r>
              <a:rPr lang="fr-CA" sz="1200" b="0" i="1" baseline="0" dirty="0" smtClean="0"/>
              <a:t>Pharmacologie du cannabis et synthèse des analyses des principaux comités d’experts</a:t>
            </a:r>
            <a:r>
              <a:rPr lang="fr-CA" sz="1200" b="0" i="0" baseline="0" dirty="0" smtClean="0"/>
              <a:t>, Drogues, Santé et Société, vol.2 no.2, 2004.</a:t>
            </a:r>
          </a:p>
          <a:p>
            <a:endParaRPr lang="fr-CA" dirty="0" smtClean="0"/>
          </a:p>
        </p:txBody>
      </p:sp>
      <p:sp>
        <p:nvSpPr>
          <p:cNvPr id="4" name="Espace réservé du numéro de diapositive 3"/>
          <p:cNvSpPr>
            <a:spLocks noGrp="1"/>
          </p:cNvSpPr>
          <p:nvPr>
            <p:ph type="sldNum" sz="quarter" idx="10"/>
          </p:nvPr>
        </p:nvSpPr>
        <p:spPr/>
        <p:txBody>
          <a:bodyPr/>
          <a:lstStyle/>
          <a:p>
            <a:fld id="{A6A8B987-F3A2-4AFF-AEBA-8B5D666FDA11}" type="slidenum">
              <a:rPr lang="fr-FR" smtClean="0"/>
              <a:t>30</a:t>
            </a:fld>
            <a:endParaRPr lang="fr-FR"/>
          </a:p>
        </p:txBody>
      </p:sp>
    </p:spTree>
    <p:extLst>
      <p:ext uri="{BB962C8B-B14F-4D97-AF65-F5344CB8AC3E}">
        <p14:creationId xmlns:p14="http://schemas.microsoft.com/office/powerpoint/2010/main" val="1882769931"/>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A6A8B987-F3A2-4AFF-AEBA-8B5D666FDA11}" type="slidenum">
              <a:rPr lang="fr-FR" smtClean="0"/>
              <a:t>31</a:t>
            </a:fld>
            <a:endParaRPr lang="fr-FR"/>
          </a:p>
        </p:txBody>
      </p:sp>
    </p:spTree>
    <p:extLst>
      <p:ext uri="{BB962C8B-B14F-4D97-AF65-F5344CB8AC3E}">
        <p14:creationId xmlns:p14="http://schemas.microsoft.com/office/powerpoint/2010/main" val="1762752879"/>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pPr defTabSz="942289">
              <a:defRPr/>
            </a:pPr>
            <a:r>
              <a:rPr lang="fr-CA" sz="1200" b="1" i="1" dirty="0" smtClean="0"/>
              <a:t>Source </a:t>
            </a:r>
            <a:r>
              <a:rPr lang="fr-CA" sz="1200" b="0" i="1" dirty="0" smtClean="0"/>
              <a:t>: </a:t>
            </a:r>
            <a:r>
              <a:rPr lang="fr-CA" sz="1200" b="0" i="0" baseline="0" dirty="0" smtClean="0"/>
              <a:t>Nora D. </a:t>
            </a:r>
            <a:r>
              <a:rPr lang="fr-CA" sz="1200" b="0" i="0" baseline="0" dirty="0" err="1" smtClean="0"/>
              <a:t>Volkow</a:t>
            </a:r>
            <a:r>
              <a:rPr lang="fr-CA" sz="1200" b="0" i="0" baseline="0" dirty="0" smtClean="0"/>
              <a:t> M.D.,  Ruben D. </a:t>
            </a:r>
            <a:r>
              <a:rPr lang="fr-CA" sz="1200" b="0" i="0" baseline="0" dirty="0" err="1" smtClean="0"/>
              <a:t>Baler</a:t>
            </a:r>
            <a:r>
              <a:rPr lang="fr-CA" sz="1200" b="0" i="0" baseline="0" dirty="0" smtClean="0"/>
              <a:t> </a:t>
            </a:r>
            <a:r>
              <a:rPr lang="fr-CA" sz="1200" b="0" i="0" baseline="0" dirty="0" err="1" smtClean="0"/>
              <a:t>Ph.D</a:t>
            </a:r>
            <a:r>
              <a:rPr lang="fr-CA" sz="1200" b="0" i="0" baseline="0" dirty="0" smtClean="0"/>
              <a:t>. , Wilson M. Compton M.D., Susan R.B. Weiss </a:t>
            </a:r>
            <a:r>
              <a:rPr lang="fr-CA" sz="1200" b="0" i="0" baseline="0" dirty="0" err="1" smtClean="0"/>
              <a:t>Ph.D</a:t>
            </a:r>
            <a:r>
              <a:rPr lang="fr-CA" sz="1200" b="0" i="0" baseline="0" dirty="0" smtClean="0"/>
              <a:t>., </a:t>
            </a:r>
            <a:r>
              <a:rPr lang="fr-CA" sz="1200" b="0" i="1" baseline="0" dirty="0" smtClean="0"/>
              <a:t>Adverse Health </a:t>
            </a:r>
            <a:r>
              <a:rPr lang="fr-CA" sz="1200" b="0" i="1" baseline="0" dirty="0" err="1" smtClean="0"/>
              <a:t>Effects</a:t>
            </a:r>
            <a:r>
              <a:rPr lang="fr-CA" sz="1200" b="0" i="1" baseline="0" dirty="0" smtClean="0"/>
              <a:t> of Marihuana Use. </a:t>
            </a:r>
            <a:r>
              <a:rPr lang="fr-CA" sz="1200" b="0" i="0" baseline="0" dirty="0" smtClean="0"/>
              <a:t>N. </a:t>
            </a:r>
            <a:r>
              <a:rPr lang="fr-CA" sz="1200" b="0" i="0" baseline="0" dirty="0" err="1" smtClean="0"/>
              <a:t>Engl</a:t>
            </a:r>
            <a:r>
              <a:rPr lang="fr-CA" sz="1200" b="0" i="0" baseline="0" dirty="0" smtClean="0"/>
              <a:t>. J. Med, 2014;370:2219-27.</a:t>
            </a:r>
          </a:p>
        </p:txBody>
      </p:sp>
      <p:sp>
        <p:nvSpPr>
          <p:cNvPr id="4" name="Espace réservé du numéro de diapositive 3"/>
          <p:cNvSpPr>
            <a:spLocks noGrp="1"/>
          </p:cNvSpPr>
          <p:nvPr>
            <p:ph type="sldNum" sz="quarter" idx="10"/>
          </p:nvPr>
        </p:nvSpPr>
        <p:spPr/>
        <p:txBody>
          <a:bodyPr/>
          <a:lstStyle/>
          <a:p>
            <a:fld id="{A6A8B987-F3A2-4AFF-AEBA-8B5D666FDA11}" type="slidenum">
              <a:rPr lang="fr-FR" smtClean="0"/>
              <a:t>32</a:t>
            </a:fld>
            <a:endParaRPr lang="fr-FR"/>
          </a:p>
        </p:txBody>
      </p:sp>
    </p:spTree>
    <p:extLst>
      <p:ext uri="{BB962C8B-B14F-4D97-AF65-F5344CB8AC3E}">
        <p14:creationId xmlns:p14="http://schemas.microsoft.com/office/powerpoint/2010/main" val="1975431508"/>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en-US" b="0" dirty="0" smtClean="0"/>
              <a:t>Les sources </a:t>
            </a:r>
            <a:r>
              <a:rPr lang="en-US" b="0" dirty="0" err="1" smtClean="0"/>
              <a:t>liées</a:t>
            </a:r>
            <a:r>
              <a:rPr lang="en-US" b="0" dirty="0" smtClean="0"/>
              <a:t> au mode </a:t>
            </a:r>
            <a:r>
              <a:rPr lang="en-US" b="0" dirty="0" err="1" smtClean="0"/>
              <a:t>d’administration</a:t>
            </a:r>
            <a:r>
              <a:rPr lang="en-US" b="0" dirty="0" smtClean="0"/>
              <a:t> Volcano, le </a:t>
            </a:r>
            <a:r>
              <a:rPr lang="en-US" b="0" dirty="0" err="1" smtClean="0"/>
              <a:t>seul</a:t>
            </a:r>
            <a:r>
              <a:rPr lang="en-US" b="0" dirty="0" smtClean="0"/>
              <a:t> instrument </a:t>
            </a:r>
            <a:r>
              <a:rPr lang="en-US" b="0" dirty="0" err="1" smtClean="0"/>
              <a:t>homologué</a:t>
            </a:r>
            <a:r>
              <a:rPr lang="en-US" b="0" dirty="0" smtClean="0"/>
              <a:t> par Santé Canada pour </a:t>
            </a:r>
            <a:r>
              <a:rPr lang="en-US" b="0" dirty="0" err="1" smtClean="0"/>
              <a:t>l’administration</a:t>
            </a:r>
            <a:r>
              <a:rPr lang="en-US" b="0" dirty="0" smtClean="0"/>
              <a:t> de la marihuana </a:t>
            </a:r>
            <a:r>
              <a:rPr lang="en-US" b="0" dirty="0" err="1" smtClean="0"/>
              <a:t>séchée</a:t>
            </a:r>
            <a:r>
              <a:rPr lang="en-US" b="0" dirty="0" smtClean="0"/>
              <a:t> </a:t>
            </a:r>
            <a:r>
              <a:rPr lang="en-US" b="0" dirty="0" err="1" smtClean="0"/>
              <a:t>sont</a:t>
            </a:r>
            <a:r>
              <a:rPr lang="en-US" b="0" dirty="0" smtClean="0"/>
              <a:t> </a:t>
            </a:r>
            <a:r>
              <a:rPr lang="en-US" b="0" dirty="0" err="1" smtClean="0"/>
              <a:t>incluses</a:t>
            </a:r>
            <a:r>
              <a:rPr lang="en-US" b="0" dirty="0" smtClean="0"/>
              <a:t> dans </a:t>
            </a:r>
            <a:r>
              <a:rPr lang="en-US" b="0" dirty="0" err="1" smtClean="0"/>
              <a:t>cette</a:t>
            </a:r>
            <a:r>
              <a:rPr lang="en-US" b="0" dirty="0" smtClean="0"/>
              <a:t> </a:t>
            </a:r>
            <a:r>
              <a:rPr lang="en-US" b="0" dirty="0" err="1" smtClean="0"/>
              <a:t>diapo</a:t>
            </a:r>
            <a:r>
              <a:rPr lang="en-US" b="0" dirty="0" smtClean="0"/>
              <a:t> en </a:t>
            </a:r>
            <a:r>
              <a:rPr lang="en-US" b="0" dirty="0" err="1" smtClean="0"/>
              <a:t>fichier</a:t>
            </a:r>
            <a:r>
              <a:rPr lang="en-US" b="0" dirty="0" smtClean="0"/>
              <a:t> PDF. </a:t>
            </a:r>
            <a:r>
              <a:rPr lang="en-US" b="0" dirty="0" err="1" smtClean="0"/>
              <a:t>Elles</a:t>
            </a:r>
            <a:r>
              <a:rPr lang="en-US" b="0" dirty="0" smtClean="0"/>
              <a:t> </a:t>
            </a:r>
            <a:r>
              <a:rPr lang="en-US" b="0" dirty="0" err="1" smtClean="0"/>
              <a:t>sont</a:t>
            </a:r>
            <a:r>
              <a:rPr lang="en-US" b="0" dirty="0" smtClean="0"/>
              <a:t> issues du site Web du Canadian Consortium for the Investigation of Cannabinoids, www.ccic.net/index.php?id=248,703,0,0,1,0</a:t>
            </a:r>
          </a:p>
          <a:p>
            <a:endParaRPr lang="en-US" b="0" dirty="0" smtClean="0"/>
          </a:p>
          <a:p>
            <a:endParaRPr lang="en-US" b="0" dirty="0" smtClean="0"/>
          </a:p>
          <a:p>
            <a:endParaRPr lang="en-US" b="0" dirty="0" smtClean="0"/>
          </a:p>
          <a:p>
            <a:r>
              <a:rPr lang="en-CA" sz="1200" b="0" i="0" kern="1200" dirty="0" smtClean="0">
                <a:solidFill>
                  <a:schemeClr val="tx1"/>
                </a:solidFill>
                <a:effectLst/>
                <a:latin typeface="+mn-lt"/>
                <a:ea typeface="+mn-ea"/>
                <a:cs typeface="+mn-cs"/>
              </a:rPr>
              <a:t>Abrams DI, </a:t>
            </a:r>
            <a:r>
              <a:rPr lang="en-CA" sz="1200" b="0" i="0" kern="1200" dirty="0" err="1" smtClean="0">
                <a:solidFill>
                  <a:schemeClr val="tx1"/>
                </a:solidFill>
                <a:effectLst/>
                <a:latin typeface="+mn-lt"/>
                <a:ea typeface="+mn-ea"/>
                <a:cs typeface="+mn-cs"/>
              </a:rPr>
              <a:t>Vizoso</a:t>
            </a:r>
            <a:r>
              <a:rPr lang="en-CA" sz="1200" b="0" i="0" kern="1200" dirty="0" smtClean="0">
                <a:solidFill>
                  <a:schemeClr val="tx1"/>
                </a:solidFill>
                <a:effectLst/>
                <a:latin typeface="+mn-lt"/>
                <a:ea typeface="+mn-ea"/>
                <a:cs typeface="+mn-cs"/>
              </a:rPr>
              <a:t> HP, Shade SB, Jay C, Kelly ME, </a:t>
            </a:r>
            <a:r>
              <a:rPr lang="en-CA" sz="1200" b="0" i="0" kern="1200" dirty="0" err="1" smtClean="0">
                <a:solidFill>
                  <a:schemeClr val="tx1"/>
                </a:solidFill>
                <a:effectLst/>
                <a:latin typeface="+mn-lt"/>
                <a:ea typeface="+mn-ea"/>
                <a:cs typeface="+mn-cs"/>
              </a:rPr>
              <a:t>Benowitz</a:t>
            </a:r>
            <a:r>
              <a:rPr lang="en-CA" sz="1200" b="0" i="0" kern="1200" dirty="0" smtClean="0">
                <a:solidFill>
                  <a:schemeClr val="tx1"/>
                </a:solidFill>
                <a:effectLst/>
                <a:latin typeface="+mn-lt"/>
                <a:ea typeface="+mn-ea"/>
                <a:cs typeface="+mn-cs"/>
              </a:rPr>
              <a:t> NL, </a:t>
            </a:r>
            <a:r>
              <a:rPr lang="en-CA" sz="1200" b="0" i="1" kern="1200" dirty="0" smtClean="0">
                <a:solidFill>
                  <a:schemeClr val="tx1"/>
                </a:solidFill>
                <a:effectLst/>
                <a:latin typeface="+mn-lt"/>
                <a:ea typeface="+mn-ea"/>
                <a:cs typeface="+mn-cs"/>
              </a:rPr>
              <a:t>Vaporization as a smokeless cannabis delivery system: a pilot study</a:t>
            </a:r>
            <a:r>
              <a:rPr lang="en-CA" sz="1200" b="0" i="0" kern="1200" dirty="0" smtClean="0">
                <a:solidFill>
                  <a:schemeClr val="tx1"/>
                </a:solidFill>
                <a:effectLst/>
                <a:latin typeface="+mn-lt"/>
                <a:ea typeface="+mn-ea"/>
                <a:cs typeface="+mn-cs"/>
              </a:rPr>
              <a:t>,</a:t>
            </a:r>
            <a:r>
              <a:rPr lang="en-CA" sz="1200" b="0" i="0" kern="1200" baseline="0" dirty="0" smtClean="0">
                <a:solidFill>
                  <a:schemeClr val="tx1"/>
                </a:solidFill>
                <a:effectLst/>
                <a:latin typeface="+mn-lt"/>
                <a:ea typeface="+mn-ea"/>
                <a:cs typeface="+mn-cs"/>
              </a:rPr>
              <a:t> </a:t>
            </a:r>
            <a:r>
              <a:rPr lang="en-CA" sz="1200" b="0" i="0" kern="1200" dirty="0" err="1" smtClean="0">
                <a:solidFill>
                  <a:schemeClr val="tx1"/>
                </a:solidFill>
                <a:effectLst/>
                <a:latin typeface="+mn-lt"/>
                <a:ea typeface="+mn-ea"/>
                <a:cs typeface="+mn-cs"/>
              </a:rPr>
              <a:t>ClinPharmacol</a:t>
            </a:r>
            <a:r>
              <a:rPr lang="en-CA" sz="1200" b="0" i="0" kern="1200" dirty="0" smtClean="0">
                <a:solidFill>
                  <a:schemeClr val="tx1"/>
                </a:solidFill>
                <a:effectLst/>
                <a:latin typeface="+mn-lt"/>
                <a:ea typeface="+mn-ea"/>
                <a:cs typeface="+mn-cs"/>
              </a:rPr>
              <a:t> </a:t>
            </a:r>
            <a:r>
              <a:rPr lang="en-CA" sz="1200" b="0" i="0" kern="1200" dirty="0" err="1" smtClean="0">
                <a:solidFill>
                  <a:schemeClr val="tx1"/>
                </a:solidFill>
                <a:effectLst/>
                <a:latin typeface="+mn-lt"/>
                <a:ea typeface="+mn-ea"/>
                <a:cs typeface="+mn-cs"/>
              </a:rPr>
              <a:t>Ther</a:t>
            </a:r>
            <a:r>
              <a:rPr lang="en-CA" sz="1200" b="0" i="0" kern="1200" dirty="0" smtClean="0">
                <a:solidFill>
                  <a:schemeClr val="tx1"/>
                </a:solidFill>
                <a:effectLst/>
                <a:latin typeface="+mn-lt"/>
                <a:ea typeface="+mn-ea"/>
                <a:cs typeface="+mn-cs"/>
              </a:rPr>
              <a:t> 2007;82(5):572-578.</a:t>
            </a:r>
            <a:endParaRPr lang="fr-CA" sz="1200" b="0" i="0" kern="1200" dirty="0" smtClean="0">
              <a:solidFill>
                <a:schemeClr val="tx1"/>
              </a:solidFill>
              <a:effectLst/>
              <a:latin typeface="+mn-lt"/>
              <a:ea typeface="+mn-ea"/>
              <a:cs typeface="+mn-cs"/>
            </a:endParaRPr>
          </a:p>
          <a:p>
            <a:r>
              <a:rPr lang="en-CA" sz="1200" b="0" i="0" kern="1200" dirty="0" smtClean="0">
                <a:solidFill>
                  <a:schemeClr val="tx1"/>
                </a:solidFill>
                <a:effectLst/>
                <a:latin typeface="+mn-lt"/>
                <a:ea typeface="+mn-ea"/>
                <a:cs typeface="+mn-cs"/>
              </a:rPr>
              <a:t> </a:t>
            </a:r>
            <a:endParaRPr lang="fr-CA" sz="1200" b="0" i="0" kern="1200" dirty="0" smtClean="0">
              <a:solidFill>
                <a:schemeClr val="tx1"/>
              </a:solidFill>
              <a:effectLst/>
              <a:latin typeface="+mn-lt"/>
              <a:ea typeface="+mn-ea"/>
              <a:cs typeface="+mn-cs"/>
            </a:endParaRPr>
          </a:p>
          <a:p>
            <a:r>
              <a:rPr lang="en-CA" sz="1200" b="0" i="0" kern="1200" dirty="0" smtClean="0">
                <a:solidFill>
                  <a:schemeClr val="tx1"/>
                </a:solidFill>
                <a:effectLst/>
                <a:latin typeface="+mn-lt"/>
                <a:ea typeface="+mn-ea"/>
                <a:cs typeface="+mn-cs"/>
              </a:rPr>
              <a:t>Vaporization: approved medical devices. The Volcano Medic Vaporizer,</a:t>
            </a:r>
            <a:r>
              <a:rPr lang="en-CA" sz="1200" b="0" i="0" kern="1200" baseline="0" dirty="0" smtClean="0">
                <a:solidFill>
                  <a:schemeClr val="tx1"/>
                </a:solidFill>
                <a:effectLst/>
                <a:latin typeface="+mn-lt"/>
                <a:ea typeface="+mn-ea"/>
                <a:cs typeface="+mn-cs"/>
              </a:rPr>
              <a:t> </a:t>
            </a:r>
            <a:r>
              <a:rPr lang="en-CA" sz="1200" b="0" i="0" kern="1200" dirty="0" smtClean="0">
                <a:solidFill>
                  <a:schemeClr val="tx1"/>
                </a:solidFill>
                <a:effectLst/>
                <a:latin typeface="+mn-lt"/>
                <a:ea typeface="+mn-ea"/>
                <a:cs typeface="+mn-cs"/>
              </a:rPr>
              <a:t>Consortium </a:t>
            </a:r>
            <a:r>
              <a:rPr lang="en-CA" sz="1200" b="0" i="0" kern="1200" dirty="0" err="1" smtClean="0">
                <a:solidFill>
                  <a:schemeClr val="tx1"/>
                </a:solidFill>
                <a:effectLst/>
                <a:latin typeface="+mn-lt"/>
                <a:ea typeface="+mn-ea"/>
                <a:cs typeface="+mn-cs"/>
              </a:rPr>
              <a:t>Canadien</a:t>
            </a:r>
            <a:r>
              <a:rPr lang="en-CA" sz="1200" b="0" i="0" kern="1200" dirty="0" smtClean="0">
                <a:solidFill>
                  <a:schemeClr val="tx1"/>
                </a:solidFill>
                <a:effectLst/>
                <a:latin typeface="+mn-lt"/>
                <a:ea typeface="+mn-ea"/>
                <a:cs typeface="+mn-cs"/>
              </a:rPr>
              <a:t> pour </a:t>
            </a:r>
            <a:r>
              <a:rPr lang="en-CA" sz="1200" b="0" i="0" kern="1200" dirty="0" err="1" smtClean="0">
                <a:solidFill>
                  <a:schemeClr val="tx1"/>
                </a:solidFill>
                <a:effectLst/>
                <a:latin typeface="+mn-lt"/>
                <a:ea typeface="+mn-ea"/>
                <a:cs typeface="+mn-cs"/>
              </a:rPr>
              <a:t>l’Investigation</a:t>
            </a:r>
            <a:r>
              <a:rPr lang="en-CA" sz="1200" b="0" i="0" kern="1200" dirty="0" smtClean="0">
                <a:solidFill>
                  <a:schemeClr val="tx1"/>
                </a:solidFill>
                <a:effectLst/>
                <a:latin typeface="+mn-lt"/>
                <a:ea typeface="+mn-ea"/>
                <a:cs typeface="+mn-cs"/>
              </a:rPr>
              <a:t> des </a:t>
            </a:r>
            <a:r>
              <a:rPr lang="en-CA" sz="1200" b="0" i="0" kern="1200" dirty="0" err="1" smtClean="0">
                <a:solidFill>
                  <a:schemeClr val="tx1"/>
                </a:solidFill>
                <a:effectLst/>
                <a:latin typeface="+mn-lt"/>
                <a:ea typeface="+mn-ea"/>
                <a:cs typeface="+mn-cs"/>
              </a:rPr>
              <a:t>Cannabinoides</a:t>
            </a:r>
            <a:r>
              <a:rPr lang="en-CA" sz="1200" b="0" i="0" kern="1200" dirty="0" smtClean="0">
                <a:solidFill>
                  <a:schemeClr val="tx1"/>
                </a:solidFill>
                <a:effectLst/>
                <a:latin typeface="+mn-lt"/>
                <a:ea typeface="+mn-ea"/>
                <a:cs typeface="+mn-cs"/>
              </a:rPr>
              <a:t>, [</a:t>
            </a:r>
            <a:r>
              <a:rPr lang="en-CA" sz="1200" b="0" i="0" kern="1200" dirty="0" err="1" smtClean="0">
                <a:solidFill>
                  <a:schemeClr val="tx1"/>
                </a:solidFill>
                <a:effectLst/>
                <a:latin typeface="+mn-lt"/>
                <a:ea typeface="+mn-ea"/>
                <a:cs typeface="+mn-cs"/>
              </a:rPr>
              <a:t>en</a:t>
            </a:r>
            <a:r>
              <a:rPr lang="en-CA" sz="1200" b="0" i="0" kern="1200" dirty="0" smtClean="0">
                <a:solidFill>
                  <a:schemeClr val="tx1"/>
                </a:solidFill>
                <a:effectLst/>
                <a:latin typeface="+mn-lt"/>
                <a:ea typeface="+mn-ea"/>
                <a:cs typeface="+mn-cs"/>
              </a:rPr>
              <a:t> </a:t>
            </a:r>
            <a:r>
              <a:rPr lang="en-CA" sz="1200" b="0" i="0" kern="1200" dirty="0" err="1" smtClean="0">
                <a:solidFill>
                  <a:schemeClr val="tx1"/>
                </a:solidFill>
                <a:effectLst/>
                <a:latin typeface="+mn-lt"/>
                <a:ea typeface="+mn-ea"/>
                <a:cs typeface="+mn-cs"/>
              </a:rPr>
              <a:t>ligne</a:t>
            </a:r>
            <a:r>
              <a:rPr lang="en-CA" sz="1200" b="0" i="0" kern="1200" dirty="0" smtClean="0">
                <a:solidFill>
                  <a:schemeClr val="tx1"/>
                </a:solidFill>
                <a:effectLst/>
                <a:latin typeface="+mn-lt"/>
                <a:ea typeface="+mn-ea"/>
                <a:cs typeface="+mn-cs"/>
              </a:rPr>
              <a:t>], </a:t>
            </a:r>
            <a:r>
              <a:rPr lang="en-CA" sz="1200" b="0" i="0" u="sng" kern="1200" dirty="0" smtClean="0">
                <a:solidFill>
                  <a:schemeClr val="tx1"/>
                </a:solidFill>
                <a:effectLst/>
                <a:latin typeface="+mn-lt"/>
                <a:ea typeface="+mn-ea"/>
                <a:cs typeface="+mn-cs"/>
                <a:hlinkClick r:id="rId3"/>
              </a:rPr>
              <a:t>http://www.vapormed.com/volcano-medic-vaporizer/en/</a:t>
            </a:r>
            <a:endParaRPr lang="en-US" b="0" i="0" dirty="0" smtClean="0"/>
          </a:p>
          <a:p>
            <a:endParaRPr lang="en-US" b="1" dirty="0" smtClean="0"/>
          </a:p>
          <a:p>
            <a:endParaRPr lang="fr-FR" dirty="0"/>
          </a:p>
        </p:txBody>
      </p:sp>
      <p:sp>
        <p:nvSpPr>
          <p:cNvPr id="4" name="Espace réservé du numéro de diapositive 3"/>
          <p:cNvSpPr>
            <a:spLocks noGrp="1"/>
          </p:cNvSpPr>
          <p:nvPr>
            <p:ph type="sldNum" sz="quarter" idx="10"/>
          </p:nvPr>
        </p:nvSpPr>
        <p:spPr/>
        <p:txBody>
          <a:bodyPr/>
          <a:lstStyle/>
          <a:p>
            <a:fld id="{A6A8B987-F3A2-4AFF-AEBA-8B5D666FDA11}" type="slidenum">
              <a:rPr lang="fr-FR" smtClean="0"/>
              <a:t>33</a:t>
            </a:fld>
            <a:endParaRPr lang="fr-FR"/>
          </a:p>
        </p:txBody>
      </p:sp>
    </p:spTree>
    <p:extLst>
      <p:ext uri="{BB962C8B-B14F-4D97-AF65-F5344CB8AC3E}">
        <p14:creationId xmlns:p14="http://schemas.microsoft.com/office/powerpoint/2010/main" val="184693529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A6A8B987-F3A2-4AFF-AEBA-8B5D666FDA11}" type="slidenum">
              <a:rPr lang="fr-FR" smtClean="0"/>
              <a:t>5</a:t>
            </a:fld>
            <a:endParaRPr lang="fr-FR"/>
          </a:p>
        </p:txBody>
      </p:sp>
    </p:spTree>
    <p:extLst>
      <p:ext uri="{BB962C8B-B14F-4D97-AF65-F5344CB8AC3E}">
        <p14:creationId xmlns:p14="http://schemas.microsoft.com/office/powerpoint/2010/main" val="4168945366"/>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CA" dirty="0" smtClean="0"/>
              <a:t>Bien que des posologies précises ne soient pas établies, certaines lignes directrices « brutes » relatives à la posologie du cannabis fumé ou vaporisé ont été publiées. Outre sa consommation par la fumée ou la vaporisation, le cannabis est reconnu pour être consommé en produits cuisinés tels que des biscuits ou des brownies ou bu en thés ou en infusions. Toutefois, l’absorption par voie orale de ces produits est lente et erratique, le déclenchement de ses effets retardé, et les effets durent plus longtemps par rapport à la fumée.</a:t>
            </a:r>
          </a:p>
          <a:p>
            <a:endParaRPr lang="fr-CA" dirty="0" smtClean="0"/>
          </a:p>
          <a:p>
            <a:r>
              <a:rPr lang="fr-CA" dirty="0" smtClean="0"/>
              <a:t>Les posologies de produits administrés par voie orale sont encore moins bien établies, contrairement à la fumée et à la vaporisation. D’autres formes de préparation rapportées dans la littérature profane comprennent les beurres, les huiles, les compresses, les crèmes, les onguents et les teintures à base de cannabis, mais encore une fois, il n’y a aucune information sur les posologies, et la plupart des renseignements sont de nature anecdotique. </a:t>
            </a:r>
          </a:p>
          <a:p>
            <a:endParaRPr lang="fr-FR" dirty="0"/>
          </a:p>
        </p:txBody>
      </p:sp>
      <p:sp>
        <p:nvSpPr>
          <p:cNvPr id="4" name="Espace réservé du numéro de diapositive 3"/>
          <p:cNvSpPr>
            <a:spLocks noGrp="1"/>
          </p:cNvSpPr>
          <p:nvPr>
            <p:ph type="sldNum" sz="quarter" idx="10"/>
          </p:nvPr>
        </p:nvSpPr>
        <p:spPr/>
        <p:txBody>
          <a:bodyPr/>
          <a:lstStyle/>
          <a:p>
            <a:fld id="{A6A8B987-F3A2-4AFF-AEBA-8B5D666FDA11}" type="slidenum">
              <a:rPr lang="fr-FR" smtClean="0"/>
              <a:t>34</a:t>
            </a:fld>
            <a:endParaRPr lang="fr-FR"/>
          </a:p>
        </p:txBody>
      </p:sp>
    </p:spTree>
    <p:extLst>
      <p:ext uri="{BB962C8B-B14F-4D97-AF65-F5344CB8AC3E}">
        <p14:creationId xmlns:p14="http://schemas.microsoft.com/office/powerpoint/2010/main" val="3922896066"/>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CA" dirty="0" smtClean="0"/>
              <a:t>Les huiles de cannabis pourraient s’avérer une alternative intéressante et il y maintenant plusieurs producteurs autorisés par Santé Canada</a:t>
            </a:r>
            <a:r>
              <a:rPr lang="fr-CA" baseline="0" dirty="0" smtClean="0"/>
              <a:t> qui en offrent. La liste des producteurs autorisés est incluse en format PDF dans la diapo. Les concentrations sont définies, la préparation et l’administration sont faciles. Pourrait être administré aux enfants sous forme de </a:t>
            </a:r>
            <a:r>
              <a:rPr lang="fr-CA" baseline="0" dirty="0" err="1" smtClean="0"/>
              <a:t>cannabidiol</a:t>
            </a:r>
            <a:r>
              <a:rPr lang="fr-CA" baseline="0" dirty="0" smtClean="0"/>
              <a:t>.</a:t>
            </a:r>
          </a:p>
          <a:p>
            <a:endParaRPr lang="fr-CA" baseline="0" dirty="0" smtClean="0"/>
          </a:p>
          <a:p>
            <a:r>
              <a:rPr lang="fr-CA" baseline="0" dirty="0" smtClean="0"/>
              <a:t>Pas les effets nocifs de la marihuana fumée</a:t>
            </a:r>
          </a:p>
          <a:p>
            <a:r>
              <a:rPr lang="fr-CA" baseline="0" dirty="0" smtClean="0"/>
              <a:t>Pas besoin d’appareillage spécial pour l’administration</a:t>
            </a:r>
          </a:p>
          <a:p>
            <a:r>
              <a:rPr lang="fr-CA" baseline="0" dirty="0" smtClean="0"/>
              <a:t>Pas besoin de chambre à pression négative pour protéger le personnel</a:t>
            </a:r>
          </a:p>
          <a:p>
            <a:pPr defTabSz="942289">
              <a:defRPr/>
            </a:pPr>
            <a:r>
              <a:rPr lang="fr-CA" baseline="0" dirty="0" smtClean="0"/>
              <a:t>Équivalences sont mentionnées dans le document de Santé Canada et certains producteurs autorisés (PA) en fournissent également</a:t>
            </a:r>
            <a:endParaRPr lang="fr-CA" dirty="0" smtClean="0"/>
          </a:p>
          <a:p>
            <a:r>
              <a:rPr lang="fr-CA" baseline="0" dirty="0" smtClean="0"/>
              <a:t>Plus facile à manipuler, plus sécuritaire, plus facile à contrôler et moins nocif pour le personnel.</a:t>
            </a:r>
          </a:p>
          <a:p>
            <a:endParaRPr lang="fr-CA"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fr-CA" b="1" dirty="0" smtClean="0"/>
              <a:t>Source </a:t>
            </a:r>
            <a:r>
              <a:rPr lang="fr-CA" b="0" dirty="0" smtClean="0"/>
              <a:t>:</a:t>
            </a:r>
            <a:r>
              <a:rPr lang="fr-CA" b="1" dirty="0" smtClean="0"/>
              <a:t> </a:t>
            </a:r>
            <a:r>
              <a:rPr lang="fr-CA" b="0" i="1" dirty="0" smtClean="0"/>
              <a:t>Le cannabis (marihuana, marijuana)</a:t>
            </a:r>
            <a:r>
              <a:rPr lang="fr-CA" b="0" i="1" baseline="0" dirty="0" smtClean="0"/>
              <a:t> et les cannabinoïdes</a:t>
            </a:r>
            <a:r>
              <a:rPr lang="fr-CA" b="0" i="0" baseline="0" dirty="0" smtClean="0"/>
              <a:t>, r</a:t>
            </a:r>
            <a:r>
              <a:rPr lang="fr-CA" b="0" i="0" dirty="0" smtClean="0"/>
              <a:t>enseignements destinés aux professionnels de la santé,</a:t>
            </a:r>
            <a:r>
              <a:rPr lang="fr-CA" b="0" i="0" baseline="0" dirty="0" smtClean="0"/>
              <a:t> </a:t>
            </a:r>
            <a:r>
              <a:rPr lang="fr-CA" b="0" i="0" dirty="0" smtClean="0"/>
              <a:t>Santé Canada,</a:t>
            </a:r>
            <a:r>
              <a:rPr lang="fr-CA" b="0" i="0" baseline="0" dirty="0" smtClean="0"/>
              <a:t> février 2013.</a:t>
            </a:r>
          </a:p>
          <a:p>
            <a:endParaRPr lang="fr-CA" dirty="0" smtClean="0"/>
          </a:p>
          <a:p>
            <a:endParaRPr lang="fr-FR" dirty="0"/>
          </a:p>
        </p:txBody>
      </p:sp>
      <p:sp>
        <p:nvSpPr>
          <p:cNvPr id="4" name="Espace réservé du numéro de diapositive 3"/>
          <p:cNvSpPr>
            <a:spLocks noGrp="1"/>
          </p:cNvSpPr>
          <p:nvPr>
            <p:ph type="sldNum" sz="quarter" idx="10"/>
          </p:nvPr>
        </p:nvSpPr>
        <p:spPr/>
        <p:txBody>
          <a:bodyPr/>
          <a:lstStyle/>
          <a:p>
            <a:fld id="{A6A8B987-F3A2-4AFF-AEBA-8B5D666FDA11}" type="slidenum">
              <a:rPr lang="fr-FR" smtClean="0"/>
              <a:t>35</a:t>
            </a:fld>
            <a:endParaRPr lang="fr-FR"/>
          </a:p>
        </p:txBody>
      </p:sp>
    </p:spTree>
    <p:extLst>
      <p:ext uri="{BB962C8B-B14F-4D97-AF65-F5344CB8AC3E}">
        <p14:creationId xmlns:p14="http://schemas.microsoft.com/office/powerpoint/2010/main" val="3371665224"/>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CA" dirty="0" smtClean="0"/>
          </a:p>
          <a:p>
            <a:r>
              <a:rPr lang="fr-CA" b="1" dirty="0" smtClean="0"/>
              <a:t>Sources</a:t>
            </a:r>
            <a:r>
              <a:rPr lang="fr-CA" b="0" dirty="0" smtClean="0"/>
              <a:t> :</a:t>
            </a:r>
          </a:p>
          <a:p>
            <a:endParaRPr lang="fr-CA"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fr-CA" dirty="0" smtClean="0"/>
              <a:t>Directives concernant l’ordonnance de cannabis séché à des fins médicales, Collège des médecins du Québec, avril 2014, p.3, </a:t>
            </a:r>
            <a:r>
              <a:rPr lang="fr-CA" i="0" dirty="0" smtClean="0"/>
              <a:t>consulté le 15 juillet 2016,</a:t>
            </a:r>
            <a:r>
              <a:rPr lang="fr-CA" i="0" baseline="0" dirty="0" smtClean="0"/>
              <a:t> </a:t>
            </a:r>
            <a:r>
              <a:rPr lang="fr-CA" dirty="0" smtClean="0"/>
              <a:t>[en ligne], http://www.cmq.org/publications-pdf/p-1-2014-04-01-fr-directives-concernant-ordonnance-cannabis-seche-fins-medicales.pdf?t=1459775594145</a:t>
            </a:r>
          </a:p>
          <a:p>
            <a:pPr marL="0" marR="0" indent="0" algn="l" defTabSz="914400" rtl="0" eaLnBrk="1" fontAlgn="auto" latinLnBrk="0" hangingPunct="1">
              <a:lnSpc>
                <a:spcPct val="100000"/>
              </a:lnSpc>
              <a:spcBef>
                <a:spcPts val="0"/>
              </a:spcBef>
              <a:spcAft>
                <a:spcPts val="0"/>
              </a:spcAft>
              <a:buClrTx/>
              <a:buSzTx/>
              <a:buFontTx/>
              <a:buNone/>
              <a:tabLst/>
              <a:defRPr/>
            </a:pPr>
            <a:endParaRPr lang="fr-CA" dirty="0" smtClean="0"/>
          </a:p>
          <a:p>
            <a:r>
              <a:rPr lang="fr-CA" dirty="0" smtClean="0"/>
              <a:t>O</a:t>
            </a:r>
            <a:r>
              <a:rPr lang="fr-CA" i="1" dirty="0" smtClean="0"/>
              <a:t>rganisation des services entourant l’accès à la marihuana (cannabis) à des fins médicales pour les clientèles hospitalisées ou hébergées</a:t>
            </a:r>
            <a:r>
              <a:rPr lang="fr-CA" dirty="0" smtClean="0"/>
              <a:t>, Normes et pratiques de gestion, Tome II, Répertoire,</a:t>
            </a:r>
            <a:r>
              <a:rPr lang="fr-CA" baseline="0" dirty="0" smtClean="0"/>
              <a:t> C</a:t>
            </a:r>
            <a:r>
              <a:rPr lang="fr-CA" dirty="0" smtClean="0"/>
              <a:t>irculaire, MSSS, 11 décembre 2015, p.3, [en ligne],</a:t>
            </a:r>
            <a:r>
              <a:rPr lang="fr-CA" baseline="0" dirty="0" smtClean="0"/>
              <a:t> </a:t>
            </a:r>
            <a:r>
              <a:rPr lang="fr-CA" dirty="0" smtClean="0"/>
              <a:t>http://msssa4.msss.gouv.qc.ca/fr/document/d26ngest.nsf/1f71b4b2831203278525656b0004f8bf/6eb7f4de13f52f8e85257f1c0057dce9/$FILE/2015-016.pdf</a:t>
            </a:r>
          </a:p>
          <a:p>
            <a:endParaRPr lang="fr-FR" dirty="0"/>
          </a:p>
        </p:txBody>
      </p:sp>
      <p:sp>
        <p:nvSpPr>
          <p:cNvPr id="4" name="Espace réservé du numéro de diapositive 3"/>
          <p:cNvSpPr>
            <a:spLocks noGrp="1"/>
          </p:cNvSpPr>
          <p:nvPr>
            <p:ph type="sldNum" sz="quarter" idx="10"/>
          </p:nvPr>
        </p:nvSpPr>
        <p:spPr/>
        <p:txBody>
          <a:bodyPr/>
          <a:lstStyle/>
          <a:p>
            <a:fld id="{A6A8B987-F3A2-4AFF-AEBA-8B5D666FDA11}" type="slidenum">
              <a:rPr lang="fr-FR" smtClean="0"/>
              <a:t>36</a:t>
            </a:fld>
            <a:endParaRPr lang="fr-FR"/>
          </a:p>
        </p:txBody>
      </p:sp>
    </p:spTree>
    <p:extLst>
      <p:ext uri="{BB962C8B-B14F-4D97-AF65-F5344CB8AC3E}">
        <p14:creationId xmlns:p14="http://schemas.microsoft.com/office/powerpoint/2010/main" val="125125085"/>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A6A8B987-F3A2-4AFF-AEBA-8B5D666FDA11}" type="slidenum">
              <a:rPr lang="fr-FR" smtClean="0"/>
              <a:t>37</a:t>
            </a:fld>
            <a:endParaRPr lang="fr-FR"/>
          </a:p>
        </p:txBody>
      </p:sp>
    </p:spTree>
    <p:extLst>
      <p:ext uri="{BB962C8B-B14F-4D97-AF65-F5344CB8AC3E}">
        <p14:creationId xmlns:p14="http://schemas.microsoft.com/office/powerpoint/2010/main" val="4269252980"/>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A6A8B987-F3A2-4AFF-AEBA-8B5D666FDA11}" type="slidenum">
              <a:rPr lang="fr-FR" smtClean="0"/>
              <a:t>38</a:t>
            </a:fld>
            <a:endParaRPr lang="fr-FR"/>
          </a:p>
        </p:txBody>
      </p:sp>
    </p:spTree>
    <p:extLst>
      <p:ext uri="{BB962C8B-B14F-4D97-AF65-F5344CB8AC3E}">
        <p14:creationId xmlns:p14="http://schemas.microsoft.com/office/powerpoint/2010/main" val="687412205"/>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A6A8B987-F3A2-4AFF-AEBA-8B5D666FDA11}" type="slidenum">
              <a:rPr lang="fr-FR" smtClean="0"/>
              <a:t>39</a:t>
            </a:fld>
            <a:endParaRPr lang="fr-FR"/>
          </a:p>
        </p:txBody>
      </p:sp>
    </p:spTree>
    <p:extLst>
      <p:ext uri="{BB962C8B-B14F-4D97-AF65-F5344CB8AC3E}">
        <p14:creationId xmlns:p14="http://schemas.microsoft.com/office/powerpoint/2010/main" val="4061522241"/>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A6A8B987-F3A2-4AFF-AEBA-8B5D666FDA11}" type="slidenum">
              <a:rPr lang="fr-FR" smtClean="0"/>
              <a:t>40</a:t>
            </a:fld>
            <a:endParaRPr lang="fr-FR"/>
          </a:p>
        </p:txBody>
      </p:sp>
    </p:spTree>
    <p:extLst>
      <p:ext uri="{BB962C8B-B14F-4D97-AF65-F5344CB8AC3E}">
        <p14:creationId xmlns:p14="http://schemas.microsoft.com/office/powerpoint/2010/main" val="2340809809"/>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A6A8B987-F3A2-4AFF-AEBA-8B5D666FDA11}" type="slidenum">
              <a:rPr lang="fr-FR" smtClean="0"/>
              <a:t>41</a:t>
            </a:fld>
            <a:endParaRPr lang="fr-FR"/>
          </a:p>
        </p:txBody>
      </p:sp>
    </p:spTree>
    <p:extLst>
      <p:ext uri="{BB962C8B-B14F-4D97-AF65-F5344CB8AC3E}">
        <p14:creationId xmlns:p14="http://schemas.microsoft.com/office/powerpoint/2010/main" val="1613043319"/>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A6A8B987-F3A2-4AFF-AEBA-8B5D666FDA11}" type="slidenum">
              <a:rPr lang="fr-FR" smtClean="0"/>
              <a:t>42</a:t>
            </a:fld>
            <a:endParaRPr lang="fr-FR"/>
          </a:p>
        </p:txBody>
      </p:sp>
    </p:spTree>
    <p:extLst>
      <p:ext uri="{BB962C8B-B14F-4D97-AF65-F5344CB8AC3E}">
        <p14:creationId xmlns:p14="http://schemas.microsoft.com/office/powerpoint/2010/main" val="4073896270"/>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A6A8B987-F3A2-4AFF-AEBA-8B5D666FDA11}" type="slidenum">
              <a:rPr lang="fr-FR" smtClean="0"/>
              <a:t>43</a:t>
            </a:fld>
            <a:endParaRPr lang="fr-FR"/>
          </a:p>
        </p:txBody>
      </p:sp>
    </p:spTree>
    <p:extLst>
      <p:ext uri="{BB962C8B-B14F-4D97-AF65-F5344CB8AC3E}">
        <p14:creationId xmlns:p14="http://schemas.microsoft.com/office/powerpoint/2010/main" val="133226941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CA" b="1" dirty="0" smtClean="0"/>
              <a:t>Cannabinoïdes</a:t>
            </a:r>
            <a:endParaRPr lang="fr-CA" dirty="0" smtClean="0"/>
          </a:p>
          <a:p>
            <a:r>
              <a:rPr lang="fr-CA" dirty="0" smtClean="0"/>
              <a:t>Les cannabinoïdes sont des substances actives spécifiques à la plante Cannabis Sativa L. À ce jour, près de 80 cannabinoïdes différents, propres au cannabis, ont été recensés. D’un point de vue pharmacologique, le THC (delta-9-tétrahydrocannabinol) est le </a:t>
            </a:r>
            <a:r>
              <a:rPr lang="fr-CA" dirty="0" err="1" smtClean="0"/>
              <a:t>cannabinoïde</a:t>
            </a:r>
            <a:r>
              <a:rPr lang="fr-CA" dirty="0" smtClean="0"/>
              <a:t> le plus important, suivi du CBD (</a:t>
            </a:r>
            <a:r>
              <a:rPr lang="fr-CA" dirty="0" err="1" smtClean="0"/>
              <a:t>cannabidiol</a:t>
            </a:r>
            <a:r>
              <a:rPr lang="fr-CA" dirty="0" smtClean="0"/>
              <a:t>).</a:t>
            </a:r>
          </a:p>
          <a:p>
            <a:endParaRPr lang="fr-CA" dirty="0" smtClean="0"/>
          </a:p>
          <a:p>
            <a:r>
              <a:rPr lang="fr-CA" b="1" dirty="0" smtClean="0"/>
              <a:t>Cannabis Sativa L.</a:t>
            </a:r>
            <a:endParaRPr lang="fr-CA" dirty="0" smtClean="0"/>
          </a:p>
          <a:p>
            <a:r>
              <a:rPr lang="fr-CA" dirty="0" smtClean="0"/>
              <a:t>Le cannabis Sativa L., ou plus communément cannabis, est le nom latin donné au chanvre indien. La plante ressemble de loin à l’ortie. Le cannabis, tout comme le houblon, appartient à la famille des cannabinacées.</a:t>
            </a:r>
          </a:p>
          <a:p>
            <a:endParaRPr lang="fr-CA" dirty="0" smtClean="0"/>
          </a:p>
          <a:p>
            <a:r>
              <a:rPr lang="fr-CA" b="1" dirty="0" smtClean="0"/>
              <a:t>CBD</a:t>
            </a:r>
            <a:endParaRPr lang="fr-CA" dirty="0" smtClean="0"/>
          </a:p>
          <a:p>
            <a:r>
              <a:rPr lang="fr-CA" dirty="0" smtClean="0"/>
              <a:t>Le </a:t>
            </a:r>
            <a:r>
              <a:rPr lang="fr-CA" dirty="0" err="1" smtClean="0"/>
              <a:t>cannabidiol</a:t>
            </a:r>
            <a:r>
              <a:rPr lang="fr-CA" dirty="0" smtClean="0"/>
              <a:t>, ou CBD, est d’un point de vue quantitatif, le principal </a:t>
            </a:r>
            <a:r>
              <a:rPr lang="fr-CA" dirty="0" err="1" smtClean="0"/>
              <a:t>cannabinoïde</a:t>
            </a:r>
            <a:r>
              <a:rPr lang="fr-CA" dirty="0" smtClean="0"/>
              <a:t> présent dans le chanvre textile. Il agit contre l’effet enivrant du THC et possède de nombreuses propriétés médicinales, dont des effets anti-inflammatoires, antipsychotiques et antioxydants. Cependant, pour obtenir ces effets, des doses relativement élevées sont requises.</a:t>
            </a:r>
          </a:p>
          <a:p>
            <a:endParaRPr lang="fr-CA" dirty="0" smtClean="0"/>
          </a:p>
          <a:p>
            <a:r>
              <a:rPr lang="fr-CA" b="1" dirty="0" smtClean="0"/>
              <a:t>Chanvre</a:t>
            </a:r>
            <a:endParaRPr lang="fr-CA" dirty="0" smtClean="0"/>
          </a:p>
          <a:p>
            <a:r>
              <a:rPr lang="fr-CA" dirty="0" smtClean="0"/>
              <a:t>Le chanvre est une plante verte qui est, dans la plupart des cas, une plante annuelle (nom latin : Cannabis Sativa L.). Les plantes femelles ont une concentration en fibres et en THC plus élevée que les plantes mâles. Les variétés de chanvre pauvres en THC sont communément appelées chanvre textile. Près de 30 pays dans le monde, y compris l’Allemagne et la France, autorisent la culture du chanvre industriel. Ce type de chanvre est utilisé dans l’industrie pour ses fibres et dans l’alimentation pour ses graines (chènevis). Les variétés de chanvre riches en THC sont également appelées chanvre psychotrope. Ce sont ces variétés dont sont extraits la marijuana et le haschich.</a:t>
            </a:r>
          </a:p>
          <a:p>
            <a:endParaRPr lang="fr-CA" dirty="0" smtClean="0"/>
          </a:p>
          <a:p>
            <a:r>
              <a:rPr lang="fr-CA" b="1" dirty="0" smtClean="0"/>
              <a:t>Delta-9-tétrahydrocannabinol</a:t>
            </a:r>
            <a:endParaRPr lang="fr-CA" dirty="0" smtClean="0"/>
          </a:p>
          <a:p>
            <a:r>
              <a:rPr lang="fr-CA" dirty="0" smtClean="0"/>
              <a:t>Le delta-9-THC, ou THC, est le composant actif le plus important du point de vue pharmacologique. Il est responsable de l’ivresse cannabique, le </a:t>
            </a:r>
            <a:r>
              <a:rPr lang="fr-CA" i="1" dirty="0" smtClean="0"/>
              <a:t>high</a:t>
            </a:r>
            <a:r>
              <a:rPr lang="fr-CA" dirty="0" smtClean="0"/>
              <a:t>, mais aussi de la plupart des effets thérapeutiques du cannabis. Il est également connu sous le nom de </a:t>
            </a:r>
            <a:r>
              <a:rPr lang="fr-CA" dirty="0" err="1" smtClean="0"/>
              <a:t>Dronabinol</a:t>
            </a:r>
            <a:r>
              <a:rPr lang="fr-CA" dirty="0" smtClean="0"/>
              <a:t>.</a:t>
            </a:r>
          </a:p>
          <a:p>
            <a:endParaRPr lang="fr-CA" dirty="0" smtClean="0"/>
          </a:p>
          <a:p>
            <a:r>
              <a:rPr lang="fr-CA" b="1" dirty="0" err="1" smtClean="0"/>
              <a:t>Dronabinol</a:t>
            </a:r>
            <a:endParaRPr lang="fr-CA" dirty="0" smtClean="0"/>
          </a:p>
          <a:p>
            <a:r>
              <a:rPr lang="fr-CA" dirty="0" smtClean="0"/>
              <a:t>Le </a:t>
            </a:r>
            <a:r>
              <a:rPr lang="fr-CA" dirty="0" err="1" smtClean="0"/>
              <a:t>Dronabinol</a:t>
            </a:r>
            <a:r>
              <a:rPr lang="fr-CA" dirty="0" smtClean="0"/>
              <a:t> est une autre appellation du THC, le composant actif naturel du cannabis. </a:t>
            </a:r>
          </a:p>
          <a:p>
            <a:endParaRPr lang="fr-CA" dirty="0" smtClean="0"/>
          </a:p>
          <a:p>
            <a:r>
              <a:rPr lang="fr-CA" b="1" dirty="0" err="1" smtClean="0"/>
              <a:t>Endocannabinoïdes</a:t>
            </a:r>
            <a:endParaRPr lang="fr-CA" dirty="0" smtClean="0"/>
          </a:p>
          <a:p>
            <a:r>
              <a:rPr lang="fr-CA" dirty="0" smtClean="0"/>
              <a:t>Les </a:t>
            </a:r>
            <a:r>
              <a:rPr lang="fr-CA" dirty="0" err="1" smtClean="0"/>
              <a:t>endocannabinoïdes</a:t>
            </a:r>
            <a:r>
              <a:rPr lang="fr-CA" dirty="0" smtClean="0"/>
              <a:t>, ou cannabinoïdes endogènes, sont des substances produites par l’organisme humain et qui se lient aux récepteurs cannabinoïdes de la même manière que celles issues du cannabis. Ils ne sont actifs que pendant quelques minutes. Parmi les </a:t>
            </a:r>
            <a:r>
              <a:rPr lang="fr-CA" dirty="0" err="1" smtClean="0"/>
              <a:t>endocannabinoïdes</a:t>
            </a:r>
            <a:r>
              <a:rPr lang="fr-CA" dirty="0" smtClean="0"/>
              <a:t> figurent l’</a:t>
            </a:r>
            <a:r>
              <a:rPr lang="fr-CA" dirty="0" err="1" smtClean="0"/>
              <a:t>anandamide</a:t>
            </a:r>
            <a:r>
              <a:rPr lang="fr-CA" dirty="0" smtClean="0"/>
              <a:t> et le 2-arachidonoyl glycérol (2-AG).</a:t>
            </a:r>
          </a:p>
          <a:p>
            <a:endParaRPr lang="fr-CA" dirty="0" smtClean="0"/>
          </a:p>
          <a:p>
            <a:r>
              <a:rPr lang="fr-CA" b="1" dirty="0" err="1" smtClean="0"/>
              <a:t>Anandamide</a:t>
            </a:r>
            <a:endParaRPr lang="fr-CA" b="1" dirty="0" smtClean="0"/>
          </a:p>
          <a:p>
            <a:r>
              <a:rPr lang="fr-CA" dirty="0" smtClean="0"/>
              <a:t>L’</a:t>
            </a:r>
            <a:r>
              <a:rPr lang="fr-CA" dirty="0" err="1" smtClean="0"/>
              <a:t>anandamide</a:t>
            </a:r>
            <a:r>
              <a:rPr lang="fr-CA" dirty="0" smtClean="0"/>
              <a:t> est l’un des </a:t>
            </a:r>
            <a:r>
              <a:rPr lang="fr-CA" dirty="0" err="1" smtClean="0"/>
              <a:t>endocannabinoïdes</a:t>
            </a:r>
            <a:r>
              <a:rPr lang="fr-CA" dirty="0" smtClean="0"/>
              <a:t> synthétisé naturellement par l’organisme humain. Son nom provient du sanscrit </a:t>
            </a:r>
            <a:r>
              <a:rPr lang="fr-CA" dirty="0" err="1" smtClean="0"/>
              <a:t>ananda</a:t>
            </a:r>
            <a:r>
              <a:rPr lang="fr-CA" dirty="0" smtClean="0"/>
              <a:t> qui signifie bonheur suprême. En chimie, l’</a:t>
            </a:r>
            <a:r>
              <a:rPr lang="fr-CA" dirty="0" err="1" smtClean="0"/>
              <a:t>anandamide</a:t>
            </a:r>
            <a:r>
              <a:rPr lang="fr-CA" dirty="0" smtClean="0"/>
              <a:t> est appelé N-</a:t>
            </a:r>
            <a:r>
              <a:rPr lang="fr-CA" dirty="0" err="1" smtClean="0"/>
              <a:t>arachidonoyl</a:t>
            </a:r>
            <a:r>
              <a:rPr lang="fr-CA" dirty="0" smtClean="0"/>
              <a:t> </a:t>
            </a:r>
            <a:r>
              <a:rPr lang="fr-CA" dirty="0" err="1" smtClean="0"/>
              <a:t>éthanolamine</a:t>
            </a:r>
            <a:r>
              <a:rPr lang="fr-CA" dirty="0" smtClean="0"/>
              <a:t>.</a:t>
            </a:r>
          </a:p>
          <a:p>
            <a:endParaRPr lang="fr-CA" dirty="0" smtClean="0"/>
          </a:p>
          <a:p>
            <a:r>
              <a:rPr lang="fr-CA" b="1" dirty="0" smtClean="0"/>
              <a:t>Haschich</a:t>
            </a:r>
            <a:endParaRPr lang="fr-CA" dirty="0" smtClean="0"/>
          </a:p>
          <a:p>
            <a:r>
              <a:rPr lang="fr-CA" dirty="0" smtClean="0"/>
              <a:t>Le haschich, ou résine de cannabis, est le nom commun de la résine sécrétée par des glandes spécifiques du cannabis. Cette résine est très riche en THC, avec une concentration pouvant aller de 3 à 25 %. Ce sont dans les régions chaudes du globe que les plantes produisent le plus de résine, raison pour laquelle le haschich est surtout produit dans ces pays. Souvent, le haschich se présente pressé, sous la forme de tablettes.</a:t>
            </a:r>
          </a:p>
          <a:p>
            <a:endParaRPr lang="fr-CA" dirty="0" smtClean="0"/>
          </a:p>
          <a:p>
            <a:r>
              <a:rPr lang="fr-CA" b="1" dirty="0" smtClean="0"/>
              <a:t>Marijuana</a:t>
            </a:r>
            <a:endParaRPr lang="fr-CA" dirty="0" smtClean="0"/>
          </a:p>
          <a:p>
            <a:r>
              <a:rPr lang="fr-CA" dirty="0" smtClean="0"/>
              <a:t>La marijuana, ou herbe de cannabis, est composée de feuilles et de fleurs séchées issues du chanvre psychotrope. Les parties végétales sont séchées, de la même manière qu’est séché le thé, et parfois fermentées. La plupart du temps, pour obtenir de la marijuana, seules les plantes femelles sont utilisées puisqu’elles sont plus riches en THC (entre 1 et 25 %). Les fleurs présentent une concentration plus élevée en THC que les feuilles.</a:t>
            </a:r>
          </a:p>
          <a:p>
            <a:endParaRPr lang="fr-CA" dirty="0" smtClean="0"/>
          </a:p>
          <a:p>
            <a:r>
              <a:rPr lang="fr-CA" b="1" dirty="0" smtClean="0"/>
              <a:t>Récepteurs cannabinoïdes</a:t>
            </a:r>
            <a:endParaRPr lang="fr-CA" dirty="0" smtClean="0"/>
          </a:p>
          <a:p>
            <a:r>
              <a:rPr lang="fr-CA" dirty="0" smtClean="0"/>
              <a:t>Les récepteurs cannabinoïdes sont des sites de liaison spécifiques présents à la surface de nombreuses cellules, notamment sur les cellules nerveuses et les leucocytes, auxquels se lient les cannabinoïdes ou les </a:t>
            </a:r>
            <a:r>
              <a:rPr lang="fr-CA" dirty="0" err="1" smtClean="0"/>
              <a:t>endocannabinoïdes</a:t>
            </a:r>
            <a:r>
              <a:rPr lang="fr-CA" dirty="0" smtClean="0"/>
              <a:t> pour provoquer de multiples effets.</a:t>
            </a:r>
          </a:p>
          <a:p>
            <a:endParaRPr lang="fr-CA" dirty="0" smtClean="0"/>
          </a:p>
          <a:p>
            <a:r>
              <a:rPr lang="fr-CA" b="1" dirty="0" smtClean="0"/>
              <a:t>THC</a:t>
            </a:r>
            <a:endParaRPr lang="fr-CA" dirty="0" smtClean="0"/>
          </a:p>
          <a:p>
            <a:r>
              <a:rPr lang="fr-CA" dirty="0" smtClean="0"/>
              <a:t>THC est l’abréviation de </a:t>
            </a:r>
            <a:r>
              <a:rPr lang="fr-CA" dirty="0" err="1" smtClean="0"/>
              <a:t>Tétrahydrocannabinol</a:t>
            </a:r>
            <a:r>
              <a:rPr lang="fr-CA" dirty="0" smtClean="0"/>
              <a:t>, qui désigne la plupart du temps la substance végétale naturelle (-) </a:t>
            </a:r>
            <a:r>
              <a:rPr lang="fr-CA" dirty="0" err="1" smtClean="0"/>
              <a:t>trans</a:t>
            </a:r>
            <a:r>
              <a:rPr lang="fr-CA" dirty="0" smtClean="0"/>
              <a:t> isomère du delta-9-THC, également connue sous le nom de </a:t>
            </a:r>
            <a:r>
              <a:rPr lang="fr-CA" dirty="0" err="1" smtClean="0"/>
              <a:t>Dronabinol</a:t>
            </a:r>
            <a:r>
              <a:rPr lang="fr-CA" dirty="0" smtClean="0"/>
              <a:t>.</a:t>
            </a:r>
          </a:p>
          <a:p>
            <a:endParaRPr lang="fr-CA" dirty="0" smtClean="0"/>
          </a:p>
          <a:p>
            <a:r>
              <a:rPr lang="fr-CA" b="1" dirty="0" smtClean="0"/>
              <a:t>Terminologie au niveau juridique</a:t>
            </a:r>
          </a:p>
          <a:p>
            <a:r>
              <a:rPr lang="fr-CA" dirty="0" smtClean="0"/>
              <a:t>Les termes « cannabis » et « marihuana » (ou marijuana) sont utilisés de façon interchangeable tant par la loi que par la jurisprudence. La marihuana est à la fois une substance désignée (« </a:t>
            </a:r>
            <a:r>
              <a:rPr lang="fr-CA" dirty="0" err="1" smtClean="0"/>
              <a:t>controlled</a:t>
            </a:r>
            <a:r>
              <a:rPr lang="fr-CA" dirty="0" smtClean="0"/>
              <a:t> substance » : voir Article 2(1) et 1(2) de l'Annexe II de la Loi réglementant certaines drogues et autres substances. Voir aussi Allard c. Canada, 2016 CF 236 (</a:t>
            </a:r>
            <a:r>
              <a:rPr lang="fr-CA" dirty="0" err="1" smtClean="0"/>
              <a:t>CanLII</a:t>
            </a:r>
            <a:r>
              <a:rPr lang="fr-CA" dirty="0" smtClean="0"/>
              <a:t>) au para.17) et un stupéfiant (« </a:t>
            </a:r>
            <a:r>
              <a:rPr lang="fr-CA" dirty="0" err="1" smtClean="0"/>
              <a:t>narcotic</a:t>
            </a:r>
            <a:r>
              <a:rPr lang="fr-CA" dirty="0" smtClean="0"/>
              <a:t> » : voir Article 2(1) et 17(2) à l'Annexe du Règlement sur les stupéfiants. Voir aussi Allard c. Canada, 2016 CF 236 (</a:t>
            </a:r>
            <a:r>
              <a:rPr lang="fr-CA" dirty="0" err="1" smtClean="0"/>
              <a:t>CanLII</a:t>
            </a:r>
            <a:r>
              <a:rPr lang="fr-CA" dirty="0" smtClean="0"/>
              <a:t>) au para.17)</a:t>
            </a:r>
          </a:p>
          <a:p>
            <a:r>
              <a:rPr lang="fr-CA" b="1" dirty="0" smtClean="0"/>
              <a:t>Source</a:t>
            </a:r>
            <a:r>
              <a:rPr lang="fr-CA" dirty="0" smtClean="0"/>
              <a:t> : </a:t>
            </a:r>
            <a:r>
              <a:rPr lang="fr-CA" i="1" dirty="0" smtClean="0"/>
              <a:t>Éric Folot, avocat,</a:t>
            </a:r>
            <a:r>
              <a:rPr lang="fr-CA" i="1" baseline="0" dirty="0" smtClean="0"/>
              <a:t> conseiller juridique, Ordre des pharmaciens du Québec, 20 juin 2016</a:t>
            </a:r>
          </a:p>
          <a:p>
            <a:pPr defTabSz="897484">
              <a:defRPr/>
            </a:pPr>
            <a:endParaRPr lang="fr-CA" i="1" baseline="0" dirty="0" smtClean="0"/>
          </a:p>
          <a:p>
            <a:pPr defTabSz="897484">
              <a:defRPr/>
            </a:pPr>
            <a:r>
              <a:rPr lang="fr-CA" i="0" baseline="0" dirty="0" smtClean="0"/>
              <a:t>Cependant, afin de distinguer l’usage à des fins médicales et l’usage à des fins récréatives, le groupe de travail inter ordres a opté pour le terme cannabis utilisé à des fins thérapeutiques</a:t>
            </a:r>
            <a:endParaRPr lang="fr-CA" i="0" dirty="0" smtClean="0"/>
          </a:p>
          <a:p>
            <a:endParaRPr lang="fr-CA" dirty="0" smtClean="0"/>
          </a:p>
          <a:p>
            <a:endParaRPr lang="fr-CA"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fr-CA" b="1" dirty="0" smtClean="0"/>
              <a:t>Source : </a:t>
            </a:r>
            <a:r>
              <a:rPr lang="fr-CA" i="1" dirty="0" smtClean="0"/>
              <a:t>Encyclopédie du cannabis médical</a:t>
            </a:r>
            <a:r>
              <a:rPr lang="fr-CA" i="0" dirty="0" smtClean="0"/>
              <a:t>,</a:t>
            </a:r>
            <a:r>
              <a:rPr lang="fr-CA" i="0" baseline="0" dirty="0" smtClean="0"/>
              <a:t> [En ligne],</a:t>
            </a:r>
            <a:r>
              <a:rPr lang="fr-CA" i="0" dirty="0" smtClean="0"/>
              <a:t> http://ufcmed.org/cannabis-medical/ressources/glossaire/</a:t>
            </a:r>
            <a:r>
              <a:rPr lang="fr-CA" i="0" baseline="0" dirty="0" smtClean="0"/>
              <a:t> (consulté le 15 juillet 2016)</a:t>
            </a:r>
            <a:endParaRPr lang="fr-CA" i="0" dirty="0" smtClean="0"/>
          </a:p>
          <a:p>
            <a:endParaRPr lang="fr-CA" b="1" dirty="0" smtClean="0"/>
          </a:p>
        </p:txBody>
      </p:sp>
      <p:sp>
        <p:nvSpPr>
          <p:cNvPr id="4" name="Espace réservé du numéro de diapositive 3"/>
          <p:cNvSpPr>
            <a:spLocks noGrp="1"/>
          </p:cNvSpPr>
          <p:nvPr>
            <p:ph type="sldNum" sz="quarter" idx="10"/>
          </p:nvPr>
        </p:nvSpPr>
        <p:spPr/>
        <p:txBody>
          <a:bodyPr/>
          <a:lstStyle/>
          <a:p>
            <a:fld id="{A6A8B987-F3A2-4AFF-AEBA-8B5D666FDA11}" type="slidenum">
              <a:rPr lang="fr-FR" smtClean="0"/>
              <a:t>7</a:t>
            </a:fld>
            <a:endParaRPr lang="fr-FR"/>
          </a:p>
        </p:txBody>
      </p:sp>
    </p:spTree>
    <p:extLst>
      <p:ext uri="{BB962C8B-B14F-4D97-AF65-F5344CB8AC3E}">
        <p14:creationId xmlns:p14="http://schemas.microsoft.com/office/powerpoint/2010/main" val="991817931"/>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A6A8B987-F3A2-4AFF-AEBA-8B5D666FDA11}" type="slidenum">
              <a:rPr lang="fr-FR" smtClean="0"/>
              <a:t>44</a:t>
            </a:fld>
            <a:endParaRPr lang="fr-FR"/>
          </a:p>
        </p:txBody>
      </p:sp>
    </p:spTree>
    <p:extLst>
      <p:ext uri="{BB962C8B-B14F-4D97-AF65-F5344CB8AC3E}">
        <p14:creationId xmlns:p14="http://schemas.microsoft.com/office/powerpoint/2010/main" val="1087933141"/>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CA" dirty="0" smtClean="0"/>
          </a:p>
          <a:p>
            <a:r>
              <a:rPr lang="fr-CA" b="1" dirty="0" smtClean="0"/>
              <a:t>Enjeux stratégiques :</a:t>
            </a:r>
            <a:endParaRPr lang="fr-CA" dirty="0" smtClean="0"/>
          </a:p>
          <a:p>
            <a:r>
              <a:rPr lang="fr-CA" b="1" dirty="0" smtClean="0"/>
              <a:t> </a:t>
            </a:r>
            <a:endParaRPr lang="fr-CA" dirty="0" smtClean="0"/>
          </a:p>
          <a:p>
            <a:pPr lvl="0"/>
            <a:r>
              <a:rPr lang="fr-CA" dirty="0" smtClean="0"/>
              <a:t>Développer une stratégie pour assurer un accès sécuritaire aux patients, l’encadrement et la gestion appropriés de l’utilisation du cannabis à des fins thérapeutiques.</a:t>
            </a:r>
          </a:p>
          <a:p>
            <a:pPr lvl="0"/>
            <a:r>
              <a:rPr lang="fr-CA" dirty="0" smtClean="0"/>
              <a:t>Tenir compte des besoins des patients, de la pratique  clinique et de l’organisation des soins et services.</a:t>
            </a:r>
          </a:p>
          <a:p>
            <a:r>
              <a:rPr lang="fr-CA" dirty="0" smtClean="0"/>
              <a:t> </a:t>
            </a:r>
          </a:p>
          <a:p>
            <a:r>
              <a:rPr lang="fr-CA" b="1" dirty="0" smtClean="0"/>
              <a:t>Enjeux cliniques et professionnels</a:t>
            </a:r>
            <a:r>
              <a:rPr lang="fr-CA" dirty="0" smtClean="0"/>
              <a:t> :</a:t>
            </a:r>
          </a:p>
          <a:p>
            <a:r>
              <a:rPr lang="fr-CA" dirty="0" smtClean="0"/>
              <a:t> </a:t>
            </a:r>
          </a:p>
          <a:p>
            <a:pPr lvl="0"/>
            <a:r>
              <a:rPr lang="fr-CA" dirty="0" smtClean="0"/>
              <a:t>Créer un programme  permettant la prise en charge efficiente des patients par les professionnels concernés.</a:t>
            </a:r>
          </a:p>
          <a:p>
            <a:pPr lvl="0"/>
            <a:r>
              <a:rPr lang="fr-CA" dirty="0" smtClean="0"/>
              <a:t>Ajuster les pratiques professionnelles  pour  répondre aux besoins des patients dans le contexte de la réglementation adoptée.</a:t>
            </a:r>
          </a:p>
          <a:p>
            <a:r>
              <a:rPr lang="fr-CA" dirty="0" smtClean="0"/>
              <a:t> </a:t>
            </a:r>
          </a:p>
          <a:p>
            <a:r>
              <a:rPr lang="fr-CA" b="1" dirty="0" smtClean="0"/>
              <a:t>Enjeux législatifs et éthiques</a:t>
            </a:r>
            <a:r>
              <a:rPr lang="fr-CA" dirty="0" smtClean="0"/>
              <a:t> :</a:t>
            </a:r>
          </a:p>
          <a:p>
            <a:r>
              <a:rPr lang="fr-CA" dirty="0" smtClean="0"/>
              <a:t> </a:t>
            </a:r>
          </a:p>
          <a:p>
            <a:r>
              <a:rPr lang="fr-CA" dirty="0" smtClean="0"/>
              <a:t>Les modalités d’application du programme sur l’utilisation du cannabis à des fins thérapeutiques</a:t>
            </a:r>
            <a:r>
              <a:rPr lang="fr-CA" baseline="0" dirty="0" smtClean="0"/>
              <a:t> </a:t>
            </a:r>
            <a:r>
              <a:rPr lang="fr-CA" dirty="0" smtClean="0"/>
              <a:t>doivent respecter, outre les lois et règlements fédéraux (dont la Loi réglementant certaines drogues et autres substances et le Règlement sur la marihuana à des fins médicales),  la Loi concernant la lutte contre le tabagisme, le Règlement d’application de la Loi concernant la lutte contre le tabagisme, les lois sur la confidentialité  d’accès à l’information en lien avec les données médicales et la Loi sur les services de santé et les services sociaux et ses règlements.</a:t>
            </a:r>
          </a:p>
          <a:p>
            <a:endParaRPr lang="fr-CA" dirty="0" smtClean="0"/>
          </a:p>
          <a:p>
            <a:pPr defTabSz="897484">
              <a:defRPr/>
            </a:pPr>
            <a:r>
              <a:rPr lang="fr-CA" dirty="0" smtClean="0"/>
              <a:t>En février 2016, dans la décision Allard c. Canada, la Cour fédérale juge que le nouveau régime (dans son ensemble) instauré par le RMFM porte atteinte au droit à la liberté et au droit à la sécurité des patients garantis par l'article 7 de la Charte canadienne. En effet, le RMFM interdit à une personne de cultiver de la marihuana pour elle même ou de l’acheter d’un fournisseur qui ne détient pas une licence de producteur autorisé. Or en raison de ces restrictions, si une personne ne peut pas avoir accès à un producteur autorisé pour quelque raison que ce soit, la sécurité de la personne est mise en jeu étant donné qu’elle n’aura pas accès à ses médicaments, ce qui causera des souffrances physiques ou psychologiques. En conséquence, la Cour déclare le RMFM invalide. Cependant, la Cour suspend pendant 6 mois l’application de la déclaration d’invalidité afin de permettre au Canada d’adopter un nouveau régime. Puisque la déclaration d'invalidité est suspendue à partir du 24 février 2016 (date de la décision) jusqu'au 24 août 2016 (6 mois plus tard), le gouvernement canadien à donc jusqu'au 24 août 2016 pour adopter un nouveau régime. De plus, le régime du RMFM (qui prescrit que les producteurs autorisés sont la seule source d'accès à la marihuana) demeure valide et en vigueur jusqu'au 24 août 2016.</a:t>
            </a:r>
          </a:p>
          <a:p>
            <a:endParaRPr lang="fr-CA" dirty="0" smtClean="0"/>
          </a:p>
          <a:p>
            <a:r>
              <a:rPr lang="fr-CA" dirty="0" smtClean="0"/>
              <a:t>Des décisions sont donc à venir au niveau fédéral concernant le cannabis: Criminalisation</a:t>
            </a:r>
            <a:r>
              <a:rPr lang="fr-CA" baseline="0" dirty="0" smtClean="0"/>
              <a:t> (statu quo). Décriminalisation ou Légalisation?</a:t>
            </a:r>
          </a:p>
          <a:p>
            <a:endParaRPr lang="fr-CA" baseline="0" dirty="0" smtClean="0"/>
          </a:p>
          <a:p>
            <a:r>
              <a:rPr lang="fr-CA" baseline="0" dirty="0" smtClean="0"/>
              <a:t>L’Ordre des pharmaciens du Québec devra également se pencher rapidement sur  cette question et réfléchir aux impacts de ses décisions gouvernementales quant à la gestion du cannabis en pharmacie.</a:t>
            </a:r>
            <a:endParaRPr lang="fr-CA" dirty="0" smtClean="0"/>
          </a:p>
          <a:p>
            <a:r>
              <a:rPr lang="fr-CA" dirty="0" smtClean="0"/>
              <a:t> </a:t>
            </a:r>
          </a:p>
          <a:p>
            <a:r>
              <a:rPr lang="fr-CA" b="1" i="1" dirty="0" smtClean="0"/>
              <a:t>Criminalisation </a:t>
            </a:r>
            <a:r>
              <a:rPr lang="fr-CA" i="1" dirty="0" smtClean="0"/>
              <a:t>: La production, la distribution et la possession de marijuana font l’objet de sanctions pénales allant d’amendes à l’incarcération. Une condamnation mène à l’ouverture d’un casier judiciaire.</a:t>
            </a:r>
          </a:p>
          <a:p>
            <a:endParaRPr lang="fr-CA" i="1" dirty="0" smtClean="0"/>
          </a:p>
          <a:p>
            <a:r>
              <a:rPr lang="fr-CA" b="1" i="1" dirty="0" smtClean="0"/>
              <a:t>Décriminalisation</a:t>
            </a:r>
            <a:r>
              <a:rPr lang="fr-CA" i="1" dirty="0" smtClean="0"/>
              <a:t> : Les peines criminelles pour possession à usage personnel sont commuées en peines non criminelles, p. ex. des sanctions civiles de types contraventions ou amendes. Les personnes accusées ne reçoivent pas de casier judiciaire dans la plupart des cas. Enfin, dans la majorité des modèles de décriminalisation, la production et la distribution à grande échelle restent passibles de sanctions pénales.</a:t>
            </a:r>
          </a:p>
          <a:p>
            <a:endParaRPr lang="fr-CA" i="1" dirty="0" smtClean="0"/>
          </a:p>
          <a:p>
            <a:r>
              <a:rPr lang="fr-CA" b="1" i="1" dirty="0" smtClean="0"/>
              <a:t>Légalisation</a:t>
            </a:r>
            <a:r>
              <a:rPr lang="fr-CA" i="1" dirty="0" smtClean="0"/>
              <a:t> : Aucune imposition de sanctions pénales. La consommation, la production et la distribution d’une substance restent généralement assujetties à une réglementation imposant des directives et restrictions, comme la réglementation de l’alcool et du tabac. </a:t>
            </a:r>
          </a:p>
          <a:p>
            <a:endParaRPr lang="fr-CA" dirty="0" smtClean="0"/>
          </a:p>
          <a:p>
            <a:r>
              <a:rPr lang="fr-CA" dirty="0" smtClean="0"/>
              <a:t> </a:t>
            </a:r>
          </a:p>
          <a:p>
            <a:r>
              <a:rPr lang="fr-CA" b="1" dirty="0" smtClean="0"/>
              <a:t>Enjeux organisationnels et de gestion</a:t>
            </a:r>
            <a:r>
              <a:rPr lang="fr-CA" dirty="0" smtClean="0"/>
              <a:t> :</a:t>
            </a:r>
          </a:p>
          <a:p>
            <a:r>
              <a:rPr lang="fr-CA" dirty="0" smtClean="0"/>
              <a:t> </a:t>
            </a:r>
          </a:p>
          <a:p>
            <a:pPr lvl="0"/>
            <a:r>
              <a:rPr lang="fr-CA" dirty="0" smtClean="0"/>
              <a:t>Établir la logistique organisationnelle</a:t>
            </a:r>
          </a:p>
          <a:p>
            <a:pPr lvl="0"/>
            <a:r>
              <a:rPr lang="fr-CA" dirty="0" smtClean="0"/>
              <a:t>Rédiger les procédures </a:t>
            </a:r>
          </a:p>
          <a:p>
            <a:pPr lvl="0"/>
            <a:r>
              <a:rPr lang="fr-CA" dirty="0" smtClean="0"/>
              <a:t>Structurer le système de suivi, d’encadrement et de gestion de la distribution de marihuana impliquera des ressources et des  mécanismes spécifiques de communication des informations entre professionnels.</a:t>
            </a:r>
          </a:p>
          <a:p>
            <a:pPr lvl="0"/>
            <a:r>
              <a:rPr lang="fr-CA" dirty="0" smtClean="0"/>
              <a:t>Préciser les clientèles et les indications ciblées par le programme et à quel coût ?</a:t>
            </a:r>
          </a:p>
          <a:p>
            <a:r>
              <a:rPr lang="fr-CA" dirty="0" smtClean="0"/>
              <a:t> </a:t>
            </a:r>
          </a:p>
          <a:p>
            <a:r>
              <a:rPr lang="fr-CA" b="1" dirty="0" smtClean="0"/>
              <a:t>Enjeux économiques</a:t>
            </a:r>
            <a:r>
              <a:rPr lang="fr-CA" dirty="0" smtClean="0"/>
              <a:t> :</a:t>
            </a:r>
          </a:p>
          <a:p>
            <a:r>
              <a:rPr lang="fr-CA" dirty="0" smtClean="0"/>
              <a:t> </a:t>
            </a:r>
          </a:p>
          <a:p>
            <a:pPr lvl="0"/>
            <a:r>
              <a:rPr lang="fr-CA" dirty="0" smtClean="0"/>
              <a:t>Les impacts financiers reliés à la l’organisation des services pour les établissements de santé.</a:t>
            </a:r>
          </a:p>
          <a:p>
            <a:pPr lvl="0"/>
            <a:r>
              <a:rPr lang="fr-CA" dirty="0" smtClean="0"/>
              <a:t>L’enjeu des coûts d’acquisition  pour les patients et/ou les établissements.</a:t>
            </a:r>
          </a:p>
          <a:p>
            <a:r>
              <a:rPr lang="fr-CA" dirty="0" smtClean="0"/>
              <a:t> </a:t>
            </a:r>
          </a:p>
          <a:p>
            <a:r>
              <a:rPr lang="fr-CA" i="1" dirty="0" smtClean="0"/>
              <a:t>Direction des affaires pharmaceutiques du MSSS , 05 février 2014.</a:t>
            </a:r>
          </a:p>
          <a:p>
            <a:r>
              <a:rPr lang="fr-CA" dirty="0" smtClean="0"/>
              <a:t> </a:t>
            </a:r>
            <a:endParaRPr lang="fr-FR" dirty="0"/>
          </a:p>
        </p:txBody>
      </p:sp>
      <p:sp>
        <p:nvSpPr>
          <p:cNvPr id="4" name="Espace réservé du numéro de diapositive 3"/>
          <p:cNvSpPr>
            <a:spLocks noGrp="1"/>
          </p:cNvSpPr>
          <p:nvPr>
            <p:ph type="sldNum" sz="quarter" idx="10"/>
          </p:nvPr>
        </p:nvSpPr>
        <p:spPr/>
        <p:txBody>
          <a:bodyPr/>
          <a:lstStyle/>
          <a:p>
            <a:fld id="{A6A8B987-F3A2-4AFF-AEBA-8B5D666FDA11}" type="slidenum">
              <a:rPr lang="fr-FR" smtClean="0"/>
              <a:t>45</a:t>
            </a:fld>
            <a:endParaRPr lang="fr-FR"/>
          </a:p>
        </p:txBody>
      </p:sp>
    </p:spTree>
    <p:extLst>
      <p:ext uri="{BB962C8B-B14F-4D97-AF65-F5344CB8AC3E}">
        <p14:creationId xmlns:p14="http://schemas.microsoft.com/office/powerpoint/2010/main" val="1474014930"/>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A6A8B987-F3A2-4AFF-AEBA-8B5D666FDA11}" type="slidenum">
              <a:rPr lang="fr-FR" smtClean="0"/>
              <a:t>46</a:t>
            </a:fld>
            <a:endParaRPr lang="fr-FR"/>
          </a:p>
        </p:txBody>
      </p:sp>
    </p:spTree>
    <p:extLst>
      <p:ext uri="{BB962C8B-B14F-4D97-AF65-F5344CB8AC3E}">
        <p14:creationId xmlns:p14="http://schemas.microsoft.com/office/powerpoint/2010/main" val="3703737116"/>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A6A8B987-F3A2-4AFF-AEBA-8B5D666FDA11}" type="slidenum">
              <a:rPr lang="fr-FR" smtClean="0"/>
              <a:t>47</a:t>
            </a:fld>
            <a:endParaRPr lang="fr-FR"/>
          </a:p>
        </p:txBody>
      </p:sp>
    </p:spTree>
    <p:extLst>
      <p:ext uri="{BB962C8B-B14F-4D97-AF65-F5344CB8AC3E}">
        <p14:creationId xmlns:p14="http://schemas.microsoft.com/office/powerpoint/2010/main" val="4063553500"/>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CA" sz="1200" kern="1200" dirty="0" smtClean="0">
              <a:solidFill>
                <a:schemeClr val="tx1"/>
              </a:solidFill>
              <a:effectLst/>
              <a:latin typeface="+mn-lt"/>
              <a:ea typeface="+mn-ea"/>
              <a:cs typeface="+mn-cs"/>
            </a:endParaRPr>
          </a:p>
          <a:p>
            <a:r>
              <a:rPr lang="fr-CA" sz="1200" kern="1200" dirty="0" smtClean="0">
                <a:solidFill>
                  <a:schemeClr val="tx1"/>
                </a:solidFill>
                <a:effectLst/>
                <a:latin typeface="+mn-lt"/>
                <a:ea typeface="+mn-ea"/>
                <a:cs typeface="+mn-cs"/>
              </a:rPr>
              <a:t>En février 2016, dans la décision Allard c. Canada, la Cour fédérale juge que le nouveau régime (dans son ensemble) instauré par le Règlement</a:t>
            </a:r>
            <a:r>
              <a:rPr lang="fr-CA" sz="1200" kern="1200" baseline="0" dirty="0" smtClean="0">
                <a:solidFill>
                  <a:schemeClr val="tx1"/>
                </a:solidFill>
                <a:effectLst/>
                <a:latin typeface="+mn-lt"/>
                <a:ea typeface="+mn-ea"/>
                <a:cs typeface="+mn-cs"/>
              </a:rPr>
              <a:t> sur la marihuana à des fins </a:t>
            </a:r>
            <a:r>
              <a:rPr lang="fr-CA" sz="1200" kern="1200" dirty="0" smtClean="0">
                <a:solidFill>
                  <a:schemeClr val="tx1"/>
                </a:solidFill>
                <a:effectLst/>
                <a:latin typeface="+mn-lt"/>
                <a:ea typeface="+mn-ea"/>
                <a:cs typeface="+mn-cs"/>
              </a:rPr>
              <a:t> RMFM porte atteinte au droit à la liberté et au droit à la sécurité des patients garantis par l'article 7 de la Charte canadienne. En effet, le RMFM interdit à une personne de cultiver de la marihuana pour elle même ou de l’acheter d’un fournisseur qui ne détient pas une licence de producteur autorisé. Or en raison de ces restrictions, si une personne ne peut pas avoir accès à un producteur autorisé pour quelque raison que ce soit, la sécurité de la personne est mise en jeu étant donné qu’elle n’aura pas accès à ses médicaments, ce qui causera des souffrances physiques ou psychologiques. En conséquence, la Cour déclare le RMFM invalide. Cependant, la Cour suspend pendant 6 mois l’application de la déclaration d’invalidité afin de permettre au Canada d’adopter un nouveau régime. Puisque la déclaration d'invalidité est suspendue</a:t>
            </a:r>
            <a:r>
              <a:rPr lang="fr-CA" sz="1200" kern="1200" baseline="0" dirty="0" smtClean="0">
                <a:solidFill>
                  <a:schemeClr val="tx1"/>
                </a:solidFill>
                <a:effectLst/>
                <a:latin typeface="+mn-lt"/>
                <a:ea typeface="+mn-ea"/>
                <a:cs typeface="+mn-cs"/>
              </a:rPr>
              <a:t> à </a:t>
            </a:r>
            <a:r>
              <a:rPr lang="fr-CA" sz="1200" kern="1200" dirty="0" smtClean="0">
                <a:solidFill>
                  <a:schemeClr val="tx1"/>
                </a:solidFill>
                <a:effectLst/>
                <a:latin typeface="+mn-lt"/>
                <a:ea typeface="+mn-ea"/>
                <a:cs typeface="+mn-cs"/>
              </a:rPr>
              <a:t>partir du 24 février 2016 (date de la décision) jusqu'au 24 août 2016 (6 mois plus tard), le gouvernement canadien à donc jusqu'au 24 août 2016 pour adopter un nouveau régime. De plus, le régime du RMFM (qui prescrit que les producteurs autorisés sont la seule source d'accès à la marihuana) demeure valide et en vigueur jusqu'au 24 août 2016.</a:t>
            </a:r>
          </a:p>
          <a:p>
            <a:endParaRPr lang="fr-CA" sz="1200" kern="1200" dirty="0" smtClean="0">
              <a:solidFill>
                <a:schemeClr val="tx1"/>
              </a:solidFill>
              <a:effectLst/>
              <a:latin typeface="+mn-lt"/>
              <a:ea typeface="+mn-ea"/>
              <a:cs typeface="+mn-cs"/>
            </a:endParaRPr>
          </a:p>
          <a:p>
            <a:r>
              <a:rPr lang="fr-CA" sz="1200" kern="1200" dirty="0" smtClean="0">
                <a:solidFill>
                  <a:schemeClr val="tx1"/>
                </a:solidFill>
                <a:effectLst/>
                <a:latin typeface="+mn-lt"/>
                <a:ea typeface="+mn-ea"/>
                <a:cs typeface="+mn-cs"/>
              </a:rPr>
              <a:t>Des décisions sont donc à venir au niveau fédéral concernant le cannabis: Criminalisation (statu quo). Décriminalisation ou Légalisation?</a:t>
            </a:r>
          </a:p>
          <a:p>
            <a:r>
              <a:rPr lang="fr-CA" sz="1200" kern="1200" dirty="0" smtClean="0">
                <a:solidFill>
                  <a:schemeClr val="tx1"/>
                </a:solidFill>
                <a:effectLst/>
                <a:latin typeface="+mn-lt"/>
                <a:ea typeface="+mn-ea"/>
                <a:cs typeface="+mn-cs"/>
              </a:rPr>
              <a:t>L’Ordre des pharmaciens du Québec devra également se pencher rapidement sur  cette question et réfléchir aux impacts de ses décisions gouvernementales quant à la gestion du cannabis en pharmacie.</a:t>
            </a:r>
          </a:p>
          <a:p>
            <a:r>
              <a:rPr lang="fr-CA" sz="1200" kern="1200" dirty="0" smtClean="0">
                <a:solidFill>
                  <a:schemeClr val="tx1"/>
                </a:solidFill>
                <a:effectLst/>
                <a:latin typeface="+mn-lt"/>
                <a:ea typeface="+mn-ea"/>
                <a:cs typeface="+mn-cs"/>
              </a:rPr>
              <a:t> </a:t>
            </a:r>
          </a:p>
          <a:p>
            <a:r>
              <a:rPr lang="fr-CA" sz="1200" b="1" i="1" kern="1200" dirty="0" smtClean="0">
                <a:solidFill>
                  <a:schemeClr val="tx1"/>
                </a:solidFill>
                <a:effectLst/>
                <a:latin typeface="+mn-lt"/>
                <a:ea typeface="+mn-ea"/>
                <a:cs typeface="+mn-cs"/>
              </a:rPr>
              <a:t>Criminalisation </a:t>
            </a:r>
            <a:r>
              <a:rPr lang="fr-CA" sz="1200" i="1" kern="1200" dirty="0" smtClean="0">
                <a:solidFill>
                  <a:schemeClr val="tx1"/>
                </a:solidFill>
                <a:effectLst/>
                <a:latin typeface="+mn-lt"/>
                <a:ea typeface="+mn-ea"/>
                <a:cs typeface="+mn-cs"/>
              </a:rPr>
              <a:t>: La production, la distribution et la possession de marijuana font l’objet de sanctions pénales allant d’amendes à l’incarcération. Une condamnation mène à l’ouverture d’un casier judiciaire.</a:t>
            </a:r>
            <a:endParaRPr lang="fr-CA" sz="1200" kern="1200" dirty="0" smtClean="0">
              <a:solidFill>
                <a:schemeClr val="tx1"/>
              </a:solidFill>
              <a:effectLst/>
              <a:latin typeface="+mn-lt"/>
              <a:ea typeface="+mn-ea"/>
              <a:cs typeface="+mn-cs"/>
            </a:endParaRPr>
          </a:p>
          <a:p>
            <a:r>
              <a:rPr lang="fr-CA" sz="1200" b="1" i="1" kern="1200" dirty="0" smtClean="0">
                <a:solidFill>
                  <a:schemeClr val="tx1"/>
                </a:solidFill>
                <a:effectLst/>
                <a:latin typeface="+mn-lt"/>
                <a:ea typeface="+mn-ea"/>
                <a:cs typeface="+mn-cs"/>
              </a:rPr>
              <a:t>Décriminalisation</a:t>
            </a:r>
            <a:r>
              <a:rPr lang="fr-CA" sz="1200" i="1" kern="1200" dirty="0" smtClean="0">
                <a:solidFill>
                  <a:schemeClr val="tx1"/>
                </a:solidFill>
                <a:effectLst/>
                <a:latin typeface="+mn-lt"/>
                <a:ea typeface="+mn-ea"/>
                <a:cs typeface="+mn-cs"/>
              </a:rPr>
              <a:t> : Les peines criminelles pour possession à usage personnel sont commuées en peines non criminelles, p. ex. des sanctions civiles de types contraventions ou amendes. Les personnes accusées ne reçoivent pas de casier judiciaire dans la plupart des cas. Enfin, dans la majorité des modèles de décriminalisation, la production et la distribution à grande échelle restent passibles de sanctions pénales.</a:t>
            </a:r>
            <a:endParaRPr lang="fr-CA" sz="1200" kern="1200" dirty="0" smtClean="0">
              <a:solidFill>
                <a:schemeClr val="tx1"/>
              </a:solidFill>
              <a:effectLst/>
              <a:latin typeface="+mn-lt"/>
              <a:ea typeface="+mn-ea"/>
              <a:cs typeface="+mn-cs"/>
            </a:endParaRPr>
          </a:p>
          <a:p>
            <a:r>
              <a:rPr lang="fr-CA" sz="1200" b="1" i="1" kern="1200" dirty="0" smtClean="0">
                <a:solidFill>
                  <a:schemeClr val="tx1"/>
                </a:solidFill>
                <a:effectLst/>
                <a:latin typeface="+mn-lt"/>
                <a:ea typeface="+mn-ea"/>
                <a:cs typeface="+mn-cs"/>
              </a:rPr>
              <a:t>Légalisation</a:t>
            </a:r>
            <a:r>
              <a:rPr lang="fr-CA" sz="1200" i="1" kern="1200" dirty="0" smtClean="0">
                <a:solidFill>
                  <a:schemeClr val="tx1"/>
                </a:solidFill>
                <a:effectLst/>
                <a:latin typeface="+mn-lt"/>
                <a:ea typeface="+mn-ea"/>
                <a:cs typeface="+mn-cs"/>
              </a:rPr>
              <a:t> : Aucune imposition de sanctions pénales. La consommation, la production et la distribution d’une substance restent généralement assujetties à une réglementation imposant des directives et restrictions, comme la réglementation de l’alcool et du tabac. </a:t>
            </a:r>
            <a:endParaRPr lang="fr-CA" sz="1200" kern="1200" dirty="0" smtClean="0">
              <a:solidFill>
                <a:schemeClr val="tx1"/>
              </a:solidFill>
              <a:effectLst/>
              <a:latin typeface="+mn-lt"/>
              <a:ea typeface="+mn-ea"/>
              <a:cs typeface="+mn-cs"/>
            </a:endParaRPr>
          </a:p>
          <a:p>
            <a:r>
              <a:rPr lang="fr-CA" sz="1200" kern="1200" dirty="0" smtClean="0">
                <a:solidFill>
                  <a:schemeClr val="tx1"/>
                </a:solidFill>
                <a:effectLst/>
                <a:latin typeface="+mn-lt"/>
                <a:ea typeface="+mn-ea"/>
                <a:cs typeface="+mn-cs"/>
              </a:rPr>
              <a:t> </a:t>
            </a:r>
          </a:p>
          <a:p>
            <a:r>
              <a:rPr lang="fr-CA" sz="1200" kern="1200" dirty="0" smtClean="0">
                <a:solidFill>
                  <a:schemeClr val="tx1"/>
                </a:solidFill>
                <a:effectLst/>
                <a:latin typeface="+mn-lt"/>
                <a:ea typeface="+mn-ea"/>
                <a:cs typeface="+mn-cs"/>
              </a:rPr>
              <a:t> </a:t>
            </a:r>
            <a:r>
              <a:rPr lang="fr-CA" sz="1200" b="1" kern="1200" dirty="0" smtClean="0">
                <a:solidFill>
                  <a:schemeClr val="tx1"/>
                </a:solidFill>
                <a:effectLst/>
                <a:latin typeface="+mn-lt"/>
                <a:ea typeface="+mn-ea"/>
                <a:cs typeface="+mn-cs"/>
              </a:rPr>
              <a:t>Source</a:t>
            </a:r>
            <a:r>
              <a:rPr lang="fr-CA" sz="1200" b="1" kern="1200" baseline="0" dirty="0" smtClean="0">
                <a:solidFill>
                  <a:schemeClr val="tx1"/>
                </a:solidFill>
                <a:effectLst/>
                <a:latin typeface="+mn-lt"/>
                <a:ea typeface="+mn-ea"/>
                <a:cs typeface="+mn-cs"/>
              </a:rPr>
              <a:t> des définitions</a:t>
            </a:r>
            <a:r>
              <a:rPr lang="fr-CA" sz="1200" kern="1200" baseline="0" dirty="0" smtClean="0">
                <a:solidFill>
                  <a:schemeClr val="tx1"/>
                </a:solidFill>
                <a:effectLst/>
                <a:latin typeface="+mn-lt"/>
                <a:ea typeface="+mn-ea"/>
                <a:cs typeface="+mn-cs"/>
              </a:rPr>
              <a:t>: Centre Canadien de la lutte contre la toxicomanie. Usage de la marihuana à des fins non thérapeutiques. Octobre 2014. www.cclt.www.ccsa.ca. Consulté le 18 juillet 2016.</a:t>
            </a:r>
            <a:endParaRPr lang="fr-CA" sz="1200" kern="1200" dirty="0" smtClean="0">
              <a:solidFill>
                <a:schemeClr val="tx1"/>
              </a:solidFill>
              <a:effectLst/>
              <a:latin typeface="+mn-lt"/>
              <a:ea typeface="+mn-ea"/>
              <a:cs typeface="+mn-cs"/>
            </a:endParaRPr>
          </a:p>
          <a:p>
            <a:endParaRPr lang="fr-CA" sz="1200" kern="1200" dirty="0" smtClean="0">
              <a:solidFill>
                <a:schemeClr val="tx1"/>
              </a:solidFill>
              <a:effectLst/>
              <a:latin typeface="+mn-lt"/>
              <a:ea typeface="+mn-ea"/>
              <a:cs typeface="+mn-cs"/>
            </a:endParaRPr>
          </a:p>
          <a:p>
            <a:endParaRPr lang="fr-CA" sz="1200" b="1" kern="1200" dirty="0" smtClean="0">
              <a:solidFill>
                <a:schemeClr val="tx1"/>
              </a:solidFill>
              <a:effectLst/>
              <a:latin typeface="+mn-lt"/>
              <a:ea typeface="+mn-ea"/>
              <a:cs typeface="+mn-cs"/>
            </a:endParaRPr>
          </a:p>
          <a:p>
            <a:r>
              <a:rPr lang="fr-CA" sz="1200" b="1" kern="1200" dirty="0" smtClean="0">
                <a:solidFill>
                  <a:schemeClr val="tx1"/>
                </a:solidFill>
                <a:effectLst/>
                <a:latin typeface="+mn-lt"/>
                <a:ea typeface="+mn-ea"/>
                <a:cs typeface="+mn-cs"/>
              </a:rPr>
              <a:t>Note explicative sur la décriminalisation  (Éric Folot, avocat, Juillet 2016)</a:t>
            </a:r>
          </a:p>
          <a:p>
            <a:endParaRPr lang="fr-CA" sz="1200" b="1" kern="1200" dirty="0" smtClean="0">
              <a:solidFill>
                <a:schemeClr val="tx1"/>
              </a:solidFill>
              <a:effectLst/>
              <a:latin typeface="+mn-lt"/>
              <a:ea typeface="+mn-ea"/>
              <a:cs typeface="+mn-cs"/>
            </a:endParaRPr>
          </a:p>
          <a:p>
            <a:r>
              <a:rPr lang="fr-CA" sz="1200" kern="1200" dirty="0" smtClean="0">
                <a:solidFill>
                  <a:schemeClr val="tx1"/>
                </a:solidFill>
                <a:effectLst/>
                <a:latin typeface="+mn-lt"/>
                <a:ea typeface="+mn-ea"/>
                <a:cs typeface="+mn-cs"/>
              </a:rPr>
              <a:t>Concernant la définition du terme « décriminalisation » ci-dessous, il s’agit en fait de la définition d’une décriminalisation de droit au sens faible du terme.</a:t>
            </a:r>
          </a:p>
          <a:p>
            <a:r>
              <a:rPr lang="fr-CA" sz="1200" kern="1200" dirty="0" smtClean="0">
                <a:solidFill>
                  <a:schemeClr val="tx1"/>
                </a:solidFill>
                <a:effectLst/>
                <a:latin typeface="+mn-lt"/>
                <a:ea typeface="+mn-ea"/>
                <a:cs typeface="+mn-cs"/>
              </a:rPr>
              <a:t> </a:t>
            </a:r>
          </a:p>
          <a:p>
            <a:r>
              <a:rPr lang="fr-CA" sz="1200" kern="1200" dirty="0" smtClean="0">
                <a:solidFill>
                  <a:schemeClr val="tx1"/>
                </a:solidFill>
                <a:effectLst/>
                <a:latin typeface="+mn-lt"/>
                <a:ea typeface="+mn-ea"/>
                <a:cs typeface="+mn-cs"/>
              </a:rPr>
              <a:t>Selon le professeur Alvaro P. Pires, titulaire de la </a:t>
            </a:r>
            <a:r>
              <a:rPr lang="fr-CA" sz="1200" i="1" kern="1200" dirty="0" smtClean="0">
                <a:solidFill>
                  <a:schemeClr val="tx1"/>
                </a:solidFill>
                <a:effectLst/>
                <a:latin typeface="+mn-lt"/>
                <a:ea typeface="+mn-ea"/>
                <a:cs typeface="+mn-cs"/>
              </a:rPr>
              <a:t>Chaire de recherche du Canada en </a:t>
            </a:r>
            <a:r>
              <a:rPr lang="fr-CA" sz="1200" i="1" kern="1200" dirty="0" err="1" smtClean="0">
                <a:solidFill>
                  <a:schemeClr val="tx1"/>
                </a:solidFill>
                <a:effectLst/>
                <a:latin typeface="+mn-lt"/>
                <a:ea typeface="+mn-ea"/>
                <a:cs typeface="+mn-cs"/>
              </a:rPr>
              <a:t>Bijuridisme</a:t>
            </a:r>
            <a:r>
              <a:rPr lang="fr-CA" sz="1200" i="1" kern="1200" dirty="0" smtClean="0">
                <a:solidFill>
                  <a:schemeClr val="tx1"/>
                </a:solidFill>
                <a:effectLst/>
                <a:latin typeface="+mn-lt"/>
                <a:ea typeface="+mn-ea"/>
                <a:cs typeface="+mn-cs"/>
              </a:rPr>
              <a:t> et justice pénale </a:t>
            </a:r>
            <a:r>
              <a:rPr lang="fr-CA" sz="1200" kern="1200" dirty="0" smtClean="0">
                <a:solidFill>
                  <a:schemeClr val="tx1"/>
                </a:solidFill>
                <a:effectLst/>
                <a:latin typeface="+mn-lt"/>
                <a:ea typeface="+mn-ea"/>
                <a:cs typeface="+mn-cs"/>
              </a:rPr>
              <a:t>Université d’Ottawa, il existe deux types de décriminalisation de droit : l’une au sens faible et l’une au sens fort.  Il affirme :</a:t>
            </a:r>
          </a:p>
          <a:p>
            <a:r>
              <a:rPr lang="fr-CA" sz="1200" kern="1200" dirty="0" smtClean="0">
                <a:solidFill>
                  <a:schemeClr val="tx1"/>
                </a:solidFill>
                <a:effectLst/>
                <a:latin typeface="+mn-lt"/>
                <a:ea typeface="+mn-ea"/>
                <a:cs typeface="+mn-cs"/>
              </a:rPr>
              <a:t> </a:t>
            </a:r>
          </a:p>
          <a:p>
            <a:r>
              <a:rPr lang="fr-CA" sz="1200" kern="1200" dirty="0" smtClean="0">
                <a:solidFill>
                  <a:schemeClr val="tx1"/>
                </a:solidFill>
                <a:effectLst/>
                <a:latin typeface="+mn-lt"/>
                <a:ea typeface="+mn-ea"/>
                <a:cs typeface="+mn-cs"/>
              </a:rPr>
              <a:t>«   La décriminalisation des drogues douces n’a pas pour effet de créer une sorte de « droit à la drogue », comme on le dit parfois dans le cadre du débat légalisation / prohibition. En fait, il existe au moins deux modalités de décriminalisation de droit mais aucune ne produit </a:t>
            </a:r>
            <a:r>
              <a:rPr lang="fr-CA" sz="1200" i="1" kern="1200" dirty="0" smtClean="0">
                <a:solidFill>
                  <a:schemeClr val="tx1"/>
                </a:solidFill>
                <a:effectLst/>
                <a:latin typeface="+mn-lt"/>
                <a:ea typeface="+mn-ea"/>
                <a:cs typeface="+mn-cs"/>
              </a:rPr>
              <a:t>tout à fait</a:t>
            </a:r>
            <a:r>
              <a:rPr lang="fr-CA" sz="1200" kern="1200" dirty="0" smtClean="0">
                <a:solidFill>
                  <a:schemeClr val="tx1"/>
                </a:solidFill>
                <a:effectLst/>
                <a:latin typeface="+mn-lt"/>
                <a:ea typeface="+mn-ea"/>
                <a:cs typeface="+mn-cs"/>
              </a:rPr>
              <a:t> ce que cette expression laisse parfois entendre.</a:t>
            </a:r>
          </a:p>
          <a:p>
            <a:r>
              <a:rPr lang="fr-CA" sz="1200" kern="1200" dirty="0" smtClean="0">
                <a:solidFill>
                  <a:schemeClr val="tx1"/>
                </a:solidFill>
                <a:effectLst/>
                <a:latin typeface="+mn-lt"/>
                <a:ea typeface="+mn-ea"/>
                <a:cs typeface="+mn-cs"/>
              </a:rPr>
              <a:t>  </a:t>
            </a:r>
          </a:p>
          <a:p>
            <a:pPr lvl="0"/>
            <a:r>
              <a:rPr lang="fr-CA" sz="1200" u="sng" kern="1200" dirty="0" smtClean="0">
                <a:solidFill>
                  <a:schemeClr val="tx1"/>
                </a:solidFill>
                <a:effectLst/>
                <a:latin typeface="+mn-lt"/>
                <a:ea typeface="+mn-ea"/>
                <a:cs typeface="+mn-cs"/>
              </a:rPr>
              <a:t>La décriminalisation </a:t>
            </a:r>
            <a:r>
              <a:rPr lang="fr-CA" sz="1200" i="1" u="sng" kern="1200" dirty="0" smtClean="0">
                <a:solidFill>
                  <a:schemeClr val="tx1"/>
                </a:solidFill>
                <a:effectLst/>
                <a:latin typeface="+mn-lt"/>
                <a:ea typeface="+mn-ea"/>
                <a:cs typeface="+mn-cs"/>
              </a:rPr>
              <a:t>de droit</a:t>
            </a:r>
            <a:r>
              <a:rPr lang="fr-CA" sz="1200" u="sng" kern="1200" dirty="0" smtClean="0">
                <a:solidFill>
                  <a:schemeClr val="tx1"/>
                </a:solidFill>
                <a:effectLst/>
                <a:latin typeface="+mn-lt"/>
                <a:ea typeface="+mn-ea"/>
                <a:cs typeface="+mn-cs"/>
              </a:rPr>
              <a:t>, au sens le plus faible du terme</a:t>
            </a:r>
            <a:r>
              <a:rPr lang="fr-CA" sz="1200" kern="1200" dirty="0" smtClean="0">
                <a:solidFill>
                  <a:schemeClr val="tx1"/>
                </a:solidFill>
                <a:effectLst/>
                <a:latin typeface="+mn-lt"/>
                <a:ea typeface="+mn-ea"/>
                <a:cs typeface="+mn-cs"/>
              </a:rPr>
              <a:t>, consiste simplement dans le remplacement du droit criminel par un droit coercitif spécial non-criminel</a:t>
            </a:r>
            <a:r>
              <a:rPr lang="fr-CA" sz="1200" u="sng" kern="1200" dirty="0" smtClean="0">
                <a:solidFill>
                  <a:schemeClr val="tx1"/>
                </a:solidFill>
                <a:effectLst/>
                <a:latin typeface="+mn-lt"/>
                <a:ea typeface="+mn-ea"/>
                <a:cs typeface="+mn-cs"/>
              </a:rPr>
              <a:t>[ </a:t>
            </a:r>
            <a:r>
              <a:rPr lang="fr-CA" sz="1200" kern="1200" dirty="0" smtClean="0">
                <a:solidFill>
                  <a:schemeClr val="tx1"/>
                </a:solidFill>
                <a:effectLst/>
                <a:latin typeface="+mn-lt"/>
                <a:ea typeface="+mn-ea"/>
                <a:cs typeface="+mn-cs"/>
              </a:rPr>
              <a:t> qui ne peut pas recourir à l’incarcération, qui ne crée pas un casier judiciaire et qui dispose souvent d’autres règles de procédure. Dans cette modalité de décriminalisation de droit, le comportement continue à être considéré par le système juridique comme un illicite, mais il ne s’agit plus d’un illicite </a:t>
            </a:r>
            <a:r>
              <a:rPr lang="fr-CA" sz="1200" i="1" kern="1200" dirty="0" smtClean="0">
                <a:solidFill>
                  <a:schemeClr val="tx1"/>
                </a:solidFill>
                <a:effectLst/>
                <a:latin typeface="+mn-lt"/>
                <a:ea typeface="+mn-ea"/>
                <a:cs typeface="+mn-cs"/>
              </a:rPr>
              <a:t>criminel</a:t>
            </a:r>
            <a:r>
              <a:rPr lang="fr-CA" sz="1200" kern="1200" dirty="0" smtClean="0">
                <a:solidFill>
                  <a:schemeClr val="tx1"/>
                </a:solidFill>
                <a:effectLst/>
                <a:latin typeface="+mn-lt"/>
                <a:ea typeface="+mn-ea"/>
                <a:cs typeface="+mn-cs"/>
              </a:rPr>
              <a:t>. Il y a un transfert d’un système de régulation à un autre. Bref, la décriminalisation signifie alors ici simplement que, pour différentes raisons, l’État et le système juridique ont jugé que l’on ne devrait pas traiter de ce phénomène en termes d’illicites criminels.</a:t>
            </a:r>
          </a:p>
          <a:p>
            <a:r>
              <a:rPr lang="fr-CA" sz="1200" kern="1200" dirty="0" smtClean="0">
                <a:solidFill>
                  <a:schemeClr val="tx1"/>
                </a:solidFill>
                <a:effectLst/>
                <a:latin typeface="+mn-lt"/>
                <a:ea typeface="+mn-ea"/>
                <a:cs typeface="+mn-cs"/>
              </a:rPr>
              <a:t> </a:t>
            </a:r>
          </a:p>
          <a:p>
            <a:pPr lvl="0"/>
            <a:r>
              <a:rPr lang="fr-CA" sz="1200" u="sng" kern="1200" dirty="0" smtClean="0">
                <a:solidFill>
                  <a:schemeClr val="tx1"/>
                </a:solidFill>
                <a:effectLst/>
                <a:latin typeface="+mn-lt"/>
                <a:ea typeface="+mn-ea"/>
                <a:cs typeface="+mn-cs"/>
              </a:rPr>
              <a:t>La décriminalisation </a:t>
            </a:r>
            <a:r>
              <a:rPr lang="fr-CA" sz="1200" i="1" u="sng" kern="1200" dirty="0" smtClean="0">
                <a:solidFill>
                  <a:schemeClr val="tx1"/>
                </a:solidFill>
                <a:effectLst/>
                <a:latin typeface="+mn-lt"/>
                <a:ea typeface="+mn-ea"/>
                <a:cs typeface="+mn-cs"/>
              </a:rPr>
              <a:t>de droit</a:t>
            </a:r>
            <a:r>
              <a:rPr lang="fr-CA" sz="1200" u="sng" kern="1200" dirty="0" smtClean="0">
                <a:solidFill>
                  <a:schemeClr val="tx1"/>
                </a:solidFill>
                <a:effectLst/>
                <a:latin typeface="+mn-lt"/>
                <a:ea typeface="+mn-ea"/>
                <a:cs typeface="+mn-cs"/>
              </a:rPr>
              <a:t>, au sens le plus fort du terme</a:t>
            </a:r>
            <a:r>
              <a:rPr lang="fr-CA" sz="1200" kern="1200" dirty="0" smtClean="0">
                <a:solidFill>
                  <a:schemeClr val="tx1"/>
                </a:solidFill>
                <a:effectLst/>
                <a:latin typeface="+mn-lt"/>
                <a:ea typeface="+mn-ea"/>
                <a:cs typeface="+mn-cs"/>
              </a:rPr>
              <a:t>, reconnaît et consacre une sorte de </a:t>
            </a:r>
            <a:r>
              <a:rPr lang="fr-CA" sz="1200" i="1" kern="1200" dirty="0" smtClean="0">
                <a:solidFill>
                  <a:schemeClr val="tx1"/>
                </a:solidFill>
                <a:effectLst/>
                <a:latin typeface="+mn-lt"/>
                <a:ea typeface="+mn-ea"/>
                <a:cs typeface="+mn-cs"/>
              </a:rPr>
              <a:t>liberté instituée stricto sensu</a:t>
            </a:r>
            <a:r>
              <a:rPr lang="fr-CA" sz="1200" kern="1200" dirty="0" smtClean="0">
                <a:solidFill>
                  <a:schemeClr val="tx1"/>
                </a:solidFill>
                <a:effectLst/>
                <a:latin typeface="+mn-lt"/>
                <a:ea typeface="+mn-ea"/>
                <a:cs typeface="+mn-cs"/>
              </a:rPr>
              <a:t>, c’est-à-dire une zone de </a:t>
            </a:r>
            <a:r>
              <a:rPr lang="fr-CA" sz="1200" i="1" kern="1200" dirty="0" smtClean="0">
                <a:solidFill>
                  <a:schemeClr val="tx1"/>
                </a:solidFill>
                <a:effectLst/>
                <a:latin typeface="+mn-lt"/>
                <a:ea typeface="+mn-ea"/>
                <a:cs typeface="+mn-cs"/>
              </a:rPr>
              <a:t>retraite du droit criminel</a:t>
            </a:r>
            <a:r>
              <a:rPr lang="fr-CA" sz="1200" kern="1200" dirty="0" smtClean="0">
                <a:solidFill>
                  <a:schemeClr val="tx1"/>
                </a:solidFill>
                <a:effectLst/>
                <a:latin typeface="+mn-lt"/>
                <a:ea typeface="+mn-ea"/>
                <a:cs typeface="+mn-cs"/>
              </a:rPr>
              <a:t> avec une </a:t>
            </a:r>
            <a:r>
              <a:rPr lang="fr-CA" sz="1200" i="1" kern="1200" dirty="0" smtClean="0">
                <a:solidFill>
                  <a:schemeClr val="tx1"/>
                </a:solidFill>
                <a:effectLst/>
                <a:latin typeface="+mn-lt"/>
                <a:ea typeface="+mn-ea"/>
                <a:cs typeface="+mn-cs"/>
              </a:rPr>
              <a:t>obligation corrélative de non interférence (au moins) de la part de l’État</a:t>
            </a:r>
            <a:r>
              <a:rPr lang="fr-CA" sz="1200" kern="1200" dirty="0" smtClean="0">
                <a:solidFill>
                  <a:schemeClr val="tx1"/>
                </a:solidFill>
                <a:effectLst/>
                <a:latin typeface="+mn-lt"/>
                <a:ea typeface="+mn-ea"/>
                <a:cs typeface="+mn-cs"/>
              </a:rPr>
              <a:t>. »</a:t>
            </a:r>
          </a:p>
          <a:p>
            <a:r>
              <a:rPr lang="fr-CA" sz="1200" kern="1200" dirty="0" smtClean="0">
                <a:solidFill>
                  <a:schemeClr val="tx1"/>
                </a:solidFill>
                <a:effectLst/>
                <a:latin typeface="+mn-lt"/>
                <a:ea typeface="+mn-ea"/>
                <a:cs typeface="+mn-cs"/>
              </a:rPr>
              <a:t> </a:t>
            </a:r>
          </a:p>
          <a:p>
            <a:r>
              <a:rPr lang="fr-CA" sz="1200" b="1" u="sng" kern="1200" dirty="0" smtClean="0">
                <a:solidFill>
                  <a:schemeClr val="tx1"/>
                </a:solidFill>
                <a:effectLst/>
                <a:latin typeface="+mn-lt"/>
                <a:ea typeface="+mn-ea"/>
                <a:cs typeface="+mn-cs"/>
              </a:rPr>
              <a:t>Source</a:t>
            </a:r>
            <a:r>
              <a:rPr lang="fr-CA" sz="1200" kern="1200" dirty="0" smtClean="0">
                <a:solidFill>
                  <a:schemeClr val="tx1"/>
                </a:solidFill>
                <a:effectLst/>
                <a:latin typeface="+mn-lt"/>
                <a:ea typeface="+mn-ea"/>
                <a:cs typeface="+mn-cs"/>
              </a:rPr>
              <a:t> : Alvaro P. Pires, « La politique législative et les crimes à « double face » : Éléments pour une théorie </a:t>
            </a:r>
            <a:r>
              <a:rPr lang="fr-CA" sz="1200" kern="1200" dirty="0" err="1" smtClean="0">
                <a:solidFill>
                  <a:schemeClr val="tx1"/>
                </a:solidFill>
                <a:effectLst/>
                <a:latin typeface="+mn-lt"/>
                <a:ea typeface="+mn-ea"/>
                <a:cs typeface="+mn-cs"/>
              </a:rPr>
              <a:t>pluridimentionnelle</a:t>
            </a:r>
            <a:r>
              <a:rPr lang="fr-CA" sz="1200" kern="1200" dirty="0" smtClean="0">
                <a:solidFill>
                  <a:schemeClr val="tx1"/>
                </a:solidFill>
                <a:effectLst/>
                <a:latin typeface="+mn-lt"/>
                <a:ea typeface="+mn-ea"/>
                <a:cs typeface="+mn-cs"/>
              </a:rPr>
              <a:t> de la loi criminelle (Drogues, prostitution, etc.) »,  Rapport d’expert à l’intention du Comité spécial du Sénat du Canada sur les drogues illicites, 2002</a:t>
            </a:r>
            <a:r>
              <a:rPr lang="fr-CA" sz="1200" b="1" kern="1200" dirty="0" smtClean="0">
                <a:solidFill>
                  <a:schemeClr val="tx1"/>
                </a:solidFill>
                <a:effectLst/>
                <a:latin typeface="+mn-lt"/>
                <a:ea typeface="+mn-ea"/>
                <a:cs typeface="+mn-cs"/>
              </a:rPr>
              <a:t> </a:t>
            </a:r>
            <a:r>
              <a:rPr lang="fr-CA" sz="1200" kern="1200" dirty="0" smtClean="0">
                <a:solidFill>
                  <a:schemeClr val="tx1"/>
                </a:solidFill>
                <a:effectLst/>
                <a:latin typeface="+mn-lt"/>
                <a:ea typeface="+mn-ea"/>
                <a:cs typeface="+mn-cs"/>
              </a:rPr>
              <a:t>en ligne : </a:t>
            </a:r>
            <a:r>
              <a:rPr lang="fr-CA" sz="1200" u="sng" kern="1200" dirty="0" smtClean="0">
                <a:solidFill>
                  <a:schemeClr val="tx1"/>
                </a:solidFill>
                <a:effectLst/>
                <a:latin typeface="+mn-lt"/>
                <a:ea typeface="+mn-ea"/>
                <a:cs typeface="+mn-cs"/>
                <a:hlinkClick r:id="rId3"/>
              </a:rPr>
              <a:t>http://www.parl.gc.ca/content/sen/committee/371/ille/presentation/pires-f.htm</a:t>
            </a:r>
            <a:endParaRPr lang="fr-CA" sz="1200" kern="1200" dirty="0" smtClean="0">
              <a:solidFill>
                <a:schemeClr val="tx1"/>
              </a:solidFill>
              <a:effectLst/>
              <a:latin typeface="+mn-lt"/>
              <a:ea typeface="+mn-ea"/>
              <a:cs typeface="+mn-cs"/>
            </a:endParaRPr>
          </a:p>
          <a:p>
            <a:r>
              <a:rPr lang="fr-CA" sz="1200" kern="1200" dirty="0" smtClean="0">
                <a:solidFill>
                  <a:schemeClr val="tx1"/>
                </a:solidFill>
                <a:effectLst/>
                <a:latin typeface="+mn-lt"/>
                <a:ea typeface="+mn-ea"/>
                <a:cs typeface="+mn-cs"/>
              </a:rPr>
              <a:t> </a:t>
            </a:r>
          </a:p>
        </p:txBody>
      </p:sp>
      <p:sp>
        <p:nvSpPr>
          <p:cNvPr id="4" name="Espace réservé du numéro de diapositive 3"/>
          <p:cNvSpPr>
            <a:spLocks noGrp="1"/>
          </p:cNvSpPr>
          <p:nvPr>
            <p:ph type="sldNum" sz="quarter" idx="10"/>
          </p:nvPr>
        </p:nvSpPr>
        <p:spPr/>
        <p:txBody>
          <a:bodyPr/>
          <a:lstStyle/>
          <a:p>
            <a:fld id="{A6A8B987-F3A2-4AFF-AEBA-8B5D666FDA11}" type="slidenum">
              <a:rPr lang="fr-FR" smtClean="0"/>
              <a:t>48</a:t>
            </a:fld>
            <a:endParaRPr lang="fr-FR"/>
          </a:p>
        </p:txBody>
      </p:sp>
    </p:spTree>
    <p:extLst>
      <p:ext uri="{BB962C8B-B14F-4D97-AF65-F5344CB8AC3E}">
        <p14:creationId xmlns:p14="http://schemas.microsoft.com/office/powerpoint/2010/main" val="1859748178"/>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A6A8B987-F3A2-4AFF-AEBA-8B5D666FDA11}" type="slidenum">
              <a:rPr lang="fr-FR" smtClean="0"/>
              <a:t>49</a:t>
            </a:fld>
            <a:endParaRPr lang="fr-FR"/>
          </a:p>
        </p:txBody>
      </p:sp>
    </p:spTree>
    <p:extLst>
      <p:ext uri="{BB962C8B-B14F-4D97-AF65-F5344CB8AC3E}">
        <p14:creationId xmlns:p14="http://schemas.microsoft.com/office/powerpoint/2010/main" val="1934749381"/>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A6A8B987-F3A2-4AFF-AEBA-8B5D666FDA11}" type="slidenum">
              <a:rPr lang="fr-FR" smtClean="0"/>
              <a:t>50</a:t>
            </a:fld>
            <a:endParaRPr lang="fr-FR"/>
          </a:p>
        </p:txBody>
      </p:sp>
    </p:spTree>
    <p:extLst>
      <p:ext uri="{BB962C8B-B14F-4D97-AF65-F5344CB8AC3E}">
        <p14:creationId xmlns:p14="http://schemas.microsoft.com/office/powerpoint/2010/main" val="629421447"/>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CA" dirty="0" smtClean="0"/>
              <a:t>Le</a:t>
            </a:r>
            <a:r>
              <a:rPr lang="fr-CA" baseline="0" dirty="0" smtClean="0"/>
              <a:t> Collège des médecins du Québec, l’Ordre des pharmaciens du Québec, l’Ordre des infirmières et infirmiers du Québec, l’Ordre des </a:t>
            </a:r>
            <a:r>
              <a:rPr lang="fr-CA" baseline="0" dirty="0" err="1" smtClean="0"/>
              <a:t>inhalothérapeutes</a:t>
            </a:r>
            <a:r>
              <a:rPr lang="fr-CA" baseline="0" dirty="0" smtClean="0"/>
              <a:t> du Québec et l’Ordre des diététistes du Québec ont décidé, en tenant compte des limites des connaissances actuelles dans le domaine et le fait que le cannabis n’a pas de statut légal comme médicament au Canada. d’outiller leurs membres exerçant dans les établissements de santé du Québec en mettant à leur disposition les outils suivants :</a:t>
            </a:r>
          </a:p>
          <a:p>
            <a:endParaRPr lang="fr-CA" baseline="0" dirty="0" smtClean="0"/>
          </a:p>
          <a:p>
            <a:r>
              <a:rPr lang="fr-CA" baseline="0" dirty="0" smtClean="0"/>
              <a:t>1. Un dossier sous forme de présentation Power Point incluant l’ajout de commentaires précisant chacune des diapos le cas échéant de même que les sources utilisées. </a:t>
            </a:r>
          </a:p>
          <a:p>
            <a:endParaRPr lang="fr-CA" baseline="0" dirty="0" smtClean="0"/>
          </a:p>
          <a:p>
            <a:r>
              <a:rPr lang="fr-CA" baseline="0" dirty="0" smtClean="0"/>
              <a:t>2. Un outil d’aide à la décision précisant les </a:t>
            </a:r>
            <a:r>
              <a:rPr lang="fr-CA" baseline="0" smtClean="0"/>
              <a:t>questions à </a:t>
            </a:r>
            <a:r>
              <a:rPr lang="fr-CA" baseline="0" dirty="0" smtClean="0"/>
              <a:t>se poser afin d’établir les règles d’utilisation et les procédures d’application du cannabis à des fins thérapeutiques dans leur établissement.</a:t>
            </a:r>
          </a:p>
          <a:p>
            <a:endParaRPr lang="fr-FR" dirty="0"/>
          </a:p>
        </p:txBody>
      </p:sp>
      <p:sp>
        <p:nvSpPr>
          <p:cNvPr id="4" name="Espace réservé du numéro de diapositive 3"/>
          <p:cNvSpPr>
            <a:spLocks noGrp="1"/>
          </p:cNvSpPr>
          <p:nvPr>
            <p:ph type="sldNum" sz="quarter" idx="10"/>
          </p:nvPr>
        </p:nvSpPr>
        <p:spPr/>
        <p:txBody>
          <a:bodyPr/>
          <a:lstStyle/>
          <a:p>
            <a:fld id="{A6A8B987-F3A2-4AFF-AEBA-8B5D666FDA11}" type="slidenum">
              <a:rPr lang="fr-FR" smtClean="0"/>
              <a:t>51</a:t>
            </a:fld>
            <a:endParaRPr lang="fr-FR"/>
          </a:p>
        </p:txBody>
      </p:sp>
    </p:spTree>
    <p:extLst>
      <p:ext uri="{BB962C8B-B14F-4D97-AF65-F5344CB8AC3E}">
        <p14:creationId xmlns:p14="http://schemas.microsoft.com/office/powerpoint/2010/main" val="285350664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A6A8B987-F3A2-4AFF-AEBA-8B5D666FDA11}" type="slidenum">
              <a:rPr lang="fr-FR" smtClean="0"/>
              <a:t>8</a:t>
            </a:fld>
            <a:endParaRPr lang="fr-FR"/>
          </a:p>
        </p:txBody>
      </p:sp>
    </p:spTree>
    <p:extLst>
      <p:ext uri="{BB962C8B-B14F-4D97-AF65-F5344CB8AC3E}">
        <p14:creationId xmlns:p14="http://schemas.microsoft.com/office/powerpoint/2010/main" val="381541445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CA" b="1" dirty="0" smtClean="0"/>
              <a:t>Législation en Europe</a:t>
            </a:r>
          </a:p>
          <a:p>
            <a:endParaRPr lang="fr-CA" dirty="0" smtClean="0"/>
          </a:p>
          <a:p>
            <a:r>
              <a:rPr lang="fr-CA" dirty="0" smtClean="0"/>
              <a:t>En Europe, la situation est complexe, puisque chaque pays dispose de ses propres lois régissant les stupéfiants, et donc le cannabis. Bien que les propriétés thérapeutiques soient de plus en plus établies, l’ONU n’a pas encore infléchi sa position quant au classement du cannabis comme stupéfiant ne présentant pas de propriété thérapeutique.</a:t>
            </a:r>
          </a:p>
          <a:p>
            <a:endParaRPr lang="fr-CA" dirty="0" smtClean="0"/>
          </a:p>
          <a:p>
            <a:r>
              <a:rPr lang="fr-CA" dirty="0" smtClean="0"/>
              <a:t>De ce fait, tous les pays européens, hormis les Pays-Bas et l’Espagne, ont adopté une politique prohibitionniste interdisant non seulement l’usage, mais également l’importation et la culture du cannabis.</a:t>
            </a:r>
          </a:p>
          <a:p>
            <a:endParaRPr lang="fr-CA" dirty="0" smtClean="0"/>
          </a:p>
          <a:p>
            <a:r>
              <a:rPr lang="fr-CA" dirty="0" smtClean="0"/>
              <a:t>Aux Pays-Bas, bien que l’usage et la culture soient dépénalisés, le commerce reste réglementé. La politique hollandaise en matière de santé publique s’est orientée, depuis le début des années 2000, vers une volonté de distribuer du cannabis médical en pharmacie, sous l’autorité du ministère de la Santé (BMC).</a:t>
            </a:r>
          </a:p>
          <a:p>
            <a:endParaRPr lang="fr-CA" dirty="0" smtClean="0"/>
          </a:p>
          <a:p>
            <a:r>
              <a:rPr lang="fr-CA" dirty="0" smtClean="0"/>
              <a:t>Depuis 2003, les médecins néerlandais sont autorisés à prescrire du cannabis médicinal à leurs patients. La production de cannabis, destinée à la vente en pharmacie, est autorisée par le ministère néerlandais de la Santé publique et des Sports. Le gouvernement néerlandais, comme le gouvernement canadien, a constitué, au sein de son ministère, un Bureau du cannabis médicinal en charge du respect de la réglementation relative à l’utilisation médicale du cannabis. Les patients de nationalité néerlandaise sont autorisés à importer en Allemagne une quantité de cannabis correspondant à un mois de traitement. Par contre, les patients allemands n’ont pas le droit d’en ramener même sur prescription d’un médecin néerlandais. En Suisse et en Allemagne, la réglementation sur les stupéfiants est similaire.</a:t>
            </a:r>
          </a:p>
          <a:p>
            <a:endParaRPr lang="fr-CA" dirty="0" smtClean="0"/>
          </a:p>
          <a:p>
            <a:r>
              <a:rPr lang="fr-CA" dirty="0" smtClean="0"/>
              <a:t>Une gamme de produits a été développée par la société </a:t>
            </a:r>
            <a:r>
              <a:rPr lang="fr-CA" dirty="0" err="1" smtClean="0"/>
              <a:t>Bedrocan</a:t>
            </a:r>
            <a:r>
              <a:rPr lang="fr-CA" dirty="0" smtClean="0"/>
              <a:t>. Ces produits répondent à des normes pharmaceutiques strictes, notamment en matière de contrôle de bactéries, métaux lourds et pesticides. Trois qualités sont disponibles depuis 2003, avec des teneurs en principes actifs THC et CBD titrées, connues et reproductibles. Elles sont distribuées sur ordonnance à tous les patients, sans distinction de nationalité (principe de non-discrimination des malades). Les Pays-Bas disposent en effet d’un droit d’exportation dans le cadre des accords européens.</a:t>
            </a:r>
          </a:p>
          <a:p>
            <a:r>
              <a:rPr lang="fr-CA" dirty="0" smtClean="0"/>
              <a:t>La création des médicaments standardisés </a:t>
            </a:r>
            <a:r>
              <a:rPr lang="fr-CA" dirty="0" err="1" smtClean="0"/>
              <a:t>BedrocanBV</a:t>
            </a:r>
            <a:r>
              <a:rPr lang="fr-CA" dirty="0" smtClean="0"/>
              <a:t> (</a:t>
            </a:r>
            <a:r>
              <a:rPr lang="fr-CA" dirty="0" err="1" smtClean="0"/>
              <a:t>Bedrocan</a:t>
            </a:r>
            <a:r>
              <a:rPr lang="fr-CA" dirty="0" smtClean="0"/>
              <a:t>®, </a:t>
            </a:r>
            <a:r>
              <a:rPr lang="fr-CA" dirty="0" err="1" smtClean="0"/>
              <a:t>Bediol</a:t>
            </a:r>
            <a:r>
              <a:rPr lang="fr-CA" dirty="0" smtClean="0"/>
              <a:t>® et </a:t>
            </a:r>
            <a:r>
              <a:rPr lang="fr-CA" dirty="0" err="1" smtClean="0"/>
              <a:t>Bedrobinol</a:t>
            </a:r>
            <a:r>
              <a:rPr lang="fr-CA" dirty="0" smtClean="0"/>
              <a:t>®) permet dorénavant aux médecins européens de pouvoir prescrire à leurs patients. Ainsi, de nombreux pays ont compris l’opportunité de réglementer de nouveaux médicaments.</a:t>
            </a:r>
          </a:p>
          <a:p>
            <a:endParaRPr lang="fr-CA" dirty="0" smtClean="0"/>
          </a:p>
          <a:p>
            <a:r>
              <a:rPr lang="fr-CA" dirty="0" smtClean="0"/>
              <a:t>La Finlande a été le premier pays à importer les produits </a:t>
            </a:r>
            <a:r>
              <a:rPr lang="fr-CA" dirty="0" err="1" smtClean="0"/>
              <a:t>BedrocanBV</a:t>
            </a:r>
            <a:r>
              <a:rPr lang="fr-CA" dirty="0" smtClean="0"/>
              <a:t>, suivie de l’Italie et de l’Allemagne. Le Royaume-Uni en importe également à des fins de recherche. Une demande de mise sur le marché européen est également en cours pour permettre la libre circulation en Europe.</a:t>
            </a:r>
          </a:p>
          <a:p>
            <a:endParaRPr lang="fr-CA" dirty="0" smtClean="0"/>
          </a:p>
          <a:p>
            <a:r>
              <a:rPr lang="fr-CA" b="1" dirty="0" smtClean="0"/>
              <a:t>Législation en France</a:t>
            </a:r>
          </a:p>
          <a:p>
            <a:endParaRPr lang="fr-CA" b="1" dirty="0" smtClean="0"/>
          </a:p>
          <a:p>
            <a:r>
              <a:rPr lang="fr-CA" dirty="0" smtClean="0"/>
              <a:t>En France les lois concernant les drogues interdisent le cannabis depuis 1925 (Convention de Genève / Convention de l’ONU 1961). Celui-ci a été retiré de la pharmacopée française depuis 1953. Sa prohibition n’a pas évolué depuis. Son usage, importation, vente, transport et production sont strictement interdits par la loi. Ainsi, le cannabis de même que ses dérivés à base de cannabinoïdes (naturels ou de synthèse) ne sont pas autorisés pour usage médical en France.</a:t>
            </a:r>
          </a:p>
          <a:p>
            <a:endParaRPr lang="fr-CA" dirty="0" smtClean="0"/>
          </a:p>
          <a:p>
            <a:r>
              <a:rPr lang="fr-CA" dirty="0" smtClean="0"/>
              <a:t>Néanmoins depuis 1999, l’Agence Française de Sécurité Sanitaire des Produits de Santé (AFSSPS) a autorité pour délivrer des autorisations nominatives ou Autorisation Temporaire d’Utilisation (ATU) pour tous produits de santé. Les ATU concernent les produits de santé qui ne sont pas autorisés sur le marché français. En 2008, les ATU concernant les cannabinoïdes n’ont été délivrées que pour le </a:t>
            </a:r>
            <a:r>
              <a:rPr lang="fr-CA" dirty="0" err="1" smtClean="0"/>
              <a:t>Marinol</a:t>
            </a:r>
            <a:r>
              <a:rPr lang="fr-CA" dirty="0" smtClean="0"/>
              <a:t>® (</a:t>
            </a:r>
            <a:r>
              <a:rPr lang="fr-CA" dirty="0" err="1" smtClean="0"/>
              <a:t>dronabinol</a:t>
            </a:r>
            <a:r>
              <a:rPr lang="fr-CA" dirty="0" smtClean="0"/>
              <a:t> ou THC).</a:t>
            </a:r>
          </a:p>
          <a:p>
            <a:endParaRPr lang="fr-CA" b="1" dirty="0" smtClean="0"/>
          </a:p>
          <a:p>
            <a:r>
              <a:rPr lang="en-US" b="1" dirty="0" smtClean="0"/>
              <a:t>Sources :</a:t>
            </a:r>
          </a:p>
          <a:p>
            <a:endParaRPr lang="fr-CA" b="0" dirty="0" smtClean="0"/>
          </a:p>
          <a:p>
            <a:r>
              <a:rPr lang="fr-CA" b="0" i="1" dirty="0" smtClean="0"/>
              <a:t>Le Cannabis médicinal et sa législation en Europe</a:t>
            </a:r>
            <a:r>
              <a:rPr lang="fr-CA" b="0" i="0" dirty="0" smtClean="0"/>
              <a:t>,</a:t>
            </a:r>
            <a:r>
              <a:rPr lang="fr-CA" b="0" i="0" baseline="0" dirty="0" smtClean="0"/>
              <a:t> [en ligne],</a:t>
            </a:r>
            <a:r>
              <a:rPr lang="fr-CA" b="0" i="0" dirty="0" smtClean="0"/>
              <a:t> http://ufcmed.org/cannabis-medical/histoire-legislation/le-cannabis-medicinal-et-sa-legislation-en-europe/,</a:t>
            </a:r>
            <a:r>
              <a:rPr lang="fr-CA" b="0" i="0" baseline="0" dirty="0" smtClean="0"/>
              <a:t> consulté le 15 juillet 2016</a:t>
            </a:r>
            <a:endParaRPr lang="fr-CA" b="0" i="0" dirty="0" smtClean="0"/>
          </a:p>
          <a:p>
            <a:endParaRPr lang="fr-CA" b="0" i="1" dirty="0" smtClean="0"/>
          </a:p>
          <a:p>
            <a:r>
              <a:rPr lang="fr-CA" b="0" i="1" dirty="0" smtClean="0"/>
              <a:t>Le Cannabis médical et sa législation en France</a:t>
            </a:r>
            <a:r>
              <a:rPr lang="fr-CA" b="0" i="0" dirty="0" smtClean="0"/>
              <a:t>,</a:t>
            </a:r>
            <a:r>
              <a:rPr lang="fr-CA" b="0" i="0" baseline="0" dirty="0" smtClean="0"/>
              <a:t> [en ligne],</a:t>
            </a:r>
            <a:r>
              <a:rPr lang="fr-CA" b="0" i="0" dirty="0" smtClean="0"/>
              <a:t> http://ufcmed.org/cannabis-medical/histoire-legislation/le-cannabis-medical-et-sa-legislation-en-france/, consulté le 15 juillet 2016</a:t>
            </a:r>
          </a:p>
          <a:p>
            <a:endParaRPr lang="fr-CA" b="0" dirty="0" smtClean="0"/>
          </a:p>
          <a:p>
            <a:r>
              <a:rPr lang="fr-CA" b="1" dirty="0" smtClean="0"/>
              <a:t>Législation en Amérique du Nord</a:t>
            </a:r>
          </a:p>
          <a:p>
            <a:endParaRPr lang="fr-CA" b="1" dirty="0" smtClean="0"/>
          </a:p>
          <a:p>
            <a:r>
              <a:rPr lang="fr-CA" b="1" dirty="0" smtClean="0"/>
              <a:t>1- US</a:t>
            </a:r>
          </a:p>
          <a:p>
            <a:r>
              <a:rPr lang="fr-CA" dirty="0" smtClean="0"/>
              <a:t>13 états tolèrent le cannabis médical. En 1996, un referendum de l’État de Californie approuvait l’utilisation médicale du cannabis et de ses dérivés. Ensuite s’en est suivi une cascade d’affaires juridiques dans différents États, opposant juges d’état et juges fédéraux, ce qui conduisit progressivement à l’assouplissement des lois dans les autres états :</a:t>
            </a:r>
          </a:p>
          <a:p>
            <a:r>
              <a:rPr lang="fr-CA" dirty="0" smtClean="0"/>
              <a:t>1998, Oregon, Washington, Alaska</a:t>
            </a:r>
          </a:p>
          <a:p>
            <a:r>
              <a:rPr lang="fr-CA" dirty="0" smtClean="0"/>
              <a:t>1999, Maine</a:t>
            </a:r>
          </a:p>
          <a:p>
            <a:r>
              <a:rPr lang="fr-CA" dirty="0" smtClean="0"/>
              <a:t>2000, Colorado, Hawaï, Nevada, Maryland</a:t>
            </a:r>
          </a:p>
          <a:p>
            <a:r>
              <a:rPr lang="fr-CA" dirty="0" smtClean="0"/>
              <a:t>2004, Vermont, Montana</a:t>
            </a:r>
          </a:p>
          <a:p>
            <a:r>
              <a:rPr lang="fr-CA" dirty="0" smtClean="0"/>
              <a:t>2006, Rhodes Island</a:t>
            </a:r>
          </a:p>
          <a:p>
            <a:r>
              <a:rPr lang="fr-CA" dirty="0" smtClean="0"/>
              <a:t>2008, Michigan</a:t>
            </a:r>
          </a:p>
          <a:p>
            <a:endParaRPr lang="en-US" b="0" dirty="0" smtClean="0"/>
          </a:p>
          <a:p>
            <a:r>
              <a:rPr lang="en-US" b="1" dirty="0" smtClean="0"/>
              <a:t>Source :  </a:t>
            </a:r>
            <a:r>
              <a:rPr lang="en-US" b="0" i="1" dirty="0" smtClean="0"/>
              <a:t>Le</a:t>
            </a:r>
            <a:r>
              <a:rPr lang="en-US" b="0" i="1" baseline="0" dirty="0" smtClean="0"/>
              <a:t> Cannabis médical et </a:t>
            </a:r>
            <a:r>
              <a:rPr lang="en-US" b="0" i="1" baseline="0" dirty="0" err="1" smtClean="0"/>
              <a:t>sa</a:t>
            </a:r>
            <a:r>
              <a:rPr lang="en-US" b="0" i="1" baseline="0" dirty="0" smtClean="0"/>
              <a:t> législation en </a:t>
            </a:r>
            <a:r>
              <a:rPr lang="en-US" b="0" i="1" baseline="0" dirty="0" err="1" smtClean="0"/>
              <a:t>Amérique</a:t>
            </a:r>
            <a:r>
              <a:rPr lang="en-US" b="0" i="1" baseline="0" dirty="0" smtClean="0"/>
              <a:t> du Nord</a:t>
            </a:r>
            <a:r>
              <a:rPr lang="en-US" b="0" i="0" baseline="0" dirty="0" smtClean="0"/>
              <a:t>, [en ligne], http://ufcmed.org/cannabis-medical/histoire-legislation/le-cannabis-medicinal-et-sa-legislation-en-amerique-du-nord/ (consulté le 15 juillet 2016)</a:t>
            </a:r>
          </a:p>
          <a:p>
            <a:endParaRPr lang="en-US" b="0" baseline="0" dirty="0" smtClean="0"/>
          </a:p>
          <a:p>
            <a:r>
              <a:rPr lang="fr-CA" b="0" dirty="0" smtClean="0"/>
              <a:t>États-Unis : Dans ce pays, la décriminalisation remonte aux années 1970. À l’heure actuelle, la possession de petites quantités pour usage personnel est décriminalisée dans 15 États, soit l’Oregon, le Maine, l’Ohio, la Californie, l’Alaska, le Connecticut, le Massachusetts, le Minnesota, le Mississippi, le Nebraska, le Nevada, New York, la Caroline du Nord, le </a:t>
            </a:r>
            <a:r>
              <a:rPr lang="fr-CA" b="0" dirty="0" err="1" smtClean="0"/>
              <a:t>Rhode</a:t>
            </a:r>
            <a:r>
              <a:rPr lang="fr-CA" b="0" dirty="0" smtClean="0"/>
              <a:t> Island, le Vermont et, plus récemment, Washington (DC). Le modèle utilisé et les sanctions appliquées varient d’un État à l’autre : les infractions pour possession de marijuana ne sont pas érigées en infraction pénale ou alors elles sont considérées comme un délit passible d’une amende pouvant aller de 100 $ à 650 $. </a:t>
            </a:r>
          </a:p>
          <a:p>
            <a:endParaRPr lang="fr-CA" b="0" dirty="0" smtClean="0"/>
          </a:p>
          <a:p>
            <a:r>
              <a:rPr lang="fr-CA" b="0" dirty="0" smtClean="0"/>
              <a:t>En 2013, deux États, soit le Colorado et Washington, ont promulgué une loi légalisant la marijuana pour usage personnel. C’est ainsi qu’il y a maintenant aux États-Unis présence simultanée de légalisation et de décriminalisation de droit à l’échelle étatique, et de décriminalisation de fait à l’échelle fédérale. En août 2013, pour résoudre ce conflit, le secrétaire adjoint à la Justice des États-Unis a enjoint les procureurs généraux de tous les États à ne pas entraver la bonne application des règlements sur la marijuana, à moins que des facteurs aggravants, comme la distribution à des mineurs ou l’implication dans le crime organisé, n’entrent en jeu.  La vente de marijuana au détail a débuté au Colorado le 1er janvier 2014 et à Washington le 7 juillet 2014. Le Colorado a autorisé les distributeurs à des fins médicales déjà agréés à passer du côté de la vente à des fins non thérapeutiques, avant de faire place aux nouveaux détaillants; l’État de Washington, lui, suit un processus de délivrance de permis plus long, qui exige que les producteurs partent de zéro, sans pratique de culture et de distribution déjà en place. Dans les deux États, l’achat se limite à une once, par des personnes âgées de plus de 21 ans. Le Colorado autorise la production à des fins personnelles d’au plus six plants (trois plants matures à la fois) et la vente dans des commerces de détail titulaires d’un permis. À Washington, la seule source d’approvisionnement légale est les commerces de détail régis par le Washington </a:t>
            </a:r>
            <a:r>
              <a:rPr lang="fr-CA" b="0" dirty="0" err="1" smtClean="0"/>
              <a:t>Liquor</a:t>
            </a:r>
            <a:r>
              <a:rPr lang="fr-CA" b="0" dirty="0" smtClean="0"/>
              <a:t> Control </a:t>
            </a:r>
            <a:r>
              <a:rPr lang="fr-CA" b="0" dirty="0" err="1" smtClean="0"/>
              <a:t>Board</a:t>
            </a:r>
            <a:r>
              <a:rPr lang="fr-CA" b="0" dirty="0" smtClean="0"/>
              <a:t>, et il y a plafonnement des niveaux de production et du nombre de titulaires de permis. Les taux de taxation diffèrent aussi : à Washington, les taxes correspondent à environ 50 % du prix total, alors qu’au Colorado, on parle d’environ 30 %. Les municipalités des deux États peuvent mettre en place d’autres règlements, allant de l’imposition de taxes supplémentaires à l’interdiction pure et simple de la vente au détail. Ajoutons que dans les deux États, les conducteurs ayant cinq </a:t>
            </a:r>
            <a:r>
              <a:rPr lang="fr-CA" b="0" dirty="0" err="1" smtClean="0"/>
              <a:t>nanogrammes</a:t>
            </a:r>
            <a:r>
              <a:rPr lang="fr-CA" b="0" dirty="0" smtClean="0"/>
              <a:t> ou plus de THC actif par millilitre de sang total seront accusés de conduite avec facultés affaiblies, et la consommation en public est interdite. </a:t>
            </a:r>
          </a:p>
          <a:p>
            <a:endParaRPr lang="fr-CA" b="0" dirty="0" smtClean="0"/>
          </a:p>
          <a:p>
            <a:pPr defTabSz="942289">
              <a:defRPr/>
            </a:pPr>
            <a:r>
              <a:rPr lang="en-US" b="1" dirty="0" smtClean="0"/>
              <a:t>Source : </a:t>
            </a:r>
            <a:r>
              <a:rPr lang="en-US" b="0" dirty="0" smtClean="0"/>
              <a:t>Centre </a:t>
            </a:r>
            <a:r>
              <a:rPr lang="en-US" b="0" dirty="0" err="1" smtClean="0"/>
              <a:t>canadien</a:t>
            </a:r>
            <a:r>
              <a:rPr lang="en-US" b="0" dirty="0" smtClean="0"/>
              <a:t> de </a:t>
            </a:r>
            <a:r>
              <a:rPr lang="en-US" b="0" dirty="0" err="1" smtClean="0"/>
              <a:t>lutte</a:t>
            </a:r>
            <a:r>
              <a:rPr lang="en-US" b="0" dirty="0" smtClean="0"/>
              <a:t> </a:t>
            </a:r>
            <a:r>
              <a:rPr lang="en-US" b="0" dirty="0" err="1" smtClean="0"/>
              <a:t>contre</a:t>
            </a:r>
            <a:r>
              <a:rPr lang="en-US" b="0" dirty="0" smtClean="0"/>
              <a:t> les</a:t>
            </a:r>
            <a:r>
              <a:rPr lang="en-US" b="0" baseline="0" dirty="0" smtClean="0"/>
              <a:t> </a:t>
            </a:r>
            <a:r>
              <a:rPr lang="en-US" b="0" baseline="0" dirty="0" err="1" smtClean="0"/>
              <a:t>toxicomanies</a:t>
            </a:r>
            <a:r>
              <a:rPr lang="en-US" b="0" baseline="0" dirty="0" smtClean="0"/>
              <a:t>, [en ligne], www.cclt.ca, www.ccsa.ca – </a:t>
            </a:r>
            <a:r>
              <a:rPr lang="en-US" b="0" baseline="0" dirty="0" err="1" smtClean="0"/>
              <a:t>Octobre</a:t>
            </a:r>
            <a:r>
              <a:rPr lang="en-US" b="0" baseline="0" dirty="0" smtClean="0"/>
              <a:t> 2014</a:t>
            </a:r>
          </a:p>
          <a:p>
            <a:endParaRPr lang="en-US" dirty="0" smtClean="0"/>
          </a:p>
          <a:p>
            <a:r>
              <a:rPr lang="nn-NO" i="1" dirty="0" smtClean="0"/>
              <a:t> </a:t>
            </a:r>
            <a:r>
              <a:rPr lang="nn-NO" b="1" i="1" dirty="0" smtClean="0"/>
              <a:t>MJA 202 (2)  ·  2 February 2015</a:t>
            </a:r>
          </a:p>
          <a:p>
            <a:endParaRPr lang="en-US" dirty="0" smtClean="0"/>
          </a:p>
          <a:p>
            <a:pPr marL="173410" indent="-173410">
              <a:buFont typeface="Arial" panose="020B0604020202020204" pitchFamily="34" charset="0"/>
              <a:buChar char="•"/>
            </a:pPr>
            <a:r>
              <a:rPr lang="en-US" dirty="0" smtClean="0"/>
              <a:t>D’autres pays ont </a:t>
            </a:r>
            <a:r>
              <a:rPr lang="en-US" dirty="0" err="1" smtClean="0"/>
              <a:t>légalisé</a:t>
            </a:r>
            <a:r>
              <a:rPr lang="en-US" dirty="0" smtClean="0"/>
              <a:t> l’usage médical de la marihuana</a:t>
            </a:r>
            <a:r>
              <a:rPr lang="en-US" baseline="0" dirty="0" smtClean="0"/>
              <a:t> </a:t>
            </a:r>
            <a:r>
              <a:rPr lang="en-US" baseline="0" dirty="0" err="1" smtClean="0"/>
              <a:t>dont</a:t>
            </a:r>
            <a:r>
              <a:rPr lang="en-US" baseline="0" dirty="0" smtClean="0"/>
              <a:t> </a:t>
            </a:r>
            <a:r>
              <a:rPr lang="en-US" baseline="0" dirty="0" err="1" smtClean="0"/>
              <a:t>Israël</a:t>
            </a:r>
            <a:r>
              <a:rPr lang="en-US" baseline="0" dirty="0" smtClean="0"/>
              <a:t>, la Hollande et la </a:t>
            </a:r>
            <a:r>
              <a:rPr lang="en-US" baseline="0" dirty="0" err="1" smtClean="0"/>
              <a:t>République</a:t>
            </a:r>
            <a:r>
              <a:rPr lang="en-US" baseline="0" dirty="0" smtClean="0"/>
              <a:t> </a:t>
            </a:r>
            <a:r>
              <a:rPr lang="en-US" baseline="0" dirty="0" err="1" smtClean="0"/>
              <a:t>tchèque</a:t>
            </a:r>
            <a:r>
              <a:rPr lang="en-US" baseline="0" dirty="0" smtClean="0"/>
              <a:t>. </a:t>
            </a:r>
          </a:p>
          <a:p>
            <a:endParaRPr lang="en-US" dirty="0" smtClean="0"/>
          </a:p>
          <a:p>
            <a:pPr marL="176679" indent="-176679" defTabSz="942289">
              <a:buFont typeface="Arial" panose="020B0604020202020204" pitchFamily="34" charset="0"/>
              <a:buChar char="•"/>
              <a:defRPr/>
            </a:pPr>
            <a:r>
              <a:rPr lang="en-US" dirty="0" smtClean="0"/>
              <a:t>Le Portugal en 2001</a:t>
            </a:r>
            <a:r>
              <a:rPr lang="en-US" baseline="0" dirty="0" smtClean="0"/>
              <a:t> a </a:t>
            </a:r>
            <a:r>
              <a:rPr lang="en-US" baseline="0" dirty="0" err="1" smtClean="0"/>
              <a:t>aboli</a:t>
            </a:r>
            <a:r>
              <a:rPr lang="en-US" baseline="0" dirty="0" smtClean="0"/>
              <a:t> les </a:t>
            </a:r>
            <a:r>
              <a:rPr lang="en-US" baseline="0" dirty="0" err="1" smtClean="0"/>
              <a:t>pénalités</a:t>
            </a:r>
            <a:r>
              <a:rPr lang="en-US" baseline="0" dirty="0" smtClean="0"/>
              <a:t> </a:t>
            </a:r>
            <a:r>
              <a:rPr lang="en-US" baseline="0" dirty="0" err="1" smtClean="0"/>
              <a:t>concernant</a:t>
            </a:r>
            <a:r>
              <a:rPr lang="en-US" baseline="0" dirty="0" smtClean="0"/>
              <a:t> l’usage personnel et la possession de </a:t>
            </a:r>
            <a:r>
              <a:rPr lang="en-US" baseline="0" dirty="0" err="1" smtClean="0"/>
              <a:t>toutes</a:t>
            </a:r>
            <a:r>
              <a:rPr lang="en-US" baseline="0" dirty="0" smtClean="0"/>
              <a:t> substances </a:t>
            </a:r>
            <a:r>
              <a:rPr lang="en-US" baseline="0" dirty="0" err="1" smtClean="0"/>
              <a:t>illicites</a:t>
            </a:r>
            <a:r>
              <a:rPr lang="en-US" baseline="0" dirty="0" smtClean="0"/>
              <a:t>. </a:t>
            </a:r>
            <a:r>
              <a:rPr lang="en-US" baseline="0" dirty="0" err="1" smtClean="0"/>
              <a:t>Cependant</a:t>
            </a:r>
            <a:r>
              <a:rPr lang="en-US" baseline="0" dirty="0" smtClean="0"/>
              <a:t>, des </a:t>
            </a:r>
            <a:r>
              <a:rPr lang="en-US" baseline="0" dirty="0" err="1" smtClean="0"/>
              <a:t>contrôles</a:t>
            </a:r>
            <a:r>
              <a:rPr lang="en-US" baseline="0" dirty="0" smtClean="0"/>
              <a:t> </a:t>
            </a:r>
            <a:r>
              <a:rPr lang="en-US" baseline="0" dirty="0" err="1" smtClean="0"/>
              <a:t>administratifs</a:t>
            </a:r>
            <a:r>
              <a:rPr lang="en-US" baseline="0" dirty="0" smtClean="0"/>
              <a:t> </a:t>
            </a:r>
            <a:r>
              <a:rPr lang="en-US" baseline="0" dirty="0" err="1" smtClean="0"/>
              <a:t>rigoureux</a:t>
            </a:r>
            <a:r>
              <a:rPr lang="en-US" baseline="0" dirty="0" smtClean="0"/>
              <a:t> ont été </a:t>
            </a:r>
            <a:r>
              <a:rPr lang="en-US" baseline="0" dirty="0" err="1" smtClean="0"/>
              <a:t>mis</a:t>
            </a:r>
            <a:r>
              <a:rPr lang="en-US" baseline="0" dirty="0" smtClean="0"/>
              <a:t> en place pour faire face aux </a:t>
            </a:r>
            <a:r>
              <a:rPr lang="en-US" baseline="0" dirty="0" err="1" smtClean="0"/>
              <a:t>problèmes</a:t>
            </a:r>
            <a:r>
              <a:rPr lang="en-US" baseline="0" dirty="0" smtClean="0"/>
              <a:t> </a:t>
            </a:r>
            <a:r>
              <a:rPr lang="en-US" baseline="0" dirty="0" err="1" smtClean="0"/>
              <a:t>d’utilisation</a:t>
            </a:r>
            <a:r>
              <a:rPr lang="en-US" baseline="0" dirty="0" smtClean="0"/>
              <a:t>. Il est </a:t>
            </a:r>
            <a:r>
              <a:rPr lang="en-US" baseline="0" dirty="0" err="1" smtClean="0"/>
              <a:t>mentionné</a:t>
            </a:r>
            <a:r>
              <a:rPr lang="en-US" baseline="0" dirty="0" smtClean="0"/>
              <a:t> que </a:t>
            </a:r>
            <a:r>
              <a:rPr lang="en-US" baseline="0" dirty="0" err="1" smtClean="0"/>
              <a:t>l’élimination</a:t>
            </a:r>
            <a:r>
              <a:rPr lang="en-US" baseline="0" dirty="0" smtClean="0"/>
              <a:t> de la prohibition ne </a:t>
            </a:r>
            <a:r>
              <a:rPr lang="en-US" baseline="0" dirty="0" err="1" smtClean="0"/>
              <a:t>représente</a:t>
            </a:r>
            <a:r>
              <a:rPr lang="en-US" baseline="0" dirty="0" smtClean="0"/>
              <a:t> pas un </a:t>
            </a:r>
            <a:r>
              <a:rPr lang="en-US" baseline="0" dirty="0" err="1" smtClean="0"/>
              <a:t>désastre</a:t>
            </a:r>
            <a:r>
              <a:rPr lang="en-US" baseline="0" dirty="0" smtClean="0"/>
              <a:t> si des </a:t>
            </a:r>
            <a:r>
              <a:rPr lang="en-US" baseline="0" dirty="0" err="1" smtClean="0"/>
              <a:t>processus</a:t>
            </a:r>
            <a:r>
              <a:rPr lang="en-US" baseline="0" dirty="0" smtClean="0"/>
              <a:t> </a:t>
            </a:r>
            <a:r>
              <a:rPr lang="en-US" baseline="0" dirty="0" err="1" smtClean="0"/>
              <a:t>rigoureux</a:t>
            </a:r>
            <a:r>
              <a:rPr lang="en-US" baseline="0" dirty="0" smtClean="0"/>
              <a:t> </a:t>
            </a:r>
            <a:r>
              <a:rPr lang="en-US" baseline="0" dirty="0" err="1" smtClean="0"/>
              <a:t>sont</a:t>
            </a:r>
            <a:r>
              <a:rPr lang="en-US" baseline="0" dirty="0" smtClean="0"/>
              <a:t> </a:t>
            </a:r>
            <a:r>
              <a:rPr lang="en-US" baseline="0" dirty="0" err="1" smtClean="0"/>
              <a:t>mis</a:t>
            </a:r>
            <a:r>
              <a:rPr lang="en-US" baseline="0" dirty="0" smtClean="0"/>
              <a:t> en place  pour </a:t>
            </a:r>
            <a:r>
              <a:rPr lang="en-US" baseline="0" dirty="0" err="1" smtClean="0"/>
              <a:t>contrôler</a:t>
            </a:r>
            <a:r>
              <a:rPr lang="en-US" baseline="0" dirty="0" smtClean="0"/>
              <a:t> l’usage </a:t>
            </a:r>
            <a:r>
              <a:rPr lang="en-US" baseline="0" dirty="0" err="1" smtClean="0"/>
              <a:t>abusif</a:t>
            </a:r>
            <a:r>
              <a:rPr lang="en-US" baseline="0" dirty="0" smtClean="0"/>
              <a:t> et </a:t>
            </a:r>
            <a:r>
              <a:rPr lang="en-US" baseline="0" dirty="0" err="1" smtClean="0"/>
              <a:t>ses</a:t>
            </a:r>
            <a:r>
              <a:rPr lang="en-US" baseline="0" dirty="0" smtClean="0"/>
              <a:t> complications. (</a:t>
            </a:r>
            <a:r>
              <a:rPr lang="en-US" dirty="0" smtClean="0"/>
              <a:t>Hughes CE, Stevens A., </a:t>
            </a:r>
            <a:r>
              <a:rPr lang="en-US" i="1" dirty="0" smtClean="0"/>
              <a:t>What can we learn from the Portuguese decriminalization of illicit drugs?  </a:t>
            </a:r>
            <a:r>
              <a:rPr lang="en-US" dirty="0" smtClean="0"/>
              <a:t>(Br J </a:t>
            </a:r>
            <a:r>
              <a:rPr lang="en-US" dirty="0" err="1" smtClean="0"/>
              <a:t>Criminol</a:t>
            </a:r>
            <a:r>
              <a:rPr lang="en-US" dirty="0" smtClean="0"/>
              <a:t> 2010; 50: 999-1022</a:t>
            </a:r>
            <a:r>
              <a:rPr lang="en-US" i="1" dirty="0" smtClean="0"/>
              <a:t>.)</a:t>
            </a:r>
          </a:p>
          <a:p>
            <a:pPr marL="173410" indent="-173410">
              <a:buFont typeface="Arial" panose="020B0604020202020204" pitchFamily="34" charset="0"/>
              <a:buChar char="•"/>
            </a:pPr>
            <a:endParaRPr lang="en-US" dirty="0" smtClean="0"/>
          </a:p>
          <a:p>
            <a:pPr marL="173410" indent="-173410">
              <a:buFont typeface="Arial" panose="020B0604020202020204" pitchFamily="34" charset="0"/>
              <a:buChar char="•"/>
            </a:pPr>
            <a:r>
              <a:rPr lang="en-US" dirty="0" smtClean="0"/>
              <a:t>Il</a:t>
            </a:r>
            <a:r>
              <a:rPr lang="en-US" baseline="0" dirty="0" smtClean="0"/>
              <a:t> </a:t>
            </a:r>
            <a:r>
              <a:rPr lang="en-US" baseline="0" dirty="0" err="1" smtClean="0"/>
              <a:t>n’y</a:t>
            </a:r>
            <a:r>
              <a:rPr lang="en-US" baseline="0" dirty="0" smtClean="0"/>
              <a:t> a </a:t>
            </a:r>
            <a:r>
              <a:rPr lang="en-US" baseline="0" dirty="0" err="1" smtClean="0"/>
              <a:t>aucune</a:t>
            </a:r>
            <a:r>
              <a:rPr lang="en-US" baseline="0" dirty="0" smtClean="0"/>
              <a:t> base </a:t>
            </a:r>
            <a:r>
              <a:rPr lang="en-US" baseline="0" dirty="0" err="1" smtClean="0"/>
              <a:t>rationnelle</a:t>
            </a:r>
            <a:r>
              <a:rPr lang="en-US" baseline="0" dirty="0" smtClean="0"/>
              <a:t> pour affirmer </a:t>
            </a:r>
            <a:r>
              <a:rPr lang="en-US" baseline="0" dirty="0" err="1" smtClean="0"/>
              <a:t>qu</a:t>
            </a:r>
            <a:r>
              <a:rPr lang="fr-CA" baseline="0" dirty="0" smtClean="0"/>
              <a:t>’une diminution de la prohibition afin de permettre l’usage de cannabis à des fins thérapeutiques conduirait à une augmentation de son utilisation.</a:t>
            </a:r>
            <a:endParaRPr lang="en-US" dirty="0" smtClean="0"/>
          </a:p>
          <a:p>
            <a:endParaRPr lang="fr-CA" dirty="0" smtClean="0"/>
          </a:p>
          <a:p>
            <a:endParaRPr lang="fr-CA" dirty="0" smtClean="0"/>
          </a:p>
          <a:p>
            <a:pPr defTabSz="942289">
              <a:defRPr/>
            </a:pPr>
            <a:r>
              <a:rPr lang="en-US" dirty="0" smtClean="0"/>
              <a:t>L’usage médical du cannabis est </a:t>
            </a:r>
            <a:r>
              <a:rPr lang="en-US" dirty="0" err="1" smtClean="0"/>
              <a:t>donc</a:t>
            </a:r>
            <a:r>
              <a:rPr lang="en-US" dirty="0" smtClean="0"/>
              <a:t> </a:t>
            </a:r>
            <a:r>
              <a:rPr lang="en-US" dirty="0" err="1" smtClean="0"/>
              <a:t>maintenant</a:t>
            </a:r>
            <a:r>
              <a:rPr lang="en-US" dirty="0" smtClean="0"/>
              <a:t> </a:t>
            </a:r>
            <a:r>
              <a:rPr lang="en-US" dirty="0" err="1" smtClean="0"/>
              <a:t>largement</a:t>
            </a:r>
            <a:r>
              <a:rPr lang="en-US" dirty="0" smtClean="0"/>
              <a:t> </a:t>
            </a:r>
            <a:r>
              <a:rPr lang="en-US" dirty="0" err="1" smtClean="0"/>
              <a:t>utilisé</a:t>
            </a:r>
            <a:r>
              <a:rPr lang="en-US" dirty="0" smtClean="0"/>
              <a:t>. Une </a:t>
            </a:r>
            <a:r>
              <a:rPr lang="en-US" dirty="0" err="1" smtClean="0"/>
              <a:t>étude</a:t>
            </a:r>
            <a:r>
              <a:rPr lang="en-US" dirty="0" smtClean="0"/>
              <a:t> </a:t>
            </a:r>
            <a:r>
              <a:rPr lang="en-US" dirty="0" err="1" smtClean="0"/>
              <a:t>récente</a:t>
            </a:r>
            <a:r>
              <a:rPr lang="en-US" dirty="0" smtClean="0"/>
              <a:t> aux </a:t>
            </a:r>
            <a:r>
              <a:rPr lang="en-US" dirty="0" err="1" smtClean="0"/>
              <a:t>États</a:t>
            </a:r>
            <a:r>
              <a:rPr lang="en-US" dirty="0" smtClean="0"/>
              <a:t>-Unis a </a:t>
            </a:r>
            <a:r>
              <a:rPr lang="en-US" dirty="0" err="1" smtClean="0"/>
              <a:t>démontré</a:t>
            </a:r>
            <a:r>
              <a:rPr lang="en-US" dirty="0" smtClean="0"/>
              <a:t> que dans  les </a:t>
            </a:r>
            <a:r>
              <a:rPr lang="en-US" dirty="0" err="1" smtClean="0"/>
              <a:t>états</a:t>
            </a:r>
            <a:r>
              <a:rPr lang="en-US" dirty="0" smtClean="0"/>
              <a:t> </a:t>
            </a:r>
            <a:r>
              <a:rPr lang="en-US" dirty="0" err="1" smtClean="0"/>
              <a:t>américains</a:t>
            </a:r>
            <a:r>
              <a:rPr lang="en-US" dirty="0" smtClean="0"/>
              <a:t> </a:t>
            </a:r>
            <a:r>
              <a:rPr lang="en-US" dirty="0" err="1" smtClean="0"/>
              <a:t>ayant</a:t>
            </a:r>
            <a:r>
              <a:rPr lang="en-US" dirty="0" smtClean="0"/>
              <a:t> </a:t>
            </a:r>
            <a:r>
              <a:rPr lang="en-US" dirty="0" err="1" smtClean="0"/>
              <a:t>légalisé</a:t>
            </a:r>
            <a:r>
              <a:rPr lang="en-US" dirty="0" smtClean="0"/>
              <a:t> </a:t>
            </a:r>
            <a:r>
              <a:rPr lang="en-US" dirty="0" err="1" smtClean="0"/>
              <a:t>l’utilisation</a:t>
            </a:r>
            <a:r>
              <a:rPr lang="en-US" dirty="0" smtClean="0"/>
              <a:t> du cannabis médical </a:t>
            </a:r>
            <a:r>
              <a:rPr lang="en-US" dirty="0" err="1" smtClean="0"/>
              <a:t>l’incidence</a:t>
            </a:r>
            <a:r>
              <a:rPr lang="en-US" dirty="0" smtClean="0"/>
              <a:t> de </a:t>
            </a:r>
            <a:r>
              <a:rPr lang="en-US" dirty="0" err="1" smtClean="0"/>
              <a:t>décès</a:t>
            </a:r>
            <a:r>
              <a:rPr lang="en-US" baseline="0" dirty="0" smtClean="0"/>
              <a:t> par </a:t>
            </a:r>
            <a:r>
              <a:rPr lang="en-US" baseline="0" dirty="0" err="1" smtClean="0"/>
              <a:t>surdose</a:t>
            </a:r>
            <a:r>
              <a:rPr lang="en-US" baseline="0" dirty="0" smtClean="0"/>
              <a:t> </a:t>
            </a:r>
            <a:r>
              <a:rPr lang="en-US" baseline="0" dirty="0" err="1" smtClean="0"/>
              <a:t>d’opio</a:t>
            </a:r>
            <a:r>
              <a:rPr lang="fr-CA" baseline="0" dirty="0" err="1" smtClean="0"/>
              <a:t>ïdes</a:t>
            </a:r>
            <a:r>
              <a:rPr lang="fr-CA" baseline="0" dirty="0" smtClean="0"/>
              <a:t>  était moindre que ceux qui n’avaient pas permis son usage à des fins thérapeutiques. </a:t>
            </a:r>
            <a:r>
              <a:rPr lang="fr-CA" i="0" baseline="0" dirty="0" smtClean="0"/>
              <a:t>(</a:t>
            </a:r>
            <a:r>
              <a:rPr lang="en-US" i="0" dirty="0" err="1" smtClean="0"/>
              <a:t>Bachhuber</a:t>
            </a:r>
            <a:r>
              <a:rPr lang="en-US" i="0" dirty="0" smtClean="0"/>
              <a:t> MA, </a:t>
            </a:r>
            <a:r>
              <a:rPr lang="en-US" i="0" dirty="0" err="1" smtClean="0"/>
              <a:t>Sloner</a:t>
            </a:r>
            <a:r>
              <a:rPr lang="en-US" i="0" dirty="0" smtClean="0"/>
              <a:t> B, </a:t>
            </a:r>
            <a:r>
              <a:rPr lang="en-US" i="0" dirty="0" err="1" smtClean="0"/>
              <a:t>Chinazo</a:t>
            </a:r>
            <a:r>
              <a:rPr lang="en-US" i="0" dirty="0" smtClean="0"/>
              <a:t> O, et al.,</a:t>
            </a:r>
            <a:r>
              <a:rPr lang="en-US" i="1" dirty="0" smtClean="0"/>
              <a:t> Medical cannabis laws and opioid analgesic overdose deaths in the United States</a:t>
            </a:r>
            <a:r>
              <a:rPr lang="en-US" i="0" dirty="0" smtClean="0"/>
              <a:t>, 1999-2010. JAMA Intern Med 2014; 174: 1668-1673)</a:t>
            </a:r>
            <a:endParaRPr lang="fr-CA" i="0" dirty="0" smtClean="0"/>
          </a:p>
          <a:p>
            <a:endParaRPr lang="en-US" dirty="0" smtClean="0"/>
          </a:p>
          <a:p>
            <a:r>
              <a:rPr lang="fr-CA" sz="800" b="1" i="1" dirty="0" smtClean="0"/>
              <a:t>Criminalisation </a:t>
            </a:r>
            <a:r>
              <a:rPr lang="fr-CA" sz="800" i="1" dirty="0" smtClean="0"/>
              <a:t>: La production, la distribution et la possession de marijuana font l’objet de sanctions pénales allant d’amendes à l’incarcération. Une condamnation mène à l’ouverture d’un casier judiciaire.</a:t>
            </a:r>
          </a:p>
          <a:p>
            <a:endParaRPr lang="fr-CA" sz="800" i="1" dirty="0" smtClean="0"/>
          </a:p>
          <a:p>
            <a:r>
              <a:rPr lang="fr-CA" sz="800" b="1" i="1" dirty="0" smtClean="0"/>
              <a:t>Décriminalisation</a:t>
            </a:r>
            <a:r>
              <a:rPr lang="fr-CA" sz="800" i="1" dirty="0" smtClean="0"/>
              <a:t> : Les peines criminelles pour possession à usage personnel sont commuées en peines non criminelles, p. ex. des sanctions civiles de types contraventions ou amendes. Les personnes accusées ne reçoivent pas de casier judiciaire dans la plupart des cas. Enfin, dans la majorité des modèles de décriminalisation, la production et la distribution à grande échelle restent passibles de sanctions pénales.</a:t>
            </a:r>
          </a:p>
          <a:p>
            <a:endParaRPr lang="fr-CA" sz="800" i="1" dirty="0" smtClean="0"/>
          </a:p>
          <a:p>
            <a:r>
              <a:rPr lang="fr-CA" sz="800" b="1" i="1" dirty="0" smtClean="0"/>
              <a:t>Légalisation</a:t>
            </a:r>
            <a:r>
              <a:rPr lang="fr-CA" sz="800" i="1" dirty="0" smtClean="0"/>
              <a:t> : Aucune imposition de sanctions pénales. La consommation, la production et la distribution d’une substance restent généralement assujetties à une réglementation imposant des directives et restrictions, comme la réglementation de l’alcool et du tabac. </a:t>
            </a:r>
            <a:endParaRPr lang="fr-FR" dirty="0"/>
          </a:p>
        </p:txBody>
      </p:sp>
      <p:sp>
        <p:nvSpPr>
          <p:cNvPr id="4" name="Espace réservé du numéro de diapositive 3"/>
          <p:cNvSpPr>
            <a:spLocks noGrp="1"/>
          </p:cNvSpPr>
          <p:nvPr>
            <p:ph type="sldNum" sz="quarter" idx="10"/>
          </p:nvPr>
        </p:nvSpPr>
        <p:spPr/>
        <p:txBody>
          <a:bodyPr/>
          <a:lstStyle/>
          <a:p>
            <a:fld id="{A6A8B987-F3A2-4AFF-AEBA-8B5D666FDA11}" type="slidenum">
              <a:rPr lang="fr-FR" smtClean="0"/>
              <a:t>10</a:t>
            </a:fld>
            <a:endParaRPr lang="fr-FR"/>
          </a:p>
        </p:txBody>
      </p:sp>
    </p:spTree>
    <p:extLst>
      <p:ext uri="{BB962C8B-B14F-4D97-AF65-F5344CB8AC3E}">
        <p14:creationId xmlns:p14="http://schemas.microsoft.com/office/powerpoint/2010/main" val="277095188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CA" sz="1200" b="1" dirty="0" smtClean="0"/>
              <a:t>Australie</a:t>
            </a:r>
          </a:p>
          <a:p>
            <a:endParaRPr lang="fr-CA" sz="1200" b="1" dirty="0" smtClean="0"/>
          </a:p>
          <a:p>
            <a:r>
              <a:rPr lang="fr-CA" sz="1200" dirty="0" smtClean="0"/>
              <a:t>Dans ce pays, la façon de réglementer la marijuana varie d’État à État. C’est ainsi que cinq États, à savoir la Nouvelle-Galles du Sud, Victoria, la Tasmanie, le Queensland et l’Australie Occidentale, appliquent un système d’avertissement informel, et que trois autres ont l’option d’émettre des amendes en vertu de la décriminalisation.</a:t>
            </a:r>
          </a:p>
          <a:p>
            <a:endParaRPr lang="fr-CA" sz="1200" dirty="0" smtClean="0"/>
          </a:p>
          <a:p>
            <a:r>
              <a:rPr lang="fr-CA" sz="1200" dirty="0" smtClean="0"/>
              <a:t>C’est l’Australie-Méridionale qui a, la première, instauré un modèle de décriminalisation appelé régime d’avis d’expiation pour usage de cannabis (Cannabis Expiation Notice, ou CEN) en 1987. Selon ce régime, la production à des fins personnelles avait d’abord été autorisée pour 10 plants, puis ce chiffre a été ramené à trois, puis à un seul plant non hydroponique, pour éviter la production professionnelle. La manière de traiter la possession simple de marijuana en Australie-Méridionale est graduellement devenue plus conservatrice, dans la foulée des tendances politiques globales.  Le Territoire de la capitale australienne a mis en place des constats d’infraction pour possession simple de cannabis (Simple Cannabis </a:t>
            </a:r>
            <a:r>
              <a:rPr lang="fr-CA" sz="1200" dirty="0" err="1" smtClean="0"/>
              <a:t>Offence</a:t>
            </a:r>
            <a:r>
              <a:rPr lang="fr-CA" sz="1200" dirty="0" smtClean="0"/>
              <a:t> Notices, ou SCON) en 1993. Ces constats sont remis pour des quantités allant jusqu’à 25 grammes de marijuana et s’accompagnent d’une amende de 100 $ à payer dans les 60 jours. </a:t>
            </a:r>
          </a:p>
          <a:p>
            <a:endParaRPr lang="fr-CA" sz="1200" dirty="0" smtClean="0"/>
          </a:p>
          <a:p>
            <a:r>
              <a:rPr lang="fr-CA" sz="1200" dirty="0" smtClean="0"/>
              <a:t>En 1996, le Territoire du Nord a décriminalisé la possession d’une quantité maximale de 50 grammes de marijuana. Les amendes pour possession peuvent aller jusqu’à 200 $, et à défaut de payer, on s’expose à des infractions d’ordre civil, plutôt que pénal. Enfin, l’Australie-Occidentale a introduit en 2004 le constat d’infraction pour cannabis (Cannabis </a:t>
            </a:r>
            <a:r>
              <a:rPr lang="fr-CA" sz="1200" dirty="0" err="1" smtClean="0"/>
              <a:t>Infringement</a:t>
            </a:r>
            <a:r>
              <a:rPr lang="fr-CA" sz="1200" dirty="0" smtClean="0"/>
              <a:t> Notice, ou CIN), qui offre le choix entre payer une amende ou assister à une séance de sensibilisation. En 2011, ce système a été remplacé par un programme de déjudiciarisation, qui donne l’option d’assister à une séance d’intervention, et ainsi d’éviter une poursuite au criminel</a:t>
            </a:r>
          </a:p>
          <a:p>
            <a:endParaRPr lang="fr-CA" sz="1200" i="1" dirty="0" smtClean="0"/>
          </a:p>
          <a:p>
            <a:r>
              <a:rPr lang="fr-CA" sz="1200" b="1" dirty="0" smtClean="0"/>
              <a:t>Portugal</a:t>
            </a:r>
          </a:p>
          <a:p>
            <a:endParaRPr lang="fr-CA" sz="1200" b="1" dirty="0" smtClean="0"/>
          </a:p>
          <a:p>
            <a:r>
              <a:rPr lang="fr-CA" sz="1200" dirty="0" smtClean="0"/>
              <a:t>En 2001, le gouvernement portugais a déclassé la possession ou l’acquisition pour en faire une infraction administrative ou de désordre public. Les personnes sont dirigées vers des Commissions de dissuasion des toxicomanies (CDT), qui se composent d’un représentant pour chaque groupe professionnel (juridique, travail social, médical). Précisons que la démarche portugaise s’étend à l’ensemble des substances illicites, pas seulement à la marijuana, et s’inscrivait dans un plan d’action prévoyant aussi des investissements sanitaires et sociaux massifs dans des programmes de proximité, de traitement et de sensibilisation.</a:t>
            </a:r>
          </a:p>
          <a:p>
            <a:endParaRPr lang="fr-CA" sz="1200" dirty="0" smtClean="0"/>
          </a:p>
          <a:p>
            <a:r>
              <a:rPr lang="fr-CA" sz="1200" b="1" dirty="0" smtClean="0"/>
              <a:t>Uruguay</a:t>
            </a:r>
          </a:p>
          <a:p>
            <a:endParaRPr lang="fr-CA" sz="1200" b="1" dirty="0" smtClean="0"/>
          </a:p>
          <a:p>
            <a:r>
              <a:rPr lang="fr-CA" sz="1200" dirty="0" smtClean="0"/>
              <a:t>L’Uruguay a passé en 2013 une loi visant à légaliser l’usage de marijuana à des fins personnelles. C’est ainsi que l’Uruguay autorise les ménages à cultiver jusqu’à six plants chacun et à récolter jusqu’à 480 grammes par année. Il est aussi possible de former des coopératives pouvant compter de 15 à 45 membres, produire un maximum de 99 plants et attribuer une quantité maximale de 480 grammes par personne, par année.  Les particuliers pourront également se procurer jusqu’à 40 grammes de marijuana par mois auprès de pharmacies régies par le gouvernement. L’achat en pharmacie ne sera ouvert qu’aux résidents uruguayens de 18 ans ou plus inscrits à un registre national. Un code sera attribué aux membres, dont les pharmaciens ignoreront ainsi les noms. L’usage de marijuana est interdit dans les lieux publics. Contrairement à Washington et au Colorado, l’Uruguay contrôlera le prix de la marijuana et ne percevra pas de taxes, afin que le prix demeure concurrentiel avec celui du marché noir et, de la sorte, amoindrisse son influence. La vente en pharmacie devait débuter à la fin de 2014.</a:t>
            </a:r>
          </a:p>
          <a:p>
            <a:endParaRPr lang="fr-CA" sz="1200" dirty="0" smtClean="0"/>
          </a:p>
          <a:p>
            <a:endParaRPr lang="fr-CA" sz="1200" dirty="0" smtClean="0"/>
          </a:p>
          <a:p>
            <a:r>
              <a:rPr lang="fr-CA" sz="1200" b="1" i="1" dirty="0" smtClean="0"/>
              <a:t>Criminalisation </a:t>
            </a:r>
            <a:r>
              <a:rPr lang="fr-CA" sz="1200" i="1" dirty="0" smtClean="0"/>
              <a:t>: La production, la distribution et la possession de marijuana font l’objet de sanctions pénales allant d’amendes à l’incarcération. Une condamnation mène à l’ouverture d’un casier judiciaire.</a:t>
            </a:r>
          </a:p>
          <a:p>
            <a:endParaRPr lang="fr-CA" sz="1200" i="1" dirty="0" smtClean="0"/>
          </a:p>
          <a:p>
            <a:r>
              <a:rPr lang="fr-CA" sz="1200" b="1" i="1" dirty="0" smtClean="0"/>
              <a:t>Décriminalisation</a:t>
            </a:r>
            <a:r>
              <a:rPr lang="fr-CA" sz="1200" i="1" dirty="0" smtClean="0"/>
              <a:t> : Les peines criminelles pour possession à usage personnel sont commuées en peines non criminelles, p. ex. des sanctions civiles de types contraventions ou amendes. Les personnes accusées ne reçoivent pas de casier judiciaire dans la plupart des cas. Enfin, dans la majorité des modèles de décriminalisation, la production et la distribution à grande échelle restent passibles de sanctions pénales.</a:t>
            </a:r>
          </a:p>
          <a:p>
            <a:endParaRPr lang="fr-CA" sz="1200" i="1" dirty="0" smtClean="0"/>
          </a:p>
          <a:p>
            <a:r>
              <a:rPr lang="fr-CA" sz="1200" b="1" i="1" dirty="0" smtClean="0"/>
              <a:t>Légalisation</a:t>
            </a:r>
            <a:r>
              <a:rPr lang="fr-CA" sz="1200" i="1" dirty="0" smtClean="0"/>
              <a:t> : Aucune imposition de sanctions pénales. La consommation, la production et la distribution d’une substance restent généralement assujetties à une réglementation imposant des directives et restrictions, comme la réglementation de l’alcool et du tabac. </a:t>
            </a:r>
          </a:p>
          <a:p>
            <a:endParaRPr lang="fr-FR" dirty="0"/>
          </a:p>
        </p:txBody>
      </p:sp>
      <p:sp>
        <p:nvSpPr>
          <p:cNvPr id="4" name="Espace réservé du numéro de diapositive 3"/>
          <p:cNvSpPr>
            <a:spLocks noGrp="1"/>
          </p:cNvSpPr>
          <p:nvPr>
            <p:ph type="sldNum" sz="quarter" idx="10"/>
          </p:nvPr>
        </p:nvSpPr>
        <p:spPr/>
        <p:txBody>
          <a:bodyPr/>
          <a:lstStyle/>
          <a:p>
            <a:fld id="{A6A8B987-F3A2-4AFF-AEBA-8B5D666FDA11}" type="slidenum">
              <a:rPr lang="fr-FR" smtClean="0"/>
              <a:t>11</a:t>
            </a:fld>
            <a:endParaRPr lang="fr-FR"/>
          </a:p>
        </p:txBody>
      </p:sp>
    </p:spTree>
    <p:extLst>
      <p:ext uri="{BB962C8B-B14F-4D97-AF65-F5344CB8AC3E}">
        <p14:creationId xmlns:p14="http://schemas.microsoft.com/office/powerpoint/2010/main" val="260444027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en-US" b="1" dirty="0" smtClean="0"/>
              <a:t>Hollande</a:t>
            </a:r>
          </a:p>
          <a:p>
            <a:endParaRPr lang="fr-CA" dirty="0" smtClean="0"/>
          </a:p>
          <a:p>
            <a:r>
              <a:rPr lang="fr-CA" dirty="0" smtClean="0"/>
              <a:t>Est-il légal de fumer du cannabis en Hollande ?</a:t>
            </a:r>
          </a:p>
          <a:p>
            <a:endParaRPr lang="fr-CA" dirty="0" smtClean="0"/>
          </a:p>
          <a:p>
            <a:r>
              <a:rPr lang="fr-CA" dirty="0" smtClean="0"/>
              <a:t>Les drogues (cannabis inclus) sont officiellement illégales aux Pays-Bas. Mais la législation hollandaise fait la distinction entre les drogues dures (qu’il est interdit de distribuer, de vendre, de produire ou de posséder) et les « drogues douces » (dont fait partie le cannabis).</a:t>
            </a:r>
          </a:p>
          <a:p>
            <a:endParaRPr lang="fr-CA" dirty="0" smtClean="0"/>
          </a:p>
          <a:p>
            <a:r>
              <a:rPr lang="fr-CA" dirty="0" smtClean="0"/>
              <a:t>La vente de cannabis (ou son achat) demeure illégale, mais les effractions sont non poursuivies : les policiers préfèrent cibler les gros trafiquants qui vendent des drogues dures plutôt que de chercher des noises aux petits consommateurs ayant quelques grammes d’herbe sur eux à condition de respecter les 5 règles d’or adoptées par le parlement en 1996 :</a:t>
            </a:r>
          </a:p>
          <a:p>
            <a:r>
              <a:rPr lang="fr-CA" dirty="0" smtClean="0"/>
              <a:t>• Pas de drogues dures</a:t>
            </a:r>
          </a:p>
          <a:p>
            <a:r>
              <a:rPr lang="fr-CA" dirty="0" smtClean="0"/>
              <a:t>• Pas de publicité</a:t>
            </a:r>
          </a:p>
          <a:p>
            <a:r>
              <a:rPr lang="fr-CA" dirty="0" smtClean="0"/>
              <a:t>• Respect de l’ordre public</a:t>
            </a:r>
          </a:p>
          <a:p>
            <a:r>
              <a:rPr lang="fr-CA" dirty="0" smtClean="0"/>
              <a:t>• Interdiction de vendre à des mineurs</a:t>
            </a:r>
          </a:p>
          <a:p>
            <a:r>
              <a:rPr lang="fr-CA" dirty="0" smtClean="0"/>
              <a:t>• Pas plus de 5 grammes par transaction et par personne</a:t>
            </a:r>
          </a:p>
          <a:p>
            <a:endParaRPr lang="fr-CA" dirty="0" smtClean="0"/>
          </a:p>
          <a:p>
            <a:r>
              <a:rPr lang="en-US" b="1" i="0" dirty="0" smtClean="0"/>
              <a:t>Source :</a:t>
            </a:r>
            <a:r>
              <a:rPr lang="en-US" b="1" i="0" baseline="0" dirty="0" smtClean="0"/>
              <a:t> </a:t>
            </a:r>
            <a:r>
              <a:rPr lang="en-US" b="0" i="0" dirty="0" smtClean="0"/>
              <a:t>Centre </a:t>
            </a:r>
            <a:r>
              <a:rPr lang="en-US" b="0" i="0" dirty="0" err="1" smtClean="0"/>
              <a:t>canadien</a:t>
            </a:r>
            <a:r>
              <a:rPr lang="en-US" b="0" i="0" dirty="0" smtClean="0"/>
              <a:t> de </a:t>
            </a:r>
            <a:r>
              <a:rPr lang="en-US" b="0" i="0" dirty="0" err="1" smtClean="0"/>
              <a:t>lutte</a:t>
            </a:r>
            <a:r>
              <a:rPr lang="en-US" b="0" i="0" dirty="0" smtClean="0"/>
              <a:t> </a:t>
            </a:r>
            <a:r>
              <a:rPr lang="en-US" b="0" i="0" dirty="0" err="1" smtClean="0"/>
              <a:t>contre</a:t>
            </a:r>
            <a:r>
              <a:rPr lang="en-US" b="0" i="0" dirty="0" smtClean="0"/>
              <a:t> les</a:t>
            </a:r>
            <a:r>
              <a:rPr lang="en-US" b="0" i="0" baseline="0" dirty="0" smtClean="0"/>
              <a:t> </a:t>
            </a:r>
            <a:r>
              <a:rPr lang="en-US" b="0" i="0" baseline="0" dirty="0" err="1" smtClean="0"/>
              <a:t>toxicomanies</a:t>
            </a:r>
            <a:r>
              <a:rPr lang="en-US" b="0" i="0" baseline="0" dirty="0" smtClean="0"/>
              <a:t>, www.cclt.ca  - www.ccsa.ca – </a:t>
            </a:r>
            <a:r>
              <a:rPr lang="en-US" b="0" i="0" baseline="0" dirty="0" err="1" smtClean="0"/>
              <a:t>Octobre</a:t>
            </a:r>
            <a:r>
              <a:rPr lang="en-US" b="0" i="0" baseline="0" dirty="0" smtClean="0"/>
              <a:t> 2014</a:t>
            </a:r>
          </a:p>
          <a:p>
            <a:endParaRPr lang="fr-CA" dirty="0" smtClean="0"/>
          </a:p>
          <a:p>
            <a:endParaRPr lang="fr-FR" dirty="0"/>
          </a:p>
        </p:txBody>
      </p:sp>
      <p:sp>
        <p:nvSpPr>
          <p:cNvPr id="4" name="Espace réservé du numéro de diapositive 3"/>
          <p:cNvSpPr>
            <a:spLocks noGrp="1"/>
          </p:cNvSpPr>
          <p:nvPr>
            <p:ph type="sldNum" sz="quarter" idx="10"/>
          </p:nvPr>
        </p:nvSpPr>
        <p:spPr/>
        <p:txBody>
          <a:bodyPr/>
          <a:lstStyle/>
          <a:p>
            <a:fld id="{A6A8B987-F3A2-4AFF-AEBA-8B5D666FDA11}" type="slidenum">
              <a:rPr lang="fr-FR" smtClean="0"/>
              <a:t>12</a:t>
            </a:fld>
            <a:endParaRPr lang="fr-FR"/>
          </a:p>
        </p:txBody>
      </p:sp>
    </p:spTree>
    <p:extLst>
      <p:ext uri="{BB962C8B-B14F-4D97-AF65-F5344CB8AC3E}">
        <p14:creationId xmlns:p14="http://schemas.microsoft.com/office/powerpoint/2010/main" val="213107154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CA" dirty="0" smtClean="0"/>
              <a:t>Un </a:t>
            </a:r>
            <a:r>
              <a:rPr lang="fr-CA" b="1" i="1" dirty="0" smtClean="0"/>
              <a:t>coffee shop</a:t>
            </a:r>
            <a:r>
              <a:rPr lang="fr-CA" dirty="0" smtClean="0"/>
              <a:t> est, aux Pays-Bas, un endroit où l'on peut acheter et consommer en plus d'une boisson, du cannabis — sous certaines conditions strictes. Les </a:t>
            </a:r>
            <a:r>
              <a:rPr lang="fr-CA" i="1" dirty="0" smtClean="0"/>
              <a:t>coffee shops</a:t>
            </a:r>
            <a:r>
              <a:rPr lang="fr-CA" dirty="0" smtClean="0"/>
              <a:t> sont officiellement tolérés dans le royaume depuis 1976, suite au </a:t>
            </a:r>
            <a:r>
              <a:rPr lang="fr-CA" i="1" dirty="0" smtClean="0"/>
              <a:t>rapport Baan </a:t>
            </a:r>
            <a:r>
              <a:rPr lang="fr-CA" dirty="0" smtClean="0"/>
              <a:t>publié en 1972. Depuis la loi « Damoclès » datant d’avril 1999, les bourgmestres peuvent faire fermer les </a:t>
            </a:r>
            <a:r>
              <a:rPr lang="fr-CA" i="1" dirty="0" smtClean="0"/>
              <a:t>coffee shops</a:t>
            </a:r>
            <a:r>
              <a:rPr lang="fr-CA" dirty="0" smtClean="0"/>
              <a:t> au motif de nuisances ou d'infraction à la loi sur l'opium. Un café ne peut en aucun temps avoir plus de 500 grammes de marijuana en stock.</a:t>
            </a:r>
          </a:p>
          <a:p>
            <a:endParaRPr lang="fr-CA" dirty="0" smtClean="0"/>
          </a:p>
          <a:p>
            <a:r>
              <a:rPr lang="fr-CA" dirty="0" smtClean="0"/>
              <a:t>Il faut avoir au moins 18 ans (21 ans dans certains établissements) pour pénétrer dans un </a:t>
            </a:r>
            <a:r>
              <a:rPr lang="fr-CA" i="1" dirty="0" smtClean="0"/>
              <a:t>coffee shop</a:t>
            </a:r>
            <a:r>
              <a:rPr lang="fr-CA" dirty="0" smtClean="0"/>
              <a:t> et la consommation d‘alcool y est interdite depuis 2009.</a:t>
            </a:r>
          </a:p>
          <a:p>
            <a:endParaRPr lang="fr-CA" dirty="0" smtClean="0"/>
          </a:p>
          <a:p>
            <a:r>
              <a:rPr lang="fr-CA" dirty="0" smtClean="0"/>
              <a:t>Les </a:t>
            </a:r>
            <a:r>
              <a:rPr lang="fr-CA" i="1" dirty="0" smtClean="0"/>
              <a:t>coffee shops</a:t>
            </a:r>
            <a:r>
              <a:rPr lang="fr-CA" dirty="0" smtClean="0"/>
              <a:t> sont à distinguer des </a:t>
            </a:r>
            <a:r>
              <a:rPr lang="fr-CA" i="1" dirty="0" err="1" smtClean="0"/>
              <a:t>smartshops</a:t>
            </a:r>
            <a:r>
              <a:rPr lang="fr-CA" i="1" dirty="0" smtClean="0"/>
              <a:t>, </a:t>
            </a:r>
            <a:r>
              <a:rPr lang="fr-CA" dirty="0" smtClean="0"/>
              <a:t> établissements vendant des graines de cannabis, d'autres psychotropes ( champignons hallucinogènes et plantes psychotropes) mais aussi tout un ensemble d'ustensiles servant à leur consommation et des produits dérivés divers. Ces boutiques ne sont pas seulement présentes aux Pays-Bas.</a:t>
            </a:r>
          </a:p>
          <a:p>
            <a:r>
              <a:rPr lang="fr-CA" dirty="0" smtClean="0"/>
              <a:t>Le pays reste l'un des seuls pays d'Europe où la vente et la consommation de cannabis est tolérée, ce qui le rend très attirant aux yeux des consommateurs des pays limitrophes à savoir la Belgique et l'Allemagne, qui y pratiquent ce que l'on appelle le tourismes cannabique. Dans la capitale Amsterdam, il existe une chaîne de </a:t>
            </a:r>
            <a:r>
              <a:rPr lang="fr-CA" i="1" dirty="0" smtClean="0"/>
              <a:t>coffee shops</a:t>
            </a:r>
            <a:r>
              <a:rPr lang="fr-CA" dirty="0" smtClean="0"/>
              <a:t>, les « </a:t>
            </a:r>
            <a:r>
              <a:rPr lang="fr-CA" dirty="0" err="1" smtClean="0"/>
              <a:t>Bulldog's</a:t>
            </a:r>
            <a:r>
              <a:rPr lang="fr-CA" dirty="0" smtClean="0"/>
              <a:t> » : ces établissements sont des lieux hautement touristiques.</a:t>
            </a:r>
          </a:p>
          <a:p>
            <a:endParaRPr lang="fr-CA" dirty="0" smtClean="0"/>
          </a:p>
          <a:p>
            <a:r>
              <a:rPr lang="fr-CA" dirty="0" smtClean="0"/>
              <a:t>En 2010, 105 des 443 municipalités néerlandaises avaient au moins un </a:t>
            </a:r>
            <a:r>
              <a:rPr lang="fr-CA" i="1" dirty="0" smtClean="0"/>
              <a:t>coffee shop</a:t>
            </a:r>
            <a:r>
              <a:rPr lang="fr-CA" dirty="0" smtClean="0"/>
              <a:t> en leur sein. Cependant, depuis 2008, aucun </a:t>
            </a:r>
            <a:r>
              <a:rPr lang="fr-CA" i="1" dirty="0" smtClean="0"/>
              <a:t>coffee shop</a:t>
            </a:r>
            <a:r>
              <a:rPr lang="fr-CA" dirty="0" smtClean="0"/>
              <a:t> n'est toléré dans un périmètre de 250 mètres autour d'une école. Un </a:t>
            </a:r>
            <a:r>
              <a:rPr lang="fr-CA" i="1" dirty="0" smtClean="0"/>
              <a:t>coffee shop</a:t>
            </a:r>
            <a:r>
              <a:rPr lang="fr-CA" dirty="0" smtClean="0"/>
              <a:t> peut proposer une offre diversifiée allant jusqu'à 200 produits différents (cannabis séché et résine confondus). Trois quarts de ces produits sont d'origine néerlandaise.</a:t>
            </a:r>
          </a:p>
          <a:p>
            <a:endParaRPr lang="fr-CA" dirty="0" smtClean="0"/>
          </a:p>
          <a:p>
            <a:r>
              <a:rPr lang="fr-CA" dirty="0" smtClean="0"/>
              <a:t>Depuis le milieu des années 1990, les autorités néerlandaises imposent des restrictions supplémentaires aux « coffee shops » et permettent entre autres aux municipalités de limiter le nombre de cafés ou de les interdire. Au cours des dernières années, comme les troubles d’ordre public associés aux « touristes de la drogue » suscitaient des inquiétudes croissantes, les Pays-Bas ont apporté en 2012 des modifications législatives visant à restreindre l’achat aux seuls citoyens néerlandais. L’application de cette réglementation varierait en fonction de la municipalité. Les dispositions législatives prévoyaient aussi de limiter la vente aux personnes titulaires d’une « </a:t>
            </a:r>
            <a:r>
              <a:rPr lang="fr-CA" dirty="0" err="1" smtClean="0"/>
              <a:t>wietpas</a:t>
            </a:r>
            <a:r>
              <a:rPr lang="fr-CA" dirty="0" smtClean="0"/>
              <a:t> », ou carte de membre, mais ces dispositions ont été invalidées en 2013. </a:t>
            </a:r>
          </a:p>
          <a:p>
            <a:endParaRPr lang="fr-CA" dirty="0" smtClean="0"/>
          </a:p>
          <a:p>
            <a:r>
              <a:rPr lang="fr-CA" dirty="0" smtClean="0"/>
              <a:t>Malgré l'existence de centaines de </a:t>
            </a:r>
            <a:r>
              <a:rPr lang="fr-CA" i="1" dirty="0" smtClean="0"/>
              <a:t>coffee shops</a:t>
            </a:r>
            <a:r>
              <a:rPr lang="fr-CA" dirty="0" smtClean="0"/>
              <a:t>, l’approvisionnement en cannabis demeure illégal : le paradoxe du droit néerlandais est matérialisé par la politique de tolérance prônée.</a:t>
            </a:r>
          </a:p>
          <a:p>
            <a:endParaRPr lang="en-US" dirty="0" smtClean="0"/>
          </a:p>
          <a:p>
            <a:r>
              <a:rPr lang="en-US" b="1" i="0" dirty="0" smtClean="0"/>
              <a:t>Source :</a:t>
            </a:r>
            <a:r>
              <a:rPr lang="en-US" b="1" i="0" baseline="0" dirty="0" smtClean="0"/>
              <a:t> </a:t>
            </a:r>
            <a:r>
              <a:rPr lang="en-US" b="0" i="0" dirty="0" smtClean="0"/>
              <a:t>Centre </a:t>
            </a:r>
            <a:r>
              <a:rPr lang="en-US" b="0" i="0" dirty="0" err="1" smtClean="0"/>
              <a:t>canadien</a:t>
            </a:r>
            <a:r>
              <a:rPr lang="en-US" b="0" i="0" dirty="0" smtClean="0"/>
              <a:t> de </a:t>
            </a:r>
            <a:r>
              <a:rPr lang="en-US" b="0" i="0" dirty="0" err="1" smtClean="0"/>
              <a:t>lutte</a:t>
            </a:r>
            <a:r>
              <a:rPr lang="en-US" b="0" i="0" dirty="0" smtClean="0"/>
              <a:t> </a:t>
            </a:r>
            <a:r>
              <a:rPr lang="en-US" b="0" i="0" dirty="0" err="1" smtClean="0"/>
              <a:t>contre</a:t>
            </a:r>
            <a:r>
              <a:rPr lang="en-US" b="0" i="0" dirty="0" smtClean="0"/>
              <a:t> les</a:t>
            </a:r>
            <a:r>
              <a:rPr lang="en-US" b="0" i="0" baseline="0" dirty="0" smtClean="0"/>
              <a:t> </a:t>
            </a:r>
            <a:r>
              <a:rPr lang="en-US" b="0" i="0" baseline="0" dirty="0" err="1" smtClean="0"/>
              <a:t>toxicomanies</a:t>
            </a:r>
            <a:r>
              <a:rPr lang="en-US" b="0" i="0" baseline="0" dirty="0" smtClean="0"/>
              <a:t>, www.cclt.ca  - www.ccsa.ca – </a:t>
            </a:r>
            <a:r>
              <a:rPr lang="en-US" b="0" i="0" baseline="0" dirty="0" err="1" smtClean="0"/>
              <a:t>Octobre</a:t>
            </a:r>
            <a:r>
              <a:rPr lang="en-US" b="0" i="0" baseline="0" dirty="0" smtClean="0"/>
              <a:t> 2014</a:t>
            </a:r>
          </a:p>
          <a:p>
            <a:endParaRPr lang="fr-CA" dirty="0"/>
          </a:p>
        </p:txBody>
      </p:sp>
      <p:sp>
        <p:nvSpPr>
          <p:cNvPr id="4" name="Espace réservé du numéro de diapositive 3"/>
          <p:cNvSpPr>
            <a:spLocks noGrp="1"/>
          </p:cNvSpPr>
          <p:nvPr>
            <p:ph type="sldNum" sz="quarter" idx="10"/>
          </p:nvPr>
        </p:nvSpPr>
        <p:spPr/>
        <p:txBody>
          <a:bodyPr/>
          <a:lstStyle/>
          <a:p>
            <a:fld id="{A6A8B987-F3A2-4AFF-AEBA-8B5D666FDA11}" type="slidenum">
              <a:rPr lang="fr-FR" smtClean="0"/>
              <a:t>13</a:t>
            </a:fld>
            <a:endParaRPr lang="fr-FR"/>
          </a:p>
        </p:txBody>
      </p:sp>
    </p:spTree>
    <p:extLst>
      <p:ext uri="{BB962C8B-B14F-4D97-AF65-F5344CB8AC3E}">
        <p14:creationId xmlns:p14="http://schemas.microsoft.com/office/powerpoint/2010/main" val="352414206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slideLayout1.xml><?xml version="1.0" encoding="utf-8"?>
<p:sldLayout xmlns:a="http://schemas.openxmlformats.org/drawingml/2006/main" xmlns:r="http://schemas.openxmlformats.org/officeDocument/2006/relationships" xmlns:p="http://schemas.openxmlformats.org/presentationml/2006/main" userDrawn="1">
  <p:cSld name="1_Titre et contenu">
    <p:spTree>
      <p:nvGrpSpPr>
        <p:cNvPr id="1" name=""/>
        <p:cNvGrpSpPr/>
        <p:nvPr/>
      </p:nvGrpSpPr>
      <p:grpSpPr>
        <a:xfrm>
          <a:off x="0" y="0"/>
          <a:ext cx="0" cy="0"/>
          <a:chOff x="0" y="0"/>
          <a:chExt cx="0" cy="0"/>
        </a:xfrm>
      </p:grpSpPr>
    </p:spTree>
    <p:extLst>
      <p:ext uri="{BB962C8B-B14F-4D97-AF65-F5344CB8AC3E}">
        <p14:creationId xmlns:p14="http://schemas.microsoft.com/office/powerpoint/2010/main" val="60467626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Disposition personnalisée">
    <p:spTree>
      <p:nvGrpSpPr>
        <p:cNvPr id="1" name=""/>
        <p:cNvGrpSpPr/>
        <p:nvPr/>
      </p:nvGrpSpPr>
      <p:grpSpPr>
        <a:xfrm>
          <a:off x="0" y="0"/>
          <a:ext cx="0" cy="0"/>
          <a:chOff x="0" y="0"/>
          <a:chExt cx="0" cy="0"/>
        </a:xfrm>
      </p:grpSpPr>
      <p:sp>
        <p:nvSpPr>
          <p:cNvPr id="6" name="Titre 1"/>
          <p:cNvSpPr>
            <a:spLocks noGrp="1"/>
          </p:cNvSpPr>
          <p:nvPr>
            <p:ph type="title" hasCustomPrompt="1"/>
          </p:nvPr>
        </p:nvSpPr>
        <p:spPr>
          <a:xfrm>
            <a:off x="1061097" y="1390623"/>
            <a:ext cx="7095532" cy="666643"/>
          </a:xfrm>
          <a:prstGeom prst="rect">
            <a:avLst/>
          </a:prstGeom>
        </p:spPr>
        <p:txBody>
          <a:bodyPr vert="horz"/>
          <a:lstStyle>
            <a:lvl1pPr algn="l">
              <a:defRPr sz="4000" b="1"/>
            </a:lvl1pPr>
          </a:lstStyle>
          <a:p>
            <a:r>
              <a:rPr lang="fr-CA" dirty="0" smtClean="0"/>
              <a:t>CLIQUEZ ET MODIFIEZ LE TITRE</a:t>
            </a:r>
            <a:endParaRPr lang="fr-FR" dirty="0"/>
          </a:p>
        </p:txBody>
      </p:sp>
      <p:sp>
        <p:nvSpPr>
          <p:cNvPr id="7" name="Espace réservé du contenu 4"/>
          <p:cNvSpPr>
            <a:spLocks noGrp="1"/>
          </p:cNvSpPr>
          <p:nvPr>
            <p:ph sz="quarter" idx="10"/>
          </p:nvPr>
        </p:nvSpPr>
        <p:spPr>
          <a:xfrm>
            <a:off x="1067314" y="2250800"/>
            <a:ext cx="7089315" cy="2930525"/>
          </a:xfrm>
          <a:prstGeom prst="rect">
            <a:avLst/>
          </a:prstGeom>
        </p:spPr>
        <p:txBody>
          <a:bodyPr vert="horz"/>
          <a:lstStyle>
            <a:lvl1pPr>
              <a:buClr>
                <a:srgbClr val="FDC167"/>
              </a:buClr>
              <a:defRPr sz="1800">
                <a:solidFill>
                  <a:srgbClr val="4A3D42"/>
                </a:solidFill>
              </a:defRPr>
            </a:lvl1pPr>
            <a:lvl2pPr>
              <a:defRPr sz="1800">
                <a:solidFill>
                  <a:srgbClr val="4A3D42"/>
                </a:solidFill>
              </a:defRPr>
            </a:lvl2pPr>
            <a:lvl3pPr>
              <a:buClr>
                <a:srgbClr val="48B6A0"/>
              </a:buClr>
              <a:defRPr sz="1800">
                <a:solidFill>
                  <a:srgbClr val="4A3D42"/>
                </a:solidFill>
              </a:defRPr>
            </a:lvl3pPr>
            <a:lvl4pPr>
              <a:defRPr sz="1800">
                <a:solidFill>
                  <a:srgbClr val="4A3D42"/>
                </a:solidFill>
              </a:defRPr>
            </a:lvl4pPr>
            <a:lvl5pPr>
              <a:defRPr sz="1800">
                <a:solidFill>
                  <a:srgbClr val="4A3D42"/>
                </a:solidFill>
              </a:defRPr>
            </a:lvl5pPr>
          </a:lstStyle>
          <a:p>
            <a:pPr lvl="0"/>
            <a:r>
              <a:rPr lang="fr-CA" dirty="0" smtClean="0"/>
              <a:t>Cliquez pour modifier les styles du texte du masque</a:t>
            </a:r>
          </a:p>
          <a:p>
            <a:pPr lvl="1"/>
            <a:r>
              <a:rPr lang="fr-CA" dirty="0" smtClean="0"/>
              <a:t>Deuxième niveau</a:t>
            </a:r>
          </a:p>
          <a:p>
            <a:pPr lvl="2"/>
            <a:r>
              <a:rPr lang="fr-CA" dirty="0" smtClean="0"/>
              <a:t>Troisième niveau</a:t>
            </a:r>
          </a:p>
          <a:p>
            <a:pPr lvl="3"/>
            <a:r>
              <a:rPr lang="fr-CA" dirty="0" smtClean="0"/>
              <a:t>Quatrième niveau</a:t>
            </a:r>
          </a:p>
        </p:txBody>
      </p:sp>
    </p:spTree>
    <p:extLst>
      <p:ext uri="{BB962C8B-B14F-4D97-AF65-F5344CB8AC3E}">
        <p14:creationId xmlns:p14="http://schemas.microsoft.com/office/powerpoint/2010/main" val="109749280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userDrawn="1">
  <p:cSld name="3_Titre et contenu">
    <p:spTree>
      <p:nvGrpSpPr>
        <p:cNvPr id="1" name=""/>
        <p:cNvGrpSpPr/>
        <p:nvPr/>
      </p:nvGrpSpPr>
      <p:grpSpPr>
        <a:xfrm>
          <a:off x="0" y="0"/>
          <a:ext cx="0" cy="0"/>
          <a:chOff x="0" y="0"/>
          <a:chExt cx="0" cy="0"/>
        </a:xfrm>
      </p:grpSpPr>
    </p:spTree>
    <p:extLst>
      <p:ext uri="{BB962C8B-B14F-4D97-AF65-F5344CB8AC3E}">
        <p14:creationId xmlns:p14="http://schemas.microsoft.com/office/powerpoint/2010/main" val="60467626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userDrawn="1">
  <p:cSld name="4_Titre et contenu">
    <p:spTree>
      <p:nvGrpSpPr>
        <p:cNvPr id="1" name=""/>
        <p:cNvGrpSpPr/>
        <p:nvPr/>
      </p:nvGrpSpPr>
      <p:grpSpPr>
        <a:xfrm>
          <a:off x="0" y="0"/>
          <a:ext cx="0" cy="0"/>
          <a:chOff x="0" y="0"/>
          <a:chExt cx="0" cy="0"/>
        </a:xfrm>
      </p:grpSpPr>
    </p:spTree>
    <p:extLst>
      <p:ext uri="{BB962C8B-B14F-4D97-AF65-F5344CB8AC3E}">
        <p14:creationId xmlns:p14="http://schemas.microsoft.com/office/powerpoint/2010/main" val="60467626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Diapositive de titre">
    <p:spTree>
      <p:nvGrpSpPr>
        <p:cNvPr id="1" name=""/>
        <p:cNvGrpSpPr/>
        <p:nvPr/>
      </p:nvGrpSpPr>
      <p:grpSpPr>
        <a:xfrm>
          <a:off x="0" y="0"/>
          <a:ext cx="0" cy="0"/>
          <a:chOff x="0" y="0"/>
          <a:chExt cx="0" cy="0"/>
        </a:xfrm>
      </p:grpSpPr>
    </p:spTree>
    <p:extLst>
      <p:ext uri="{BB962C8B-B14F-4D97-AF65-F5344CB8AC3E}">
        <p14:creationId xmlns:p14="http://schemas.microsoft.com/office/powerpoint/2010/main" val="217130416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userDrawn="1">
  <p:cSld name="4_Titre et contenu">
    <p:spTree>
      <p:nvGrpSpPr>
        <p:cNvPr id="1" name=""/>
        <p:cNvGrpSpPr/>
        <p:nvPr/>
      </p:nvGrpSpPr>
      <p:grpSpPr>
        <a:xfrm>
          <a:off x="0" y="0"/>
          <a:ext cx="0" cy="0"/>
          <a:chOff x="0" y="0"/>
          <a:chExt cx="0" cy="0"/>
        </a:xfrm>
      </p:grpSpPr>
    </p:spTree>
    <p:extLst>
      <p:ext uri="{BB962C8B-B14F-4D97-AF65-F5344CB8AC3E}">
        <p14:creationId xmlns:p14="http://schemas.microsoft.com/office/powerpoint/2010/main" val="60467626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6.emf"/><Relationship Id="rId13" Type="http://schemas.openxmlformats.org/officeDocument/2006/relationships/image" Target="../media/image11.jpg"/><Relationship Id="rId3" Type="http://schemas.openxmlformats.org/officeDocument/2006/relationships/image" Target="../media/image1.emf"/><Relationship Id="rId7" Type="http://schemas.openxmlformats.org/officeDocument/2006/relationships/image" Target="../media/image5.emf"/><Relationship Id="rId12" Type="http://schemas.openxmlformats.org/officeDocument/2006/relationships/image" Target="../media/image10.png"/><Relationship Id="rId2"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image" Target="../media/image4.emf"/><Relationship Id="rId11" Type="http://schemas.openxmlformats.org/officeDocument/2006/relationships/image" Target="../media/image9.png"/><Relationship Id="rId5" Type="http://schemas.openxmlformats.org/officeDocument/2006/relationships/image" Target="../media/image3.emf"/><Relationship Id="rId10" Type="http://schemas.openxmlformats.org/officeDocument/2006/relationships/image" Target="../media/image8.emf"/><Relationship Id="rId4" Type="http://schemas.openxmlformats.org/officeDocument/2006/relationships/image" Target="../media/image2.emf"/><Relationship Id="rId9" Type="http://schemas.openxmlformats.org/officeDocument/2006/relationships/image" Target="../media/image7.emf"/><Relationship Id="rId14" Type="http://schemas.openxmlformats.org/officeDocument/2006/relationships/image" Target="../media/image12.png"/></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theme" Target="../theme/theme2.xml"/><Relationship Id="rId1" Type="http://schemas.openxmlformats.org/officeDocument/2006/relationships/slideLayout" Target="../slideLayouts/slideLayout2.xml"/></Relationships>
</file>

<file path=ppt/slideMasters/_rels/slideMaster3.xml.rels><?xml version="1.0" encoding="UTF-8" standalone="yes"?>
<Relationships xmlns="http://schemas.openxmlformats.org/package/2006/relationships"><Relationship Id="rId2" Type="http://schemas.openxmlformats.org/officeDocument/2006/relationships/image" Target="../media/image13.emf"/><Relationship Id="rId1" Type="http://schemas.openxmlformats.org/officeDocument/2006/relationships/theme" Target="../theme/theme3.xml"/></Relationships>
</file>

<file path=ppt/slideMasters/_rels/slideMaster4.xml.rels><?xml version="1.0" encoding="UTF-8" standalone="yes"?>
<Relationships xmlns="http://schemas.openxmlformats.org/package/2006/relationships"><Relationship Id="rId3" Type="http://schemas.openxmlformats.org/officeDocument/2006/relationships/theme" Target="../theme/theme4.xml"/><Relationship Id="rId2" Type="http://schemas.openxmlformats.org/officeDocument/2006/relationships/slideLayout" Target="../slideLayouts/slideLayout4.xml"/><Relationship Id="rId1" Type="http://schemas.openxmlformats.org/officeDocument/2006/relationships/slideLayout" Target="../slideLayouts/slideLayout3.xml"/><Relationship Id="rId4" Type="http://schemas.openxmlformats.org/officeDocument/2006/relationships/image" Target="../media/image14.emf"/></Relationships>
</file>

<file path=ppt/slideMasters/_rels/slideMaster5.xml.rels><?xml version="1.0" encoding="UTF-8" standalone="yes"?>
<Relationships xmlns="http://schemas.openxmlformats.org/package/2006/relationships"><Relationship Id="rId3" Type="http://schemas.openxmlformats.org/officeDocument/2006/relationships/theme" Target="../theme/theme5.xml"/><Relationship Id="rId2" Type="http://schemas.openxmlformats.org/officeDocument/2006/relationships/slideLayout" Target="../slideLayouts/slideLayout6.xml"/><Relationship Id="rId1" Type="http://schemas.openxmlformats.org/officeDocument/2006/relationships/slideLayout" Target="../slideLayouts/slideLayout5.xml"/><Relationship Id="rId4" Type="http://schemas.openxmlformats.org/officeDocument/2006/relationships/image" Target="../media/image15.emf"/></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Image 6"/>
          <p:cNvPicPr>
            <a:picLocks noChangeAspect="1"/>
          </p:cNvPicPr>
          <p:nvPr userDrawn="1"/>
        </p:nvPicPr>
        <p:blipFill>
          <a:blip r:embed="rId3"/>
          <a:stretch>
            <a:fillRect/>
          </a:stretch>
        </p:blipFill>
        <p:spPr>
          <a:xfrm>
            <a:off x="0" y="0"/>
            <a:ext cx="4577328" cy="5599759"/>
          </a:xfrm>
          <a:prstGeom prst="rect">
            <a:avLst/>
          </a:prstGeom>
        </p:spPr>
      </p:pic>
      <p:pic>
        <p:nvPicPr>
          <p:cNvPr id="8" name="Image 7"/>
          <p:cNvPicPr>
            <a:picLocks noChangeAspect="1"/>
          </p:cNvPicPr>
          <p:nvPr userDrawn="1"/>
        </p:nvPicPr>
        <p:blipFill>
          <a:blip r:embed="rId4"/>
          <a:stretch>
            <a:fillRect/>
          </a:stretch>
        </p:blipFill>
        <p:spPr>
          <a:xfrm>
            <a:off x="4568804" y="0"/>
            <a:ext cx="4705184" cy="5599759"/>
          </a:xfrm>
          <a:prstGeom prst="rect">
            <a:avLst/>
          </a:prstGeom>
        </p:spPr>
      </p:pic>
      <p:pic>
        <p:nvPicPr>
          <p:cNvPr id="9" name="Image 8"/>
          <p:cNvPicPr>
            <a:picLocks noChangeAspect="1"/>
          </p:cNvPicPr>
          <p:nvPr userDrawn="1"/>
        </p:nvPicPr>
        <p:blipFill>
          <a:blip r:embed="rId5"/>
          <a:stretch>
            <a:fillRect/>
          </a:stretch>
        </p:blipFill>
        <p:spPr>
          <a:xfrm>
            <a:off x="-130949" y="5510025"/>
            <a:ext cx="9404937" cy="393700"/>
          </a:xfrm>
          <a:prstGeom prst="rect">
            <a:avLst/>
          </a:prstGeom>
        </p:spPr>
      </p:pic>
      <p:pic>
        <p:nvPicPr>
          <p:cNvPr id="10" name="Image 9"/>
          <p:cNvPicPr>
            <a:picLocks noChangeAspect="1"/>
          </p:cNvPicPr>
          <p:nvPr userDrawn="1"/>
        </p:nvPicPr>
        <p:blipFill>
          <a:blip r:embed="rId6"/>
          <a:stretch>
            <a:fillRect/>
          </a:stretch>
        </p:blipFill>
        <p:spPr>
          <a:xfrm>
            <a:off x="1600200" y="2489200"/>
            <a:ext cx="1879600" cy="1879600"/>
          </a:xfrm>
          <a:prstGeom prst="rect">
            <a:avLst/>
          </a:prstGeom>
        </p:spPr>
      </p:pic>
      <p:pic>
        <p:nvPicPr>
          <p:cNvPr id="11" name="Image 10"/>
          <p:cNvPicPr>
            <a:picLocks noChangeAspect="1"/>
          </p:cNvPicPr>
          <p:nvPr userDrawn="1"/>
        </p:nvPicPr>
        <p:blipFill>
          <a:blip r:embed="rId7"/>
          <a:stretch>
            <a:fillRect/>
          </a:stretch>
        </p:blipFill>
        <p:spPr>
          <a:xfrm>
            <a:off x="3629004" y="2489200"/>
            <a:ext cx="1879600" cy="1879600"/>
          </a:xfrm>
          <a:prstGeom prst="rect">
            <a:avLst/>
          </a:prstGeom>
        </p:spPr>
      </p:pic>
      <p:pic>
        <p:nvPicPr>
          <p:cNvPr id="12" name="Image 11"/>
          <p:cNvPicPr>
            <a:picLocks noChangeAspect="1"/>
          </p:cNvPicPr>
          <p:nvPr userDrawn="1"/>
        </p:nvPicPr>
        <p:blipFill>
          <a:blip r:embed="rId8"/>
          <a:stretch>
            <a:fillRect/>
          </a:stretch>
        </p:blipFill>
        <p:spPr>
          <a:xfrm>
            <a:off x="5664200" y="2489200"/>
            <a:ext cx="1879600" cy="1879600"/>
          </a:xfrm>
          <a:prstGeom prst="rect">
            <a:avLst/>
          </a:prstGeom>
        </p:spPr>
      </p:pic>
      <p:pic>
        <p:nvPicPr>
          <p:cNvPr id="13" name="Image 12"/>
          <p:cNvPicPr>
            <a:picLocks noChangeAspect="1"/>
          </p:cNvPicPr>
          <p:nvPr userDrawn="1"/>
        </p:nvPicPr>
        <p:blipFill>
          <a:blip r:embed="rId9"/>
          <a:stretch>
            <a:fillRect/>
          </a:stretch>
        </p:blipFill>
        <p:spPr>
          <a:xfrm>
            <a:off x="545928" y="990600"/>
            <a:ext cx="8001000" cy="1536700"/>
          </a:xfrm>
          <a:prstGeom prst="rect">
            <a:avLst/>
          </a:prstGeom>
        </p:spPr>
      </p:pic>
      <p:pic>
        <p:nvPicPr>
          <p:cNvPr id="15" name="Image 14" descr="OPQ v2 droite_PMS.eps"/>
          <p:cNvPicPr>
            <a:picLocks noChangeAspect="1"/>
          </p:cNvPicPr>
          <p:nvPr userDrawn="1"/>
        </p:nvPicPr>
        <p:blipFill>
          <a:blip r:embed="rId10">
            <a:extLst>
              <a:ext uri="{28A0092B-C50C-407E-A947-70E740481C1C}">
                <a14:useLocalDpi xmlns:a14="http://schemas.microsoft.com/office/drawing/2010/main" val="0"/>
              </a:ext>
            </a:extLst>
          </a:blip>
          <a:stretch>
            <a:fillRect/>
          </a:stretch>
        </p:blipFill>
        <p:spPr>
          <a:xfrm>
            <a:off x="1167766" y="6193291"/>
            <a:ext cx="1014348" cy="409011"/>
          </a:xfrm>
          <a:prstGeom prst="rect">
            <a:avLst/>
          </a:prstGeom>
        </p:spPr>
      </p:pic>
      <p:pic>
        <p:nvPicPr>
          <p:cNvPr id="16" name="Image 15" descr="Collegedesmedecin-WEB.png"/>
          <p:cNvPicPr>
            <a:picLocks noChangeAspect="1"/>
          </p:cNvPicPr>
          <p:nvPr userDrawn="1"/>
        </p:nvPicPr>
        <p:blipFill>
          <a:blip r:embed="rId11">
            <a:extLst>
              <a:ext uri="{28A0092B-C50C-407E-A947-70E740481C1C}">
                <a14:useLocalDpi xmlns:a14="http://schemas.microsoft.com/office/drawing/2010/main" val="0"/>
              </a:ext>
            </a:extLst>
          </a:blip>
          <a:stretch>
            <a:fillRect/>
          </a:stretch>
        </p:blipFill>
        <p:spPr>
          <a:xfrm>
            <a:off x="2584793" y="6052785"/>
            <a:ext cx="1095355" cy="566563"/>
          </a:xfrm>
          <a:prstGeom prst="rect">
            <a:avLst/>
          </a:prstGeom>
        </p:spPr>
      </p:pic>
      <p:pic>
        <p:nvPicPr>
          <p:cNvPr id="17" name="Image 16" descr="OIIQ.png"/>
          <p:cNvPicPr>
            <a:picLocks noChangeAspect="1"/>
          </p:cNvPicPr>
          <p:nvPr userDrawn="1"/>
        </p:nvPicPr>
        <p:blipFill>
          <a:blip r:embed="rId12">
            <a:extLst>
              <a:ext uri="{28A0092B-C50C-407E-A947-70E740481C1C}">
                <a14:useLocalDpi xmlns:a14="http://schemas.microsoft.com/office/drawing/2010/main" val="0"/>
              </a:ext>
            </a:extLst>
          </a:blip>
          <a:stretch>
            <a:fillRect/>
          </a:stretch>
        </p:blipFill>
        <p:spPr>
          <a:xfrm>
            <a:off x="4074419" y="6150676"/>
            <a:ext cx="1047896" cy="409011"/>
          </a:xfrm>
          <a:prstGeom prst="rect">
            <a:avLst/>
          </a:prstGeom>
        </p:spPr>
      </p:pic>
      <p:pic>
        <p:nvPicPr>
          <p:cNvPr id="18" name="Image 17" descr="logo_OPDQ_CMYK.jpg"/>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5525652" y="6098154"/>
            <a:ext cx="1074010" cy="487051"/>
          </a:xfrm>
          <a:prstGeom prst="rect">
            <a:avLst/>
          </a:prstGeom>
        </p:spPr>
      </p:pic>
      <p:pic>
        <p:nvPicPr>
          <p:cNvPr id="19" name="Image 18" descr="logo_opiq-WEB.png"/>
          <p:cNvPicPr>
            <a:picLocks noChangeAspect="1"/>
          </p:cNvPicPr>
          <p:nvPr userDrawn="1"/>
        </p:nvPicPr>
        <p:blipFill>
          <a:blip r:embed="rId14">
            <a:extLst>
              <a:ext uri="{28A0092B-C50C-407E-A947-70E740481C1C}">
                <a14:useLocalDpi xmlns:a14="http://schemas.microsoft.com/office/drawing/2010/main" val="0"/>
              </a:ext>
            </a:extLst>
          </a:blip>
          <a:stretch>
            <a:fillRect/>
          </a:stretch>
        </p:blipFill>
        <p:spPr>
          <a:xfrm>
            <a:off x="6989588" y="6104266"/>
            <a:ext cx="1092740" cy="523605"/>
          </a:xfrm>
          <a:prstGeom prst="rect">
            <a:avLst/>
          </a:prstGeom>
        </p:spPr>
      </p:pic>
      <p:sp>
        <p:nvSpPr>
          <p:cNvPr id="20" name="Espace réservé du titre 1"/>
          <p:cNvSpPr txBox="1">
            <a:spLocks/>
          </p:cNvSpPr>
          <p:nvPr userDrawn="1"/>
        </p:nvSpPr>
        <p:spPr>
          <a:xfrm>
            <a:off x="4724960" y="4306975"/>
            <a:ext cx="4150084" cy="1143000"/>
          </a:xfrm>
          <a:prstGeom prst="rect">
            <a:avLst/>
          </a:prstGeom>
        </p:spPr>
        <p:txBody>
          <a:bodyPr vert="horz" lIns="91440" tIns="45720" rIns="91440" bIns="45720" rtlCol="0" anchor="ctr">
            <a:normAutofit/>
          </a:bodyPr>
          <a:lstStyle>
            <a:lvl1pPr algn="r" defTabSz="457200" rtl="0" eaLnBrk="1" latinLnBrk="0" hangingPunct="1">
              <a:spcBef>
                <a:spcPct val="0"/>
              </a:spcBef>
              <a:buNone/>
              <a:defRPr sz="2000" kern="1200" baseline="0">
                <a:solidFill>
                  <a:schemeClr val="bg1"/>
                </a:solidFill>
                <a:latin typeface="+mj-lt"/>
                <a:ea typeface="+mj-ea"/>
                <a:cs typeface="+mj-cs"/>
              </a:defRPr>
            </a:lvl1pPr>
          </a:lstStyle>
          <a:p>
            <a:pPr algn="l"/>
            <a:r>
              <a:rPr lang="fr-CA" dirty="0" smtClean="0"/>
              <a:t>Prendre les bonnes décisions</a:t>
            </a:r>
            <a:endParaRPr lang="fr-FR" dirty="0"/>
          </a:p>
        </p:txBody>
      </p:sp>
      <p:sp>
        <p:nvSpPr>
          <p:cNvPr id="22" name="Espace réservé du titre 1"/>
          <p:cNvSpPr txBox="1">
            <a:spLocks/>
          </p:cNvSpPr>
          <p:nvPr userDrawn="1"/>
        </p:nvSpPr>
        <p:spPr>
          <a:xfrm>
            <a:off x="256492" y="4302484"/>
            <a:ext cx="4150084" cy="1143000"/>
          </a:xfrm>
          <a:prstGeom prst="rect">
            <a:avLst/>
          </a:prstGeom>
        </p:spPr>
        <p:txBody>
          <a:bodyPr vert="horz" lIns="91440" tIns="45720" rIns="91440" bIns="45720" rtlCol="0" anchor="ctr">
            <a:normAutofit/>
          </a:bodyPr>
          <a:lstStyle>
            <a:lvl1pPr algn="r" defTabSz="457200" rtl="0" eaLnBrk="1" latinLnBrk="0" hangingPunct="1">
              <a:spcBef>
                <a:spcPct val="0"/>
              </a:spcBef>
              <a:buNone/>
              <a:defRPr sz="2000" kern="1200" baseline="0">
                <a:solidFill>
                  <a:schemeClr val="bg1"/>
                </a:solidFill>
                <a:latin typeface="+mj-lt"/>
                <a:ea typeface="+mj-ea"/>
                <a:cs typeface="+mj-cs"/>
              </a:defRPr>
            </a:lvl1pPr>
          </a:lstStyle>
          <a:p>
            <a:pPr algn="r"/>
            <a:r>
              <a:rPr lang="fr-CA" dirty="0" smtClean="0"/>
              <a:t>Se poser</a:t>
            </a:r>
            <a:r>
              <a:rPr lang="fr-CA" baseline="0" dirty="0" smtClean="0"/>
              <a:t> les bonnes questions</a:t>
            </a:r>
            <a:endParaRPr lang="fr-FR" dirty="0"/>
          </a:p>
        </p:txBody>
      </p:sp>
      <p:sp>
        <p:nvSpPr>
          <p:cNvPr id="21" name="Espace réservé du titre 1"/>
          <p:cNvSpPr txBox="1">
            <a:spLocks/>
          </p:cNvSpPr>
          <p:nvPr userDrawn="1"/>
        </p:nvSpPr>
        <p:spPr>
          <a:xfrm>
            <a:off x="2493762" y="5577346"/>
            <a:ext cx="4150084" cy="303966"/>
          </a:xfrm>
          <a:prstGeom prst="rect">
            <a:avLst/>
          </a:prstGeom>
        </p:spPr>
        <p:txBody>
          <a:bodyPr vert="horz" lIns="91440" tIns="45720" rIns="91440" bIns="45720" rtlCol="0" anchor="ctr">
            <a:noAutofit/>
          </a:bodyPr>
          <a:lstStyle>
            <a:lvl1pPr algn="r" defTabSz="457200" rtl="0" eaLnBrk="1" latinLnBrk="0" hangingPunct="1">
              <a:spcBef>
                <a:spcPct val="0"/>
              </a:spcBef>
              <a:buNone/>
              <a:defRPr sz="2000" kern="1200" baseline="0">
                <a:solidFill>
                  <a:schemeClr val="bg1"/>
                </a:solidFill>
                <a:latin typeface="+mj-lt"/>
                <a:ea typeface="+mj-ea"/>
                <a:cs typeface="+mj-cs"/>
              </a:defRPr>
            </a:lvl1pPr>
          </a:lstStyle>
          <a:p>
            <a:pPr algn="ctr"/>
            <a:r>
              <a:rPr lang="fr-CA" sz="1400" dirty="0" smtClean="0">
                <a:solidFill>
                  <a:srgbClr val="4A3D42"/>
                </a:solidFill>
              </a:rPr>
              <a:t>Outil d’aide à la décision</a:t>
            </a:r>
            <a:endParaRPr lang="fr-FR" sz="1400" dirty="0">
              <a:solidFill>
                <a:srgbClr val="4A3D42"/>
              </a:solidFill>
            </a:endParaRPr>
          </a:p>
        </p:txBody>
      </p:sp>
    </p:spTree>
    <p:extLst>
      <p:ext uri="{BB962C8B-B14F-4D97-AF65-F5344CB8AC3E}">
        <p14:creationId xmlns:p14="http://schemas.microsoft.com/office/powerpoint/2010/main" val="2758928861"/>
      </p:ext>
    </p:extLst>
  </p:cSld>
  <p:clrMap bg1="lt1" tx1="dk1" bg2="lt2" tx2="dk2" accent1="accent1" accent2="accent2" accent3="accent3" accent4="accent4" accent5="accent5" accent6="accent6" hlink="hlink" folHlink="folHlink"/>
  <p:sldLayoutIdLst>
    <p:sldLayoutId id="2147483759" r:id="rId1"/>
  </p:sldLayoutIdLst>
  <p:txStyles>
    <p:titleStyle>
      <a:lvl1pPr algn="r" defTabSz="457200" rtl="0" eaLnBrk="1" latinLnBrk="0" hangingPunct="1">
        <a:spcBef>
          <a:spcPct val="0"/>
        </a:spcBef>
        <a:buNone/>
        <a:defRPr sz="2000" kern="1200" baseline="0">
          <a:solidFill>
            <a:schemeClr val="bg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fr-FR"/>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5" name="Ellipse 14"/>
          <p:cNvSpPr/>
          <p:nvPr userDrawn="1"/>
        </p:nvSpPr>
        <p:spPr>
          <a:xfrm>
            <a:off x="4385015" y="781050"/>
            <a:ext cx="123485" cy="123485"/>
          </a:xfrm>
          <a:prstGeom prst="ellipse">
            <a:avLst/>
          </a:prstGeom>
          <a:solidFill>
            <a:srgbClr val="FDC167"/>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16" name="Ellipse 15"/>
          <p:cNvSpPr/>
          <p:nvPr userDrawn="1"/>
        </p:nvSpPr>
        <p:spPr>
          <a:xfrm>
            <a:off x="4550115" y="781050"/>
            <a:ext cx="123485" cy="123485"/>
          </a:xfrm>
          <a:prstGeom prst="ellipse">
            <a:avLst/>
          </a:prstGeom>
          <a:solidFill>
            <a:srgbClr val="FDC167"/>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17" name="Ellipse 16"/>
          <p:cNvSpPr/>
          <p:nvPr userDrawn="1"/>
        </p:nvSpPr>
        <p:spPr>
          <a:xfrm>
            <a:off x="4709657" y="781050"/>
            <a:ext cx="123485" cy="123485"/>
          </a:xfrm>
          <a:prstGeom prst="ellipse">
            <a:avLst/>
          </a:prstGeom>
          <a:solidFill>
            <a:srgbClr val="FDC167"/>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18" name="ZoneTexte 17"/>
          <p:cNvSpPr txBox="1"/>
          <p:nvPr userDrawn="1"/>
        </p:nvSpPr>
        <p:spPr>
          <a:xfrm>
            <a:off x="3568700" y="247650"/>
            <a:ext cx="2076450" cy="495520"/>
          </a:xfrm>
          <a:prstGeom prst="rect">
            <a:avLst/>
          </a:prstGeom>
          <a:noFill/>
        </p:spPr>
        <p:txBody>
          <a:bodyPr wrap="square" rtlCol="0">
            <a:spAutoFit/>
          </a:bodyPr>
          <a:lstStyle/>
          <a:p>
            <a:pPr algn="ctr">
              <a:lnSpc>
                <a:spcPct val="110000"/>
              </a:lnSpc>
            </a:pPr>
            <a:r>
              <a:rPr lang="fr-FR" sz="1200" dirty="0" smtClean="0">
                <a:solidFill>
                  <a:srgbClr val="FDC167"/>
                </a:solidFill>
                <a:latin typeface="Avenir Black"/>
                <a:cs typeface="Avenir Black"/>
              </a:rPr>
              <a:t>CANNABIS À DES FINS </a:t>
            </a:r>
            <a:br>
              <a:rPr lang="fr-FR" sz="1200" dirty="0" smtClean="0">
                <a:solidFill>
                  <a:srgbClr val="FDC167"/>
                </a:solidFill>
                <a:latin typeface="Avenir Black"/>
                <a:cs typeface="Avenir Black"/>
              </a:rPr>
            </a:br>
            <a:r>
              <a:rPr lang="fr-FR" sz="1200" dirty="0" smtClean="0">
                <a:solidFill>
                  <a:srgbClr val="FDC167"/>
                </a:solidFill>
                <a:latin typeface="Avenir Black"/>
                <a:cs typeface="Avenir Black"/>
              </a:rPr>
              <a:t>THÉRAPEUTIQUES</a:t>
            </a:r>
            <a:endParaRPr lang="fr-FR" sz="1200" dirty="0">
              <a:solidFill>
                <a:srgbClr val="FDC167"/>
              </a:solidFill>
              <a:latin typeface="Avenir Black"/>
              <a:cs typeface="Avenir Black"/>
            </a:endParaRPr>
          </a:p>
        </p:txBody>
      </p:sp>
      <p:pic>
        <p:nvPicPr>
          <p:cNvPr id="20" name="Image 19"/>
          <p:cNvPicPr>
            <a:picLocks noChangeAspect="1"/>
          </p:cNvPicPr>
          <p:nvPr userDrawn="1"/>
        </p:nvPicPr>
        <p:blipFill>
          <a:blip r:embed="rId3"/>
          <a:stretch>
            <a:fillRect/>
          </a:stretch>
        </p:blipFill>
        <p:spPr>
          <a:xfrm>
            <a:off x="-136382" y="6481346"/>
            <a:ext cx="9418894" cy="393700"/>
          </a:xfrm>
          <a:prstGeom prst="rect">
            <a:avLst/>
          </a:prstGeom>
        </p:spPr>
      </p:pic>
    </p:spTree>
    <p:extLst>
      <p:ext uri="{BB962C8B-B14F-4D97-AF65-F5344CB8AC3E}">
        <p14:creationId xmlns:p14="http://schemas.microsoft.com/office/powerpoint/2010/main" val="749126738"/>
      </p:ext>
    </p:extLst>
  </p:cSld>
  <p:clrMap bg1="lt1" tx1="dk1" bg2="lt2" tx2="dk2" accent1="accent1" accent2="accent2" accent3="accent3" accent4="accent4" accent5="accent5" accent6="accent6" hlink="hlink" folHlink="folHlink"/>
  <p:sldLayoutIdLst>
    <p:sldLayoutId id="2147483784" r:id="rId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fr-FR"/>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Rectangle 6"/>
          <p:cNvSpPr/>
          <p:nvPr userDrawn="1"/>
        </p:nvSpPr>
        <p:spPr>
          <a:xfrm>
            <a:off x="0" y="0"/>
            <a:ext cx="9144000" cy="6858000"/>
          </a:xfrm>
          <a:prstGeom prst="rect">
            <a:avLst/>
          </a:prstGeom>
          <a:solidFill>
            <a:srgbClr val="48B6A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pic>
        <p:nvPicPr>
          <p:cNvPr id="8" name="Image 7"/>
          <p:cNvPicPr>
            <a:picLocks noChangeAspect="1"/>
          </p:cNvPicPr>
          <p:nvPr userDrawn="1"/>
        </p:nvPicPr>
        <p:blipFill>
          <a:blip r:embed="rId2"/>
          <a:stretch>
            <a:fillRect/>
          </a:stretch>
        </p:blipFill>
        <p:spPr>
          <a:xfrm>
            <a:off x="-2836496" y="657277"/>
            <a:ext cx="5672991" cy="5672991"/>
          </a:xfrm>
          <a:prstGeom prst="rect">
            <a:avLst/>
          </a:prstGeom>
        </p:spPr>
      </p:pic>
    </p:spTree>
    <p:extLst>
      <p:ext uri="{BB962C8B-B14F-4D97-AF65-F5344CB8AC3E}">
        <p14:creationId xmlns:p14="http://schemas.microsoft.com/office/powerpoint/2010/main" val="3838694512"/>
      </p:ext>
    </p:extLst>
  </p:cSld>
  <p:clrMap bg1="lt1" tx1="dk1" bg2="lt2" tx2="dk2" accent1="accent1" accent2="accent2" accent3="accent3" accent4="accent4" accent5="accent5" accent6="accent6" hlink="hlink" folHlink="folHlink"/>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fr-FR"/>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Rectangle 6"/>
          <p:cNvSpPr/>
          <p:nvPr userDrawn="1"/>
        </p:nvSpPr>
        <p:spPr>
          <a:xfrm>
            <a:off x="0" y="0"/>
            <a:ext cx="9144000" cy="6858000"/>
          </a:xfrm>
          <a:prstGeom prst="rect">
            <a:avLst/>
          </a:prstGeom>
          <a:solidFill>
            <a:srgbClr val="FDC167"/>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pic>
        <p:nvPicPr>
          <p:cNvPr id="9" name="Image 8"/>
          <p:cNvPicPr>
            <a:picLocks noChangeAspect="1"/>
          </p:cNvPicPr>
          <p:nvPr userDrawn="1"/>
        </p:nvPicPr>
        <p:blipFill>
          <a:blip r:embed="rId4"/>
          <a:stretch>
            <a:fillRect/>
          </a:stretch>
        </p:blipFill>
        <p:spPr>
          <a:xfrm>
            <a:off x="-2841174" y="657276"/>
            <a:ext cx="5677669" cy="5677669"/>
          </a:xfrm>
          <a:prstGeom prst="rect">
            <a:avLst/>
          </a:prstGeom>
        </p:spPr>
      </p:pic>
    </p:spTree>
    <p:extLst>
      <p:ext uri="{BB962C8B-B14F-4D97-AF65-F5344CB8AC3E}">
        <p14:creationId xmlns:p14="http://schemas.microsoft.com/office/powerpoint/2010/main" val="3264506932"/>
      </p:ext>
    </p:extLst>
  </p:cSld>
  <p:clrMap bg1="lt1" tx1="dk1" bg2="lt2" tx2="dk2" accent1="accent1" accent2="accent2" accent3="accent3" accent4="accent4" accent5="accent5" accent6="accent6" hlink="hlink" folHlink="folHlink"/>
  <p:sldLayoutIdLst>
    <p:sldLayoutId id="2147483779" r:id="rId1"/>
    <p:sldLayoutId id="2147483780" r:id="rId2"/>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fr-FR"/>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Rectangle 6"/>
          <p:cNvSpPr/>
          <p:nvPr userDrawn="1"/>
        </p:nvSpPr>
        <p:spPr>
          <a:xfrm>
            <a:off x="0" y="0"/>
            <a:ext cx="9144000" cy="6858000"/>
          </a:xfrm>
          <a:prstGeom prst="rect">
            <a:avLst/>
          </a:prstGeom>
          <a:solidFill>
            <a:srgbClr val="48B6A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pic>
        <p:nvPicPr>
          <p:cNvPr id="8" name="Image 7"/>
          <p:cNvPicPr>
            <a:picLocks noChangeAspect="1"/>
          </p:cNvPicPr>
          <p:nvPr userDrawn="1"/>
        </p:nvPicPr>
        <p:blipFill>
          <a:blip r:embed="rId4"/>
          <a:stretch>
            <a:fillRect/>
          </a:stretch>
        </p:blipFill>
        <p:spPr>
          <a:xfrm>
            <a:off x="-2846656" y="657275"/>
            <a:ext cx="5683151" cy="5683151"/>
          </a:xfrm>
          <a:prstGeom prst="rect">
            <a:avLst/>
          </a:prstGeom>
        </p:spPr>
      </p:pic>
    </p:spTree>
    <p:extLst>
      <p:ext uri="{BB962C8B-B14F-4D97-AF65-F5344CB8AC3E}">
        <p14:creationId xmlns:p14="http://schemas.microsoft.com/office/powerpoint/2010/main" val="2756785718"/>
      </p:ext>
    </p:extLst>
  </p:cSld>
  <p:clrMap bg1="lt1" tx1="dk1" bg2="lt2" tx2="dk2" accent1="accent1" accent2="accent2" accent3="accent3" accent4="accent4" accent5="accent5" accent6="accent6" hlink="hlink" folHlink="folHlink"/>
  <p:sldLayoutIdLst>
    <p:sldLayoutId id="2147483782" r:id="rId1"/>
    <p:sldLayoutId id="2147483783" r:id="rId2"/>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fr-FR"/>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tags" Target="../tags/tag21.xml"/><Relationship Id="rId2" Type="http://schemas.openxmlformats.org/officeDocument/2006/relationships/tags" Target="../tags/tag20.xml"/><Relationship Id="rId1" Type="http://schemas.openxmlformats.org/officeDocument/2006/relationships/tags" Target="../tags/tag19.xml"/><Relationship Id="rId6" Type="http://schemas.openxmlformats.org/officeDocument/2006/relationships/notesSlide" Target="../notesSlides/notesSlide6.xml"/><Relationship Id="rId5" Type="http://schemas.openxmlformats.org/officeDocument/2006/relationships/slideLayout" Target="../slideLayouts/slideLayout2.xml"/><Relationship Id="rId4" Type="http://schemas.openxmlformats.org/officeDocument/2006/relationships/tags" Target="../tags/tag22.xml"/></Relationships>
</file>

<file path=ppt/slides/_rels/slide11.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24.xml"/><Relationship Id="rId1" Type="http://schemas.openxmlformats.org/officeDocument/2006/relationships/tags" Target="../tags/tag23.xml"/><Relationship Id="rId4" Type="http://schemas.openxmlformats.org/officeDocument/2006/relationships/notesSlide" Target="../notesSlides/notesSlide7.xml"/></Relationships>
</file>

<file path=ppt/slides/_rels/slide12.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26.xml"/><Relationship Id="rId1" Type="http://schemas.openxmlformats.org/officeDocument/2006/relationships/tags" Target="../tags/tag25.xml"/><Relationship Id="rId4" Type="http://schemas.openxmlformats.org/officeDocument/2006/relationships/notesSlide" Target="../notesSlides/notesSlide8.xml"/></Relationships>
</file>

<file path=ppt/slides/_rels/slide13.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28.xml"/><Relationship Id="rId1" Type="http://schemas.openxmlformats.org/officeDocument/2006/relationships/tags" Target="../tags/tag27.xml"/><Relationship Id="rId4" Type="http://schemas.openxmlformats.org/officeDocument/2006/relationships/notesSlide" Target="../notesSlides/notesSlide9.xml"/></Relationships>
</file>

<file path=ppt/slides/_rels/slide14.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30.xml"/><Relationship Id="rId1" Type="http://schemas.openxmlformats.org/officeDocument/2006/relationships/tags" Target="../tags/tag29.xml"/><Relationship Id="rId4" Type="http://schemas.openxmlformats.org/officeDocument/2006/relationships/notesSlide" Target="../notesSlides/notesSlide10.xml"/></Relationships>
</file>

<file path=ppt/slides/_rels/slide15.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32.xml"/><Relationship Id="rId1" Type="http://schemas.openxmlformats.org/officeDocument/2006/relationships/tags" Target="../tags/tag31.xml"/><Relationship Id="rId4" Type="http://schemas.openxmlformats.org/officeDocument/2006/relationships/notesSlide" Target="../notesSlides/notesSlide11.xml"/></Relationships>
</file>

<file path=ppt/slides/_rels/slide16.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34.xml"/><Relationship Id="rId1" Type="http://schemas.openxmlformats.org/officeDocument/2006/relationships/tags" Target="../tags/tag33.xml"/><Relationship Id="rId4" Type="http://schemas.openxmlformats.org/officeDocument/2006/relationships/notesSlide" Target="../notesSlides/notesSlide12.xml"/></Relationships>
</file>

<file path=ppt/slides/_rels/slide17.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36.xml"/><Relationship Id="rId1" Type="http://schemas.openxmlformats.org/officeDocument/2006/relationships/tags" Target="../tags/tag35.xml"/><Relationship Id="rId4" Type="http://schemas.openxmlformats.org/officeDocument/2006/relationships/notesSlide" Target="../notesSlides/notesSlide13.xml"/></Relationships>
</file>

<file path=ppt/slides/_rels/slide18.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38.xml"/><Relationship Id="rId1" Type="http://schemas.openxmlformats.org/officeDocument/2006/relationships/tags" Target="../tags/tag37.xml"/><Relationship Id="rId4" Type="http://schemas.openxmlformats.org/officeDocument/2006/relationships/notesSlide" Target="../notesSlides/notesSlide14.xml"/></Relationships>
</file>

<file path=ppt/slides/_rels/slide19.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40.xml"/><Relationship Id="rId1" Type="http://schemas.openxmlformats.org/officeDocument/2006/relationships/tags" Target="../tags/tag39.xml"/><Relationship Id="rId4" Type="http://schemas.openxmlformats.org/officeDocument/2006/relationships/notesSlide" Target="../notesSlides/notesSlide15.xml"/></Relationships>
</file>

<file path=ppt/slides/_rels/slide2.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tags" Target="../tags/tag2.xml"/><Relationship Id="rId1" Type="http://schemas.openxmlformats.org/officeDocument/2006/relationships/tags" Target="../tags/tag1.xml"/><Relationship Id="rId4" Type="http://schemas.openxmlformats.org/officeDocument/2006/relationships/image" Target="../media/image14.emf"/></Relationships>
</file>

<file path=ppt/slides/_rels/slide20.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42.xml"/><Relationship Id="rId1" Type="http://schemas.openxmlformats.org/officeDocument/2006/relationships/tags" Target="../tags/tag41.xml"/><Relationship Id="rId4" Type="http://schemas.openxmlformats.org/officeDocument/2006/relationships/notesSlide" Target="../notesSlides/notesSlide16.xml"/></Relationships>
</file>

<file path=ppt/slides/_rels/slide21.xml.rels><?xml version="1.0" encoding="UTF-8" standalone="yes"?>
<Relationships xmlns="http://schemas.openxmlformats.org/package/2006/relationships"><Relationship Id="rId8" Type="http://schemas.openxmlformats.org/officeDocument/2006/relationships/oleObject" Target="../embeddings/oleObject1.bin"/><Relationship Id="rId3" Type="http://schemas.openxmlformats.org/officeDocument/2006/relationships/tags" Target="../tags/tag44.xml"/><Relationship Id="rId7" Type="http://schemas.openxmlformats.org/officeDocument/2006/relationships/image" Target="../media/image17.jpeg"/><Relationship Id="rId2" Type="http://schemas.openxmlformats.org/officeDocument/2006/relationships/tags" Target="../tags/tag43.xml"/><Relationship Id="rId1" Type="http://schemas.openxmlformats.org/officeDocument/2006/relationships/vmlDrawing" Target="../drawings/vmlDrawing1.vml"/><Relationship Id="rId6" Type="http://schemas.openxmlformats.org/officeDocument/2006/relationships/notesSlide" Target="../notesSlides/notesSlide17.xml"/><Relationship Id="rId5" Type="http://schemas.openxmlformats.org/officeDocument/2006/relationships/slideLayout" Target="../slideLayouts/slideLayout2.xml"/><Relationship Id="rId4" Type="http://schemas.openxmlformats.org/officeDocument/2006/relationships/tags" Target="../tags/tag45.xml"/><Relationship Id="rId9" Type="http://schemas.openxmlformats.org/officeDocument/2006/relationships/image" Target="../media/image16.wmf"/></Relationships>
</file>

<file path=ppt/slides/_rels/slide22.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47.xml"/><Relationship Id="rId1" Type="http://schemas.openxmlformats.org/officeDocument/2006/relationships/tags" Target="../tags/tag46.xml"/><Relationship Id="rId4" Type="http://schemas.openxmlformats.org/officeDocument/2006/relationships/notesSlide" Target="../notesSlides/notesSlide18.xml"/></Relationships>
</file>

<file path=ppt/slides/_rels/slide23.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49.xml"/><Relationship Id="rId1" Type="http://schemas.openxmlformats.org/officeDocument/2006/relationships/tags" Target="../tags/tag48.xml"/><Relationship Id="rId4" Type="http://schemas.openxmlformats.org/officeDocument/2006/relationships/notesSlide" Target="../notesSlides/notesSlide19.xml"/></Relationships>
</file>

<file path=ppt/slides/_rels/slide24.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51.xml"/><Relationship Id="rId1" Type="http://schemas.openxmlformats.org/officeDocument/2006/relationships/tags" Target="../tags/tag50.xml"/><Relationship Id="rId4" Type="http://schemas.openxmlformats.org/officeDocument/2006/relationships/notesSlide" Target="../notesSlides/notesSlide20.xml"/></Relationships>
</file>

<file path=ppt/slides/_rels/slide25.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53.xml"/><Relationship Id="rId1" Type="http://schemas.openxmlformats.org/officeDocument/2006/relationships/tags" Target="../tags/tag52.xml"/><Relationship Id="rId4" Type="http://schemas.openxmlformats.org/officeDocument/2006/relationships/notesSlide" Target="../notesSlides/notesSlide21.xml"/></Relationships>
</file>

<file path=ppt/slides/_rels/slide26.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55.xml"/><Relationship Id="rId1" Type="http://schemas.openxmlformats.org/officeDocument/2006/relationships/tags" Target="../tags/tag54.xml"/><Relationship Id="rId4" Type="http://schemas.openxmlformats.org/officeDocument/2006/relationships/notesSlide" Target="../notesSlides/notesSlide22.xml"/></Relationships>
</file>

<file path=ppt/slides/_rels/slide27.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57.xml"/><Relationship Id="rId1" Type="http://schemas.openxmlformats.org/officeDocument/2006/relationships/tags" Target="../tags/tag56.xml"/><Relationship Id="rId4" Type="http://schemas.openxmlformats.org/officeDocument/2006/relationships/notesSlide" Target="../notesSlides/notesSlide23.xml"/></Relationships>
</file>

<file path=ppt/slides/_rels/slide28.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59.xml"/><Relationship Id="rId1" Type="http://schemas.openxmlformats.org/officeDocument/2006/relationships/tags" Target="../tags/tag58.xml"/><Relationship Id="rId4" Type="http://schemas.openxmlformats.org/officeDocument/2006/relationships/notesSlide" Target="../notesSlides/notesSlide24.xml"/></Relationships>
</file>

<file path=ppt/slides/_rels/slide29.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61.xml"/><Relationship Id="rId1" Type="http://schemas.openxmlformats.org/officeDocument/2006/relationships/tags" Target="../tags/tag60.xml"/><Relationship Id="rId4" Type="http://schemas.openxmlformats.org/officeDocument/2006/relationships/notesSlide" Target="../notesSlides/notesSlide25.xml"/></Relationships>
</file>

<file path=ppt/slides/_rels/slide3.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4.xml"/><Relationship Id="rId1" Type="http://schemas.openxmlformats.org/officeDocument/2006/relationships/tags" Target="../tags/tag3.xml"/><Relationship Id="rId4" Type="http://schemas.openxmlformats.org/officeDocument/2006/relationships/notesSlide" Target="../notesSlides/notesSlide1.xml"/></Relationships>
</file>

<file path=ppt/slides/_rels/slide30.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63.xml"/><Relationship Id="rId1" Type="http://schemas.openxmlformats.org/officeDocument/2006/relationships/tags" Target="../tags/tag62.xml"/><Relationship Id="rId4" Type="http://schemas.openxmlformats.org/officeDocument/2006/relationships/notesSlide" Target="../notesSlides/notesSlide26.xml"/></Relationships>
</file>

<file path=ppt/slides/_rels/slide31.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65.xml"/><Relationship Id="rId1" Type="http://schemas.openxmlformats.org/officeDocument/2006/relationships/tags" Target="../tags/tag64.xml"/><Relationship Id="rId4" Type="http://schemas.openxmlformats.org/officeDocument/2006/relationships/notesSlide" Target="../notesSlides/notesSlide27.xml"/></Relationships>
</file>

<file path=ppt/slides/_rels/slide32.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67.xml"/><Relationship Id="rId1" Type="http://schemas.openxmlformats.org/officeDocument/2006/relationships/tags" Target="../tags/tag66.xml"/><Relationship Id="rId4" Type="http://schemas.openxmlformats.org/officeDocument/2006/relationships/notesSlide" Target="../notesSlides/notesSlide28.xml"/></Relationships>
</file>

<file path=ppt/slides/_rels/slide33.xml.rels><?xml version="1.0" encoding="UTF-8" standalone="yes"?>
<Relationships xmlns="http://schemas.openxmlformats.org/package/2006/relationships"><Relationship Id="rId8" Type="http://schemas.openxmlformats.org/officeDocument/2006/relationships/tags" Target="../tags/tag74.xml"/><Relationship Id="rId13" Type="http://schemas.openxmlformats.org/officeDocument/2006/relationships/oleObject" Target="../embeddings/oleObject2.bin"/><Relationship Id="rId18" Type="http://schemas.openxmlformats.org/officeDocument/2006/relationships/image" Target="../media/image20.wmf"/><Relationship Id="rId3" Type="http://schemas.openxmlformats.org/officeDocument/2006/relationships/tags" Target="../tags/tag69.xml"/><Relationship Id="rId7" Type="http://schemas.openxmlformats.org/officeDocument/2006/relationships/tags" Target="../tags/tag73.xml"/><Relationship Id="rId12" Type="http://schemas.openxmlformats.org/officeDocument/2006/relationships/image" Target="../media/image23.png"/><Relationship Id="rId17" Type="http://schemas.openxmlformats.org/officeDocument/2006/relationships/oleObject" Target="../embeddings/oleObject4.bin"/><Relationship Id="rId2" Type="http://schemas.openxmlformats.org/officeDocument/2006/relationships/tags" Target="../tags/tag68.xml"/><Relationship Id="rId16" Type="http://schemas.openxmlformats.org/officeDocument/2006/relationships/image" Target="../media/image19.wmf"/><Relationship Id="rId20" Type="http://schemas.openxmlformats.org/officeDocument/2006/relationships/image" Target="../media/image21.wmf"/><Relationship Id="rId1" Type="http://schemas.openxmlformats.org/officeDocument/2006/relationships/vmlDrawing" Target="../drawings/vmlDrawing2.vml"/><Relationship Id="rId6" Type="http://schemas.openxmlformats.org/officeDocument/2006/relationships/tags" Target="../tags/tag72.xml"/><Relationship Id="rId11" Type="http://schemas.openxmlformats.org/officeDocument/2006/relationships/image" Target="../media/image22.jpeg"/><Relationship Id="rId5" Type="http://schemas.openxmlformats.org/officeDocument/2006/relationships/tags" Target="../tags/tag71.xml"/><Relationship Id="rId15" Type="http://schemas.openxmlformats.org/officeDocument/2006/relationships/oleObject" Target="../embeddings/oleObject3.bin"/><Relationship Id="rId10" Type="http://schemas.openxmlformats.org/officeDocument/2006/relationships/notesSlide" Target="../notesSlides/notesSlide29.xml"/><Relationship Id="rId19" Type="http://schemas.openxmlformats.org/officeDocument/2006/relationships/oleObject" Target="../embeddings/oleObject5.bin"/><Relationship Id="rId4" Type="http://schemas.openxmlformats.org/officeDocument/2006/relationships/tags" Target="../tags/tag70.xml"/><Relationship Id="rId9" Type="http://schemas.openxmlformats.org/officeDocument/2006/relationships/slideLayout" Target="../slideLayouts/slideLayout2.xml"/><Relationship Id="rId14" Type="http://schemas.openxmlformats.org/officeDocument/2006/relationships/image" Target="../media/image18.wmf"/></Relationships>
</file>

<file path=ppt/slides/_rels/slide34.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76.xml"/><Relationship Id="rId1" Type="http://schemas.openxmlformats.org/officeDocument/2006/relationships/tags" Target="../tags/tag75.xml"/><Relationship Id="rId5" Type="http://schemas.openxmlformats.org/officeDocument/2006/relationships/image" Target="../media/image24.png"/><Relationship Id="rId4" Type="http://schemas.openxmlformats.org/officeDocument/2006/relationships/notesSlide" Target="../notesSlides/notesSlide30.xml"/></Relationships>
</file>

<file path=ppt/slides/_rels/slide35.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78.xml"/><Relationship Id="rId1" Type="http://schemas.openxmlformats.org/officeDocument/2006/relationships/tags" Target="../tags/tag77.xml"/><Relationship Id="rId5" Type="http://schemas.openxmlformats.org/officeDocument/2006/relationships/image" Target="../media/image25.png"/><Relationship Id="rId4" Type="http://schemas.openxmlformats.org/officeDocument/2006/relationships/notesSlide" Target="../notesSlides/notesSlide31.xml"/></Relationships>
</file>

<file path=ppt/slides/_rels/slide36.xml.rels><?xml version="1.0" encoding="UTF-8" standalone="yes"?>
<Relationships xmlns="http://schemas.openxmlformats.org/package/2006/relationships"><Relationship Id="rId3" Type="http://schemas.openxmlformats.org/officeDocument/2006/relationships/tags" Target="../tags/tag81.xml"/><Relationship Id="rId2" Type="http://schemas.openxmlformats.org/officeDocument/2006/relationships/tags" Target="../tags/tag80.xml"/><Relationship Id="rId1" Type="http://schemas.openxmlformats.org/officeDocument/2006/relationships/tags" Target="../tags/tag79.xml"/><Relationship Id="rId5" Type="http://schemas.openxmlformats.org/officeDocument/2006/relationships/notesSlide" Target="../notesSlides/notesSlide32.xml"/><Relationship Id="rId4"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tags" Target="../tags/tag84.xml"/><Relationship Id="rId2" Type="http://schemas.openxmlformats.org/officeDocument/2006/relationships/tags" Target="../tags/tag83.xml"/><Relationship Id="rId1" Type="http://schemas.openxmlformats.org/officeDocument/2006/relationships/tags" Target="../tags/tag82.xml"/><Relationship Id="rId5" Type="http://schemas.openxmlformats.org/officeDocument/2006/relationships/notesSlide" Target="../notesSlides/notesSlide33.xml"/><Relationship Id="rId4"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tags" Target="../tags/tag87.xml"/><Relationship Id="rId2" Type="http://schemas.openxmlformats.org/officeDocument/2006/relationships/tags" Target="../tags/tag86.xml"/><Relationship Id="rId1" Type="http://schemas.openxmlformats.org/officeDocument/2006/relationships/tags" Target="../tags/tag85.xml"/><Relationship Id="rId5" Type="http://schemas.openxmlformats.org/officeDocument/2006/relationships/notesSlide" Target="../notesSlides/notesSlide34.xml"/><Relationship Id="rId4"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tags" Target="../tags/tag90.xml"/><Relationship Id="rId2" Type="http://schemas.openxmlformats.org/officeDocument/2006/relationships/tags" Target="../tags/tag89.xml"/><Relationship Id="rId1" Type="http://schemas.openxmlformats.org/officeDocument/2006/relationships/tags" Target="../tags/tag88.xml"/><Relationship Id="rId5" Type="http://schemas.openxmlformats.org/officeDocument/2006/relationships/notesSlide" Target="../notesSlides/notesSlide35.xml"/><Relationship Id="rId4"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6.xml"/><Relationship Id="rId1" Type="http://schemas.openxmlformats.org/officeDocument/2006/relationships/tags" Target="../tags/tag5.xml"/><Relationship Id="rId4" Type="http://schemas.openxmlformats.org/officeDocument/2006/relationships/notesSlide" Target="../notesSlides/notesSlide2.xml"/></Relationships>
</file>

<file path=ppt/slides/_rels/slide40.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92.xml"/><Relationship Id="rId1" Type="http://schemas.openxmlformats.org/officeDocument/2006/relationships/tags" Target="../tags/tag91.xml"/><Relationship Id="rId4" Type="http://schemas.openxmlformats.org/officeDocument/2006/relationships/notesSlide" Target="../notesSlides/notesSlide36.xml"/></Relationships>
</file>

<file path=ppt/slides/_rels/slide41.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94.xml"/><Relationship Id="rId1" Type="http://schemas.openxmlformats.org/officeDocument/2006/relationships/tags" Target="../tags/tag93.xml"/><Relationship Id="rId4" Type="http://schemas.openxmlformats.org/officeDocument/2006/relationships/notesSlide" Target="../notesSlides/notesSlide37.xml"/></Relationships>
</file>

<file path=ppt/slides/_rels/slide42.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96.xml"/><Relationship Id="rId1" Type="http://schemas.openxmlformats.org/officeDocument/2006/relationships/tags" Target="../tags/tag95.xml"/><Relationship Id="rId4" Type="http://schemas.openxmlformats.org/officeDocument/2006/relationships/notesSlide" Target="../notesSlides/notesSlide38.xml"/></Relationships>
</file>

<file path=ppt/slides/_rels/slide43.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98.xml"/><Relationship Id="rId1" Type="http://schemas.openxmlformats.org/officeDocument/2006/relationships/tags" Target="../tags/tag97.xml"/><Relationship Id="rId4" Type="http://schemas.openxmlformats.org/officeDocument/2006/relationships/notesSlide" Target="../notesSlides/notesSlide39.xml"/></Relationships>
</file>

<file path=ppt/slides/_rels/slide44.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100.xml"/><Relationship Id="rId1" Type="http://schemas.openxmlformats.org/officeDocument/2006/relationships/tags" Target="../tags/tag99.xml"/><Relationship Id="rId4" Type="http://schemas.openxmlformats.org/officeDocument/2006/relationships/notesSlide" Target="../notesSlides/notesSlide40.xml"/></Relationships>
</file>

<file path=ppt/slides/_rels/slide45.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102.xml"/><Relationship Id="rId1" Type="http://schemas.openxmlformats.org/officeDocument/2006/relationships/tags" Target="../tags/tag101.xml"/><Relationship Id="rId4" Type="http://schemas.openxmlformats.org/officeDocument/2006/relationships/notesSlide" Target="../notesSlides/notesSlide41.xml"/></Relationships>
</file>

<file path=ppt/slides/_rels/slide46.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104.xml"/><Relationship Id="rId1" Type="http://schemas.openxmlformats.org/officeDocument/2006/relationships/tags" Target="../tags/tag103.xml"/><Relationship Id="rId4" Type="http://schemas.openxmlformats.org/officeDocument/2006/relationships/notesSlide" Target="../notesSlides/notesSlide42.xml"/></Relationships>
</file>

<file path=ppt/slides/_rels/slide47.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106.xml"/><Relationship Id="rId1" Type="http://schemas.openxmlformats.org/officeDocument/2006/relationships/tags" Target="../tags/tag105.xml"/><Relationship Id="rId4" Type="http://schemas.openxmlformats.org/officeDocument/2006/relationships/notesSlide" Target="../notesSlides/notesSlide43.xml"/></Relationships>
</file>

<file path=ppt/slides/_rels/slide48.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108.xml"/><Relationship Id="rId1" Type="http://schemas.openxmlformats.org/officeDocument/2006/relationships/tags" Target="../tags/tag107.xml"/><Relationship Id="rId4" Type="http://schemas.openxmlformats.org/officeDocument/2006/relationships/notesSlide" Target="../notesSlides/notesSlide44.xml"/></Relationships>
</file>

<file path=ppt/slides/_rels/slide49.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110.xml"/><Relationship Id="rId1" Type="http://schemas.openxmlformats.org/officeDocument/2006/relationships/tags" Target="../tags/tag109.xml"/><Relationship Id="rId4" Type="http://schemas.openxmlformats.org/officeDocument/2006/relationships/notesSlide" Target="../notesSlides/notesSlide45.xml"/></Relationships>
</file>

<file path=ppt/slides/_rels/slide5.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8.xml"/><Relationship Id="rId1" Type="http://schemas.openxmlformats.org/officeDocument/2006/relationships/tags" Target="../tags/tag7.xml"/><Relationship Id="rId4" Type="http://schemas.openxmlformats.org/officeDocument/2006/relationships/notesSlide" Target="../notesSlides/notesSlide3.xml"/></Relationships>
</file>

<file path=ppt/slides/_rels/slide50.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112.xml"/><Relationship Id="rId1" Type="http://schemas.openxmlformats.org/officeDocument/2006/relationships/tags" Target="../tags/tag111.xml"/><Relationship Id="rId4" Type="http://schemas.openxmlformats.org/officeDocument/2006/relationships/notesSlide" Target="../notesSlides/notesSlide46.xml"/></Relationships>
</file>

<file path=ppt/slides/_rels/slide51.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114.xml"/><Relationship Id="rId1" Type="http://schemas.openxmlformats.org/officeDocument/2006/relationships/tags" Target="../tags/tag113.xml"/><Relationship Id="rId4" Type="http://schemas.openxmlformats.org/officeDocument/2006/relationships/notesSlide" Target="../notesSlides/notesSlide47.xml"/></Relationships>
</file>

<file path=ppt/slides/_rels/slide6.xml.rels><?xml version="1.0" encoding="UTF-8" standalone="yes"?>
<Relationships xmlns="http://schemas.openxmlformats.org/package/2006/relationships"><Relationship Id="rId3" Type="http://schemas.openxmlformats.org/officeDocument/2006/relationships/tags" Target="../tags/tag11.xml"/><Relationship Id="rId2" Type="http://schemas.openxmlformats.org/officeDocument/2006/relationships/tags" Target="../tags/tag10.xml"/><Relationship Id="rId1" Type="http://schemas.openxmlformats.org/officeDocument/2006/relationships/tags" Target="../tags/tag9.xml"/><Relationship Id="rId5" Type="http://schemas.openxmlformats.org/officeDocument/2006/relationships/image" Target="../media/image15.emf"/><Relationship Id="rId4"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tags" Target="../tags/tag14.xml"/><Relationship Id="rId2" Type="http://schemas.openxmlformats.org/officeDocument/2006/relationships/tags" Target="../tags/tag13.xml"/><Relationship Id="rId1" Type="http://schemas.openxmlformats.org/officeDocument/2006/relationships/tags" Target="../tags/tag12.xml"/><Relationship Id="rId5" Type="http://schemas.openxmlformats.org/officeDocument/2006/relationships/notesSlide" Target="../notesSlides/notesSlide4.xml"/><Relationship Id="rId4"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16.xml"/><Relationship Id="rId1" Type="http://schemas.openxmlformats.org/officeDocument/2006/relationships/tags" Target="../tags/tag15.xml"/><Relationship Id="rId4" Type="http://schemas.openxmlformats.org/officeDocument/2006/relationships/notesSlide" Target="../notesSlides/notesSlide5.xml"/></Relationships>
</file>

<file path=ppt/slides/_rels/slide9.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tags" Target="../tags/tag18.xml"/><Relationship Id="rId1" Type="http://schemas.openxmlformats.org/officeDocument/2006/relationships/tags" Target="../tags/tag17.xml"/><Relationship Id="rId4" Type="http://schemas.openxmlformats.org/officeDocument/2006/relationships/image" Target="../media/image14.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01785900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custDataLst>
              <p:tags r:id="rId1"/>
            </p:custDataLst>
          </p:nvPr>
        </p:nvSpPr>
        <p:spPr/>
        <p:txBody>
          <a:bodyPr/>
          <a:lstStyle/>
          <a:p>
            <a:r>
              <a:rPr lang="fr-CA" dirty="0" smtClean="0"/>
              <a:t>Statut </a:t>
            </a:r>
            <a:endParaRPr lang="fr-FR" dirty="0"/>
          </a:p>
        </p:txBody>
      </p:sp>
      <p:sp>
        <p:nvSpPr>
          <p:cNvPr id="3" name="Espace réservé du contenu 2"/>
          <p:cNvSpPr>
            <a:spLocks noGrp="1"/>
          </p:cNvSpPr>
          <p:nvPr>
            <p:ph sz="quarter" idx="10"/>
            <p:custDataLst>
              <p:tags r:id="rId2"/>
            </p:custDataLst>
          </p:nvPr>
        </p:nvSpPr>
        <p:spPr/>
        <p:txBody>
          <a:bodyPr/>
          <a:lstStyle/>
          <a:p>
            <a:r>
              <a:rPr lang="fr-CA" dirty="0" smtClean="0"/>
              <a:t>Australie : les </a:t>
            </a:r>
            <a:r>
              <a:rPr lang="fr-CA" dirty="0"/>
              <a:t>plus grands utilisateurs au monde per capita (US + </a:t>
            </a:r>
            <a:r>
              <a:rPr lang="fr-CA" dirty="0" smtClean="0"/>
              <a:t>Nouvelle-Zélande</a:t>
            </a:r>
            <a:r>
              <a:rPr lang="fr-CA" dirty="0"/>
              <a:t>)</a:t>
            </a:r>
          </a:p>
          <a:p>
            <a:r>
              <a:rPr lang="fr-CA" dirty="0" smtClean="0"/>
              <a:t>US : </a:t>
            </a:r>
            <a:r>
              <a:rPr lang="fr-CA" dirty="0"/>
              <a:t>23 états pour des fins thérapeutiques (moins de décès reliés à des surdoses d’opioïdes)</a:t>
            </a:r>
          </a:p>
          <a:p>
            <a:r>
              <a:rPr lang="fr-CA" dirty="0"/>
              <a:t>Pour des fins thérapeutiques également en Israël, </a:t>
            </a:r>
            <a:r>
              <a:rPr lang="fr-CA" dirty="0" smtClean="0"/>
              <a:t>République </a:t>
            </a:r>
            <a:r>
              <a:rPr lang="fr-CA" dirty="0"/>
              <a:t>tchèque, Espagne</a:t>
            </a:r>
          </a:p>
          <a:p>
            <a:r>
              <a:rPr lang="fr-CA" dirty="0"/>
              <a:t>Portugal </a:t>
            </a:r>
            <a:r>
              <a:rPr lang="fr-CA" dirty="0" smtClean="0"/>
              <a:t>depuis 2001 (prohibition, </a:t>
            </a:r>
            <a:r>
              <a:rPr lang="fr-CA" dirty="0"/>
              <a:t>mais contrôle administratif)</a:t>
            </a:r>
          </a:p>
          <a:p>
            <a:r>
              <a:rPr lang="fr-CA" dirty="0" smtClean="0"/>
              <a:t>Pays-Bas depuis </a:t>
            </a:r>
            <a:r>
              <a:rPr lang="fr-CA" dirty="0"/>
              <a:t>2003 </a:t>
            </a:r>
            <a:r>
              <a:rPr lang="fr-CA" dirty="0" smtClean="0"/>
              <a:t>(distribution en pharmacie)</a:t>
            </a:r>
            <a:endParaRPr lang="fr-CA" dirty="0"/>
          </a:p>
          <a:p>
            <a:r>
              <a:rPr lang="fr-CA" dirty="0" smtClean="0"/>
              <a:t>France : </a:t>
            </a:r>
            <a:r>
              <a:rPr lang="fr-CA" dirty="0"/>
              <a:t>i</a:t>
            </a:r>
            <a:r>
              <a:rPr lang="fr-CA" dirty="0" smtClean="0"/>
              <a:t>nterdit </a:t>
            </a:r>
            <a:r>
              <a:rPr lang="fr-CA" dirty="0"/>
              <a:t>(usage, importation et culture) même pour usage médical</a:t>
            </a:r>
          </a:p>
          <a:p>
            <a:endParaRPr lang="fr-FR" dirty="0"/>
          </a:p>
        </p:txBody>
      </p:sp>
      <p:sp>
        <p:nvSpPr>
          <p:cNvPr id="4" name="ZoneTexte 3"/>
          <p:cNvSpPr txBox="1"/>
          <p:nvPr>
            <p:custDataLst>
              <p:tags r:id="rId3"/>
            </p:custDataLst>
          </p:nvPr>
        </p:nvSpPr>
        <p:spPr>
          <a:xfrm>
            <a:off x="0" y="0"/>
            <a:ext cx="3810000" cy="1270000"/>
          </a:xfrm>
          <a:prstGeom prst="rect">
            <a:avLst/>
          </a:prstGeom>
          <a:noFill/>
        </p:spPr>
        <p:txBody>
          <a:bodyPr vert="horz" rtlCol="0">
            <a:spAutoFit/>
          </a:bodyPr>
          <a:lstStyle/>
          <a:p>
            <a:endParaRPr lang="fr-FR"/>
          </a:p>
        </p:txBody>
      </p:sp>
      <p:sp>
        <p:nvSpPr>
          <p:cNvPr id="5" name="ZoneTexte 4"/>
          <p:cNvSpPr txBox="1"/>
          <p:nvPr>
            <p:custDataLst>
              <p:tags r:id="rId4"/>
            </p:custDataLst>
          </p:nvPr>
        </p:nvSpPr>
        <p:spPr>
          <a:xfrm>
            <a:off x="0" y="0"/>
            <a:ext cx="3810000" cy="1270000"/>
          </a:xfrm>
          <a:prstGeom prst="rect">
            <a:avLst/>
          </a:prstGeom>
          <a:noFill/>
        </p:spPr>
        <p:txBody>
          <a:bodyPr vert="horz" rtlCol="0">
            <a:spAutoFit/>
          </a:bodyPr>
          <a:lstStyle/>
          <a:p>
            <a:endParaRPr lang="fr-FR"/>
          </a:p>
        </p:txBody>
      </p:sp>
    </p:spTree>
    <p:extLst>
      <p:ext uri="{BB962C8B-B14F-4D97-AF65-F5344CB8AC3E}">
        <p14:creationId xmlns:p14="http://schemas.microsoft.com/office/powerpoint/2010/main" val="152884877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custDataLst>
              <p:tags r:id="rId1"/>
            </p:custDataLst>
          </p:nvPr>
        </p:nvSpPr>
        <p:spPr/>
        <p:txBody>
          <a:bodyPr/>
          <a:lstStyle/>
          <a:p>
            <a:r>
              <a:rPr lang="fr-CA" dirty="0" smtClean="0"/>
              <a:t>Statut </a:t>
            </a:r>
            <a:endParaRPr lang="fr-FR" dirty="0"/>
          </a:p>
        </p:txBody>
      </p:sp>
      <p:sp>
        <p:nvSpPr>
          <p:cNvPr id="3" name="Espace réservé du contenu 2"/>
          <p:cNvSpPr>
            <a:spLocks noGrp="1"/>
          </p:cNvSpPr>
          <p:nvPr>
            <p:ph sz="quarter" idx="10"/>
            <p:custDataLst>
              <p:tags r:id="rId2"/>
            </p:custDataLst>
          </p:nvPr>
        </p:nvSpPr>
        <p:spPr/>
        <p:txBody>
          <a:bodyPr/>
          <a:lstStyle/>
          <a:p>
            <a:r>
              <a:rPr lang="fr-CA" dirty="0" smtClean="0"/>
              <a:t>Australie : </a:t>
            </a:r>
            <a:r>
              <a:rPr lang="fr-CA" dirty="0"/>
              <a:t>l</a:t>
            </a:r>
            <a:r>
              <a:rPr lang="fr-CA" dirty="0" smtClean="0"/>
              <a:t>es </a:t>
            </a:r>
            <a:r>
              <a:rPr lang="fr-CA" dirty="0"/>
              <a:t>plus grands utilisateurs au monde per capita (US + </a:t>
            </a:r>
            <a:r>
              <a:rPr lang="fr-CA" dirty="0" smtClean="0"/>
              <a:t>Nouvelle-Zélande</a:t>
            </a:r>
            <a:r>
              <a:rPr lang="fr-CA" dirty="0"/>
              <a:t>)</a:t>
            </a:r>
          </a:p>
          <a:p>
            <a:r>
              <a:rPr lang="fr-CA" dirty="0" smtClean="0"/>
              <a:t>US : </a:t>
            </a:r>
            <a:r>
              <a:rPr lang="fr-CA" dirty="0"/>
              <a:t>23 états pour des fins thérapeutiques (moins de décès reliés à des surdoses d’opioïdes)</a:t>
            </a:r>
          </a:p>
          <a:p>
            <a:r>
              <a:rPr lang="fr-CA" dirty="0"/>
              <a:t>Idem en Israël, </a:t>
            </a:r>
            <a:r>
              <a:rPr lang="fr-CA" dirty="0" smtClean="0"/>
              <a:t>République </a:t>
            </a:r>
            <a:r>
              <a:rPr lang="fr-CA" dirty="0"/>
              <a:t>tchèque, Espagne</a:t>
            </a:r>
          </a:p>
          <a:p>
            <a:r>
              <a:rPr lang="fr-CA" dirty="0"/>
              <a:t>Portugal </a:t>
            </a:r>
            <a:r>
              <a:rPr lang="fr-CA" dirty="0" smtClean="0"/>
              <a:t>depuis 2001 (prohibition, </a:t>
            </a:r>
            <a:r>
              <a:rPr lang="fr-CA" dirty="0"/>
              <a:t>mais contrôle administratif)</a:t>
            </a:r>
          </a:p>
          <a:p>
            <a:r>
              <a:rPr lang="fr-CA" dirty="0" smtClean="0"/>
              <a:t>Pays-Bas depuis </a:t>
            </a:r>
            <a:r>
              <a:rPr lang="fr-CA" dirty="0"/>
              <a:t>2003 (vente en </a:t>
            </a:r>
            <a:r>
              <a:rPr lang="fr-CA" dirty="0" smtClean="0"/>
              <a:t>pharmacie - </a:t>
            </a:r>
            <a:r>
              <a:rPr lang="fr-CA" dirty="0"/>
              <a:t>MS)</a:t>
            </a:r>
          </a:p>
          <a:p>
            <a:r>
              <a:rPr lang="fr-CA" dirty="0" smtClean="0"/>
              <a:t>France : </a:t>
            </a:r>
            <a:r>
              <a:rPr lang="fr-CA" dirty="0"/>
              <a:t>i</a:t>
            </a:r>
            <a:r>
              <a:rPr lang="fr-CA" dirty="0" smtClean="0"/>
              <a:t>nterdit </a:t>
            </a:r>
            <a:r>
              <a:rPr lang="fr-CA" dirty="0"/>
              <a:t>(usage, importation et culture) même pour usage médical</a:t>
            </a:r>
          </a:p>
          <a:p>
            <a:endParaRPr lang="fr-FR" dirty="0"/>
          </a:p>
        </p:txBody>
      </p:sp>
    </p:spTree>
    <p:extLst>
      <p:ext uri="{BB962C8B-B14F-4D97-AF65-F5344CB8AC3E}">
        <p14:creationId xmlns:p14="http://schemas.microsoft.com/office/powerpoint/2010/main" val="332350241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custDataLst>
              <p:tags r:id="rId1"/>
            </p:custDataLst>
          </p:nvPr>
        </p:nvSpPr>
        <p:spPr/>
        <p:txBody>
          <a:bodyPr/>
          <a:lstStyle/>
          <a:p>
            <a:r>
              <a:rPr lang="fr-CA" dirty="0" smtClean="0"/>
              <a:t>Statut </a:t>
            </a:r>
            <a:endParaRPr lang="fr-FR" dirty="0"/>
          </a:p>
        </p:txBody>
      </p:sp>
      <p:sp>
        <p:nvSpPr>
          <p:cNvPr id="3" name="Espace réservé du contenu 2"/>
          <p:cNvSpPr>
            <a:spLocks noGrp="1"/>
          </p:cNvSpPr>
          <p:nvPr>
            <p:ph sz="quarter" idx="10"/>
            <p:custDataLst>
              <p:tags r:id="rId2"/>
            </p:custDataLst>
          </p:nvPr>
        </p:nvSpPr>
        <p:spPr/>
        <p:txBody>
          <a:bodyPr/>
          <a:lstStyle/>
          <a:p>
            <a:r>
              <a:rPr lang="fr-CA" dirty="0" smtClean="0"/>
              <a:t>Pays-Bas : </a:t>
            </a:r>
            <a:r>
              <a:rPr lang="fr-CA" dirty="0"/>
              <a:t>v</a:t>
            </a:r>
            <a:r>
              <a:rPr lang="fr-CA" dirty="0" smtClean="0"/>
              <a:t>ente illégale, </a:t>
            </a:r>
            <a:r>
              <a:rPr lang="fr-CA" dirty="0"/>
              <a:t>mais les effractions ne sont pas poursuivies </a:t>
            </a:r>
          </a:p>
          <a:p>
            <a:r>
              <a:rPr lang="fr-CA" dirty="0"/>
              <a:t>5 règles d’or: ɸ drogues dures, ɸ de publicité, respect de l’ordre public, interdiction de vendre à des mineurs et ɸ plus de 5 g par transaction et par personne</a:t>
            </a:r>
          </a:p>
          <a:p>
            <a:endParaRPr lang="fr-FR" dirty="0"/>
          </a:p>
        </p:txBody>
      </p:sp>
    </p:spTree>
    <p:extLst>
      <p:ext uri="{BB962C8B-B14F-4D97-AF65-F5344CB8AC3E}">
        <p14:creationId xmlns:p14="http://schemas.microsoft.com/office/powerpoint/2010/main" val="351322661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custDataLst>
              <p:tags r:id="rId1"/>
            </p:custDataLst>
          </p:nvPr>
        </p:nvSpPr>
        <p:spPr/>
        <p:txBody>
          <a:bodyPr/>
          <a:lstStyle/>
          <a:p>
            <a:r>
              <a:rPr lang="fr-CA" dirty="0" smtClean="0"/>
              <a:t>Statut </a:t>
            </a:r>
            <a:endParaRPr lang="fr-FR" dirty="0"/>
          </a:p>
        </p:txBody>
      </p:sp>
      <p:sp>
        <p:nvSpPr>
          <p:cNvPr id="3" name="Espace réservé du contenu 2"/>
          <p:cNvSpPr>
            <a:spLocks noGrp="1"/>
          </p:cNvSpPr>
          <p:nvPr>
            <p:ph sz="quarter" idx="10"/>
            <p:custDataLst>
              <p:tags r:id="rId2"/>
            </p:custDataLst>
          </p:nvPr>
        </p:nvSpPr>
        <p:spPr/>
        <p:txBody>
          <a:bodyPr/>
          <a:lstStyle/>
          <a:p>
            <a:r>
              <a:rPr lang="fr-CA" dirty="0" smtClean="0"/>
              <a:t>Pays-Bas : </a:t>
            </a:r>
            <a:r>
              <a:rPr lang="fr-CA" dirty="0"/>
              <a:t>Coffee Shop</a:t>
            </a:r>
          </a:p>
          <a:p>
            <a:r>
              <a:rPr lang="fr-CA" dirty="0"/>
              <a:t>Acheter et consommer de la marihuana sous des conditions strictes</a:t>
            </a:r>
          </a:p>
          <a:p>
            <a:r>
              <a:rPr lang="fr-CA" dirty="0"/>
              <a:t>À distinguer des </a:t>
            </a:r>
            <a:r>
              <a:rPr lang="fr-CA" dirty="0" err="1"/>
              <a:t>smartshops</a:t>
            </a:r>
            <a:r>
              <a:rPr lang="fr-CA" dirty="0"/>
              <a:t> pas seulement présents </a:t>
            </a:r>
            <a:r>
              <a:rPr lang="fr-CA" dirty="0" smtClean="0"/>
              <a:t>aux </a:t>
            </a:r>
            <a:r>
              <a:rPr lang="fr-CA" dirty="0"/>
              <a:t>Pays-Bas </a:t>
            </a:r>
          </a:p>
          <a:p>
            <a:r>
              <a:rPr lang="fr-CA" dirty="0"/>
              <a:t>Un des seuls pays d’Europe où la vente et la consommation du cannabis </a:t>
            </a:r>
            <a:r>
              <a:rPr lang="fr-CA" dirty="0" smtClean="0"/>
              <a:t>sont tolérées</a:t>
            </a:r>
            <a:endParaRPr lang="fr-CA" dirty="0"/>
          </a:p>
          <a:p>
            <a:r>
              <a:rPr lang="fr-CA" dirty="0"/>
              <a:t>Belgique et </a:t>
            </a:r>
            <a:r>
              <a:rPr lang="fr-CA" dirty="0" smtClean="0"/>
              <a:t>Allemagne : </a:t>
            </a:r>
            <a:r>
              <a:rPr lang="fr-CA" dirty="0"/>
              <a:t>t</a:t>
            </a:r>
            <a:r>
              <a:rPr lang="fr-CA" dirty="0" smtClean="0"/>
              <a:t>ourisme </a:t>
            </a:r>
            <a:r>
              <a:rPr lang="fr-CA" dirty="0"/>
              <a:t>cannabique</a:t>
            </a:r>
          </a:p>
          <a:p>
            <a:endParaRPr lang="fr-FR" dirty="0"/>
          </a:p>
        </p:txBody>
      </p:sp>
    </p:spTree>
    <p:extLst>
      <p:ext uri="{BB962C8B-B14F-4D97-AF65-F5344CB8AC3E}">
        <p14:creationId xmlns:p14="http://schemas.microsoft.com/office/powerpoint/2010/main" val="80165648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custDataLst>
              <p:tags r:id="rId1"/>
            </p:custDataLst>
          </p:nvPr>
        </p:nvSpPr>
        <p:spPr/>
        <p:txBody>
          <a:bodyPr/>
          <a:lstStyle/>
          <a:p>
            <a:r>
              <a:rPr lang="fr-CA" dirty="0"/>
              <a:t>Statut au Canada</a:t>
            </a:r>
            <a:endParaRPr lang="fr-FR" dirty="0"/>
          </a:p>
        </p:txBody>
      </p:sp>
      <p:sp>
        <p:nvSpPr>
          <p:cNvPr id="3" name="Espace réservé du contenu 2"/>
          <p:cNvSpPr>
            <a:spLocks noGrp="1"/>
          </p:cNvSpPr>
          <p:nvPr>
            <p:ph sz="quarter" idx="10"/>
            <p:custDataLst>
              <p:tags r:id="rId2"/>
            </p:custDataLst>
          </p:nvPr>
        </p:nvSpPr>
        <p:spPr/>
        <p:txBody>
          <a:bodyPr/>
          <a:lstStyle/>
          <a:p>
            <a:r>
              <a:rPr lang="fr-CA" dirty="0"/>
              <a:t>Usage illégal au Canada – Tribunaux canadiens ont démontré que les patients doivent avoir un accès raisonnable à une source légale d’approvisionnement (PA)</a:t>
            </a:r>
          </a:p>
          <a:p>
            <a:r>
              <a:rPr lang="fr-CA" dirty="0"/>
              <a:t>Règlement sur la marihuana à des fins médicales en vigueur depuis avril 2014</a:t>
            </a:r>
          </a:p>
          <a:p>
            <a:r>
              <a:rPr lang="fr-CA" dirty="0"/>
              <a:t>Marihuana = </a:t>
            </a:r>
            <a:r>
              <a:rPr lang="fr-CA" dirty="0" smtClean="0"/>
              <a:t>stupéfiant </a:t>
            </a:r>
            <a:r>
              <a:rPr lang="fr-CA" dirty="0"/>
              <a:t>(LRCDAS)</a:t>
            </a:r>
          </a:p>
          <a:p>
            <a:pPr marL="0" indent="0">
              <a:buNone/>
            </a:pPr>
            <a:endParaRPr lang="fr-FR" dirty="0"/>
          </a:p>
        </p:txBody>
      </p:sp>
    </p:spTree>
    <p:extLst>
      <p:ext uri="{BB962C8B-B14F-4D97-AF65-F5344CB8AC3E}">
        <p14:creationId xmlns:p14="http://schemas.microsoft.com/office/powerpoint/2010/main" val="60704817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custDataLst>
              <p:tags r:id="rId1"/>
            </p:custDataLst>
          </p:nvPr>
        </p:nvSpPr>
        <p:spPr/>
        <p:txBody>
          <a:bodyPr/>
          <a:lstStyle/>
          <a:p>
            <a:r>
              <a:rPr lang="fr-CA" dirty="0"/>
              <a:t>Statut au Canada</a:t>
            </a:r>
            <a:endParaRPr lang="fr-FR" dirty="0"/>
          </a:p>
        </p:txBody>
      </p:sp>
      <p:sp>
        <p:nvSpPr>
          <p:cNvPr id="3" name="Espace réservé du contenu 2"/>
          <p:cNvSpPr>
            <a:spLocks noGrp="1"/>
          </p:cNvSpPr>
          <p:nvPr>
            <p:ph sz="quarter" idx="10"/>
            <p:custDataLst>
              <p:tags r:id="rId2"/>
            </p:custDataLst>
          </p:nvPr>
        </p:nvSpPr>
        <p:spPr/>
        <p:txBody>
          <a:bodyPr/>
          <a:lstStyle/>
          <a:p>
            <a:pPr marL="68580" indent="0">
              <a:buNone/>
            </a:pPr>
            <a:r>
              <a:rPr lang="en-US" b="1" dirty="0"/>
              <a:t>Conflit </a:t>
            </a:r>
            <a:r>
              <a:rPr lang="en-US" b="1" dirty="0" err="1" smtClean="0"/>
              <a:t>d’intérêts</a:t>
            </a:r>
            <a:r>
              <a:rPr lang="en-US" b="1" dirty="0" smtClean="0"/>
              <a:t> </a:t>
            </a:r>
            <a:r>
              <a:rPr lang="en-US" b="1" dirty="0"/>
              <a:t>médecin</a:t>
            </a:r>
          </a:p>
          <a:p>
            <a:r>
              <a:rPr lang="fr-CA" dirty="0" smtClean="0"/>
              <a:t>Pas de p</a:t>
            </a:r>
            <a:r>
              <a:rPr lang="en-US" dirty="0" smtClean="0"/>
              <a:t>roducteur </a:t>
            </a:r>
            <a:r>
              <a:rPr lang="en-US" dirty="0"/>
              <a:t>de </a:t>
            </a:r>
            <a:r>
              <a:rPr lang="en-US" dirty="0" smtClean="0"/>
              <a:t>cannabis : </a:t>
            </a:r>
            <a:r>
              <a:rPr lang="en-US" dirty="0"/>
              <a:t>AB, QC</a:t>
            </a:r>
          </a:p>
          <a:p>
            <a:r>
              <a:rPr lang="fr-CA" dirty="0" smtClean="0"/>
              <a:t>Ne pas </a:t>
            </a:r>
            <a:r>
              <a:rPr lang="en-US" dirty="0" smtClean="0"/>
              <a:t>fournir</a:t>
            </a:r>
            <a:r>
              <a:rPr lang="en-US" dirty="0"/>
              <a:t>, conserver ou </a:t>
            </a:r>
            <a:r>
              <a:rPr lang="en-US" dirty="0" smtClean="0"/>
              <a:t>distribuer : </a:t>
            </a:r>
            <a:r>
              <a:rPr lang="en-US" dirty="0"/>
              <a:t>AB, SK, MB, QC</a:t>
            </a:r>
          </a:p>
          <a:p>
            <a:r>
              <a:rPr lang="fr-CA" dirty="0" smtClean="0"/>
              <a:t>Pas </a:t>
            </a:r>
            <a:r>
              <a:rPr lang="en-US" dirty="0" smtClean="0"/>
              <a:t>d’intérêt financier : </a:t>
            </a:r>
            <a:r>
              <a:rPr lang="en-US" dirty="0"/>
              <a:t>SK et NL</a:t>
            </a:r>
          </a:p>
          <a:p>
            <a:r>
              <a:rPr lang="en-US" dirty="0" smtClean="0"/>
              <a:t>Pas d’avantage </a:t>
            </a:r>
            <a:r>
              <a:rPr lang="en-US" dirty="0"/>
              <a:t>à fournir un service non </a:t>
            </a:r>
            <a:r>
              <a:rPr lang="en-US" dirty="0" smtClean="0"/>
              <a:t>médical : </a:t>
            </a:r>
            <a:r>
              <a:rPr lang="en-US" dirty="0"/>
              <a:t>NB</a:t>
            </a:r>
          </a:p>
          <a:p>
            <a:endParaRPr lang="fr-FR" dirty="0"/>
          </a:p>
        </p:txBody>
      </p:sp>
    </p:spTree>
    <p:extLst>
      <p:ext uri="{BB962C8B-B14F-4D97-AF65-F5344CB8AC3E}">
        <p14:creationId xmlns:p14="http://schemas.microsoft.com/office/powerpoint/2010/main" val="421514716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custDataLst>
              <p:tags r:id="rId1"/>
            </p:custDataLst>
          </p:nvPr>
        </p:nvSpPr>
        <p:spPr/>
        <p:txBody>
          <a:bodyPr/>
          <a:lstStyle/>
          <a:p>
            <a:r>
              <a:rPr lang="fr-CA" dirty="0"/>
              <a:t>Statut au Canada</a:t>
            </a:r>
            <a:endParaRPr lang="fr-FR" dirty="0"/>
          </a:p>
        </p:txBody>
      </p:sp>
      <p:sp>
        <p:nvSpPr>
          <p:cNvPr id="3" name="Espace réservé du contenu 2"/>
          <p:cNvSpPr>
            <a:spLocks noGrp="1"/>
          </p:cNvSpPr>
          <p:nvPr>
            <p:ph sz="quarter" idx="10"/>
            <p:custDataLst>
              <p:tags r:id="rId2"/>
            </p:custDataLst>
          </p:nvPr>
        </p:nvSpPr>
        <p:spPr/>
        <p:txBody>
          <a:bodyPr/>
          <a:lstStyle/>
          <a:p>
            <a:pPr marL="68580" indent="0">
              <a:buNone/>
            </a:pPr>
            <a:r>
              <a:rPr lang="en-US" b="1" dirty="0"/>
              <a:t>Autorisation</a:t>
            </a:r>
          </a:p>
          <a:p>
            <a:r>
              <a:rPr lang="en-US" dirty="0"/>
              <a:t>Condition médicale du </a:t>
            </a:r>
            <a:r>
              <a:rPr lang="en-US" dirty="0" smtClean="0"/>
              <a:t>patient : </a:t>
            </a:r>
            <a:r>
              <a:rPr lang="en-US" dirty="0"/>
              <a:t>AB, SK, MB</a:t>
            </a:r>
          </a:p>
          <a:p>
            <a:r>
              <a:rPr lang="en-US" dirty="0"/>
              <a:t>Enregistrement comme </a:t>
            </a:r>
            <a:r>
              <a:rPr lang="en-US" dirty="0" smtClean="0"/>
              <a:t>prescripteur : </a:t>
            </a:r>
            <a:r>
              <a:rPr lang="en-US" dirty="0"/>
              <a:t>AB</a:t>
            </a:r>
          </a:p>
          <a:p>
            <a:r>
              <a:rPr lang="en-US" dirty="0"/>
              <a:t>Copie du document médical à l’organisme de </a:t>
            </a:r>
            <a:r>
              <a:rPr lang="en-US" dirty="0" smtClean="0"/>
              <a:t>régulation : </a:t>
            </a:r>
            <a:r>
              <a:rPr lang="en-US" dirty="0"/>
              <a:t>AB, SK</a:t>
            </a:r>
          </a:p>
          <a:p>
            <a:r>
              <a:rPr lang="en-US" dirty="0"/>
              <a:t>Envoyer le document médical au producteur, copie au patient et copie au </a:t>
            </a:r>
            <a:r>
              <a:rPr lang="en-US" dirty="0" smtClean="0"/>
              <a:t>dossier : QC</a:t>
            </a:r>
            <a:endParaRPr lang="en-US" dirty="0"/>
          </a:p>
        </p:txBody>
      </p:sp>
    </p:spTree>
    <p:extLst>
      <p:ext uri="{BB962C8B-B14F-4D97-AF65-F5344CB8AC3E}">
        <p14:creationId xmlns:p14="http://schemas.microsoft.com/office/powerpoint/2010/main" val="1604884919"/>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custDataLst>
              <p:tags r:id="rId1"/>
            </p:custDataLst>
          </p:nvPr>
        </p:nvSpPr>
        <p:spPr/>
        <p:txBody>
          <a:bodyPr/>
          <a:lstStyle/>
          <a:p>
            <a:r>
              <a:rPr lang="fr-CA" dirty="0"/>
              <a:t>Statut au Canada</a:t>
            </a:r>
            <a:endParaRPr lang="fr-FR" dirty="0"/>
          </a:p>
        </p:txBody>
      </p:sp>
      <p:sp>
        <p:nvSpPr>
          <p:cNvPr id="3" name="Espace réservé du contenu 2"/>
          <p:cNvSpPr>
            <a:spLocks noGrp="1"/>
          </p:cNvSpPr>
          <p:nvPr>
            <p:ph sz="quarter" idx="10"/>
            <p:custDataLst>
              <p:tags r:id="rId2"/>
            </p:custDataLst>
          </p:nvPr>
        </p:nvSpPr>
        <p:spPr>
          <a:xfrm>
            <a:off x="1067314" y="2250800"/>
            <a:ext cx="7279244" cy="2930525"/>
          </a:xfrm>
        </p:spPr>
        <p:txBody>
          <a:bodyPr/>
          <a:lstStyle/>
          <a:p>
            <a:pPr marL="68580" indent="0">
              <a:buNone/>
            </a:pPr>
            <a:r>
              <a:rPr lang="en-US" b="1" dirty="0"/>
              <a:t>Autorisation</a:t>
            </a:r>
          </a:p>
          <a:p>
            <a:r>
              <a:rPr lang="en-US" dirty="0"/>
              <a:t>Réviser les données probantes pour déterminer l’usage médical du </a:t>
            </a:r>
            <a:r>
              <a:rPr lang="en-US" dirty="0" smtClean="0"/>
              <a:t>patient : </a:t>
            </a:r>
            <a:r>
              <a:rPr lang="en-US" dirty="0"/>
              <a:t>BC, AB</a:t>
            </a:r>
          </a:p>
          <a:p>
            <a:r>
              <a:rPr lang="en-US" dirty="0"/>
              <a:t>Autorisé à signer le document médical seulement si </a:t>
            </a:r>
            <a:r>
              <a:rPr lang="en-US" dirty="0" smtClean="0"/>
              <a:t>médecin traitrant : </a:t>
            </a:r>
            <a:r>
              <a:rPr lang="en-US" dirty="0"/>
              <a:t>SK,MB, NL</a:t>
            </a:r>
          </a:p>
          <a:p>
            <a:r>
              <a:rPr lang="en-US" dirty="0"/>
              <a:t>Garder dans un dossier séparé pour faciliter </a:t>
            </a:r>
            <a:r>
              <a:rPr lang="en-US" dirty="0" smtClean="0"/>
              <a:t>l’inspection : </a:t>
            </a:r>
            <a:r>
              <a:rPr lang="en-US" dirty="0"/>
              <a:t>SK</a:t>
            </a:r>
            <a:r>
              <a:rPr lang="en-US" dirty="0" smtClean="0"/>
              <a:t>, MB, QC</a:t>
            </a:r>
            <a:endParaRPr lang="en-US" dirty="0"/>
          </a:p>
          <a:p>
            <a:r>
              <a:rPr lang="fr-CA" dirty="0" smtClean="0"/>
              <a:t>Pas de </a:t>
            </a:r>
            <a:r>
              <a:rPr lang="en-US" dirty="0" smtClean="0"/>
              <a:t>télémédecine </a:t>
            </a:r>
            <a:r>
              <a:rPr lang="en-US" dirty="0"/>
              <a:t>: BC</a:t>
            </a:r>
          </a:p>
          <a:p>
            <a:r>
              <a:rPr lang="en-US" dirty="0"/>
              <a:t>Conserver un registre de patients </a:t>
            </a:r>
            <a:r>
              <a:rPr lang="en-US" dirty="0" smtClean="0"/>
              <a:t>sur le </a:t>
            </a:r>
            <a:r>
              <a:rPr lang="en-US" dirty="0"/>
              <a:t>cannabis pour la recherche : QC</a:t>
            </a:r>
          </a:p>
          <a:p>
            <a:endParaRPr lang="fr-FR" dirty="0"/>
          </a:p>
        </p:txBody>
      </p:sp>
    </p:spTree>
    <p:extLst>
      <p:ext uri="{BB962C8B-B14F-4D97-AF65-F5344CB8AC3E}">
        <p14:creationId xmlns:p14="http://schemas.microsoft.com/office/powerpoint/2010/main" val="2721064789"/>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custDataLst>
              <p:tags r:id="rId1"/>
            </p:custDataLst>
          </p:nvPr>
        </p:nvSpPr>
        <p:spPr/>
        <p:txBody>
          <a:bodyPr/>
          <a:lstStyle/>
          <a:p>
            <a:r>
              <a:rPr lang="fr-CA" dirty="0" smtClean="0"/>
              <a:t>Statut au Canada</a:t>
            </a:r>
            <a:endParaRPr lang="fr-CA" dirty="0"/>
          </a:p>
        </p:txBody>
      </p:sp>
      <p:sp>
        <p:nvSpPr>
          <p:cNvPr id="3" name="Espace réservé du contenu 2"/>
          <p:cNvSpPr>
            <a:spLocks noGrp="1"/>
          </p:cNvSpPr>
          <p:nvPr>
            <p:ph sz="quarter" idx="10"/>
            <p:custDataLst>
              <p:tags r:id="rId2"/>
            </p:custDataLst>
          </p:nvPr>
        </p:nvSpPr>
        <p:spPr/>
        <p:txBody>
          <a:bodyPr/>
          <a:lstStyle/>
          <a:p>
            <a:pPr marL="68580" indent="0">
              <a:buNone/>
            </a:pPr>
            <a:r>
              <a:rPr lang="en-US" b="1" dirty="0"/>
              <a:t>Consentement et documentation</a:t>
            </a:r>
          </a:p>
          <a:p>
            <a:r>
              <a:rPr lang="en-US" dirty="0"/>
              <a:t>Informer le patient que le cannabis est autorisé dans le cadre d’un projet de recherche (registre</a:t>
            </a:r>
            <a:r>
              <a:rPr lang="en-US" dirty="0" smtClean="0"/>
              <a:t>) : QC</a:t>
            </a:r>
            <a:endParaRPr lang="en-US" dirty="0"/>
          </a:p>
          <a:p>
            <a:r>
              <a:rPr lang="en-US" dirty="0"/>
              <a:t>Demander au patient de lire le </a:t>
            </a:r>
            <a:r>
              <a:rPr lang="fr-CA" dirty="0" smtClean="0"/>
              <a:t>document</a:t>
            </a:r>
            <a:r>
              <a:rPr lang="en-US" dirty="0" smtClean="0"/>
              <a:t> d’information : </a:t>
            </a:r>
            <a:r>
              <a:rPr lang="en-US" dirty="0"/>
              <a:t>QC</a:t>
            </a:r>
          </a:p>
          <a:p>
            <a:r>
              <a:rPr lang="en-US" dirty="0"/>
              <a:t>Patient signe un </a:t>
            </a:r>
            <a:r>
              <a:rPr lang="fr-CA" dirty="0" smtClean="0"/>
              <a:t>accord</a:t>
            </a:r>
            <a:r>
              <a:rPr lang="en-US" dirty="0" smtClean="0"/>
              <a:t> </a:t>
            </a:r>
            <a:r>
              <a:rPr lang="en-US" dirty="0"/>
              <a:t>de </a:t>
            </a:r>
            <a:r>
              <a:rPr lang="en-US" dirty="0" smtClean="0"/>
              <a:t>traitement : </a:t>
            </a:r>
            <a:r>
              <a:rPr lang="en-US" dirty="0"/>
              <a:t>SK, QC</a:t>
            </a:r>
          </a:p>
          <a:p>
            <a:r>
              <a:rPr lang="en-US" dirty="0"/>
              <a:t>Patient signe un formulaire de </a:t>
            </a:r>
            <a:r>
              <a:rPr lang="fr-CA" dirty="0" smtClean="0"/>
              <a:t>consentement</a:t>
            </a:r>
            <a:r>
              <a:rPr lang="en-US" dirty="0" smtClean="0"/>
              <a:t> : </a:t>
            </a:r>
            <a:r>
              <a:rPr lang="en-US" dirty="0"/>
              <a:t>QC</a:t>
            </a:r>
          </a:p>
          <a:p>
            <a:r>
              <a:rPr lang="en-US" dirty="0"/>
              <a:t>Documenter que le patient a été informé des risques et bénéfices et que d’autres </a:t>
            </a:r>
            <a:r>
              <a:rPr lang="en-US" dirty="0" smtClean="0"/>
              <a:t>traitements </a:t>
            </a:r>
            <a:r>
              <a:rPr lang="en-US" dirty="0"/>
              <a:t>ont été essayés sans </a:t>
            </a:r>
            <a:r>
              <a:rPr lang="en-US" dirty="0" smtClean="0"/>
              <a:t>succès : </a:t>
            </a:r>
            <a:r>
              <a:rPr lang="en-US" dirty="0"/>
              <a:t>BC</a:t>
            </a:r>
            <a:r>
              <a:rPr lang="en-US" dirty="0" smtClean="0"/>
              <a:t>, AB, SK, MB, NL</a:t>
            </a:r>
            <a:endParaRPr lang="en-US" dirty="0"/>
          </a:p>
          <a:p>
            <a:endParaRPr lang="fr-FR" dirty="0"/>
          </a:p>
        </p:txBody>
      </p:sp>
    </p:spTree>
    <p:extLst>
      <p:ext uri="{BB962C8B-B14F-4D97-AF65-F5344CB8AC3E}">
        <p14:creationId xmlns:p14="http://schemas.microsoft.com/office/powerpoint/2010/main" val="3200006488"/>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custDataLst>
              <p:tags r:id="rId1"/>
            </p:custDataLst>
          </p:nvPr>
        </p:nvSpPr>
        <p:spPr/>
        <p:txBody>
          <a:bodyPr/>
          <a:lstStyle/>
          <a:p>
            <a:r>
              <a:rPr lang="fr-CA" dirty="0"/>
              <a:t>Statut au Canada</a:t>
            </a:r>
            <a:endParaRPr lang="fr-FR" dirty="0"/>
          </a:p>
        </p:txBody>
      </p:sp>
      <p:sp>
        <p:nvSpPr>
          <p:cNvPr id="3" name="Espace réservé du contenu 2"/>
          <p:cNvSpPr>
            <a:spLocks noGrp="1"/>
          </p:cNvSpPr>
          <p:nvPr>
            <p:ph sz="quarter" idx="10"/>
            <p:custDataLst>
              <p:tags r:id="rId2"/>
            </p:custDataLst>
          </p:nvPr>
        </p:nvSpPr>
        <p:spPr/>
        <p:txBody>
          <a:bodyPr/>
          <a:lstStyle/>
          <a:p>
            <a:pPr marL="68580" indent="0">
              <a:buNone/>
            </a:pPr>
            <a:r>
              <a:rPr lang="en-US" b="1" dirty="0"/>
              <a:t>Évaluation</a:t>
            </a:r>
          </a:p>
          <a:p>
            <a:r>
              <a:rPr lang="en-US" dirty="0"/>
              <a:t>Évaluer le </a:t>
            </a:r>
            <a:r>
              <a:rPr lang="en-US" dirty="0" smtClean="0"/>
              <a:t>patient tous </a:t>
            </a:r>
            <a:r>
              <a:rPr lang="en-US" dirty="0"/>
              <a:t>les 3 </a:t>
            </a:r>
            <a:r>
              <a:rPr lang="en-US" dirty="0" smtClean="0"/>
              <a:t>mois : </a:t>
            </a:r>
            <a:r>
              <a:rPr lang="en-US" dirty="0"/>
              <a:t>AB, QC</a:t>
            </a:r>
          </a:p>
          <a:p>
            <a:r>
              <a:rPr lang="en-US" dirty="0"/>
              <a:t>Compléter le formulaire d’évaluation et de suivi disponible sur le site Web de l’organisme de régulation : QC</a:t>
            </a:r>
          </a:p>
          <a:p>
            <a:endParaRPr lang="fr-FR" dirty="0"/>
          </a:p>
        </p:txBody>
      </p:sp>
    </p:spTree>
    <p:extLst>
      <p:ext uri="{BB962C8B-B14F-4D97-AF65-F5344CB8AC3E}">
        <p14:creationId xmlns:p14="http://schemas.microsoft.com/office/powerpoint/2010/main" val="366601299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ZoneTexte 8"/>
          <p:cNvSpPr txBox="1"/>
          <p:nvPr>
            <p:custDataLst>
              <p:tags r:id="rId1"/>
            </p:custDataLst>
          </p:nvPr>
        </p:nvSpPr>
        <p:spPr>
          <a:xfrm>
            <a:off x="3148750" y="2882096"/>
            <a:ext cx="5775615" cy="1228028"/>
          </a:xfrm>
          <a:prstGeom prst="rect">
            <a:avLst/>
          </a:prstGeom>
          <a:noFill/>
        </p:spPr>
        <p:txBody>
          <a:bodyPr wrap="square" rtlCol="0">
            <a:spAutoFit/>
          </a:bodyPr>
          <a:lstStyle/>
          <a:p>
            <a:pPr>
              <a:lnSpc>
                <a:spcPct val="90000"/>
              </a:lnSpc>
            </a:pPr>
            <a:r>
              <a:rPr lang="fr-FR" sz="3200" dirty="0">
                <a:solidFill>
                  <a:srgbClr val="4A3D42"/>
                </a:solidFill>
                <a:latin typeface="Arial Narrow"/>
                <a:cs typeface="Arial Narrow"/>
              </a:rPr>
              <a:t>Cannabis à des fins thérapeutiques</a:t>
            </a:r>
          </a:p>
          <a:p>
            <a:pPr>
              <a:lnSpc>
                <a:spcPct val="90000"/>
              </a:lnSpc>
            </a:pPr>
            <a:r>
              <a:rPr lang="fr-FR" sz="5000" b="1" dirty="0" smtClean="0">
                <a:solidFill>
                  <a:schemeClr val="bg1"/>
                </a:solidFill>
                <a:latin typeface="Arial Narrow"/>
                <a:cs typeface="Arial Narrow"/>
              </a:rPr>
              <a:t>UN PEU D’HISTOIRE</a:t>
            </a:r>
            <a:endParaRPr lang="fr-FR" sz="5000" b="1" dirty="0">
              <a:solidFill>
                <a:schemeClr val="bg1"/>
              </a:solidFill>
              <a:latin typeface="Arial Narrow"/>
              <a:cs typeface="Arial Narrow"/>
            </a:endParaRPr>
          </a:p>
        </p:txBody>
      </p:sp>
      <p:pic>
        <p:nvPicPr>
          <p:cNvPr id="6" name="Image 5"/>
          <p:cNvPicPr>
            <a:picLocks noChangeAspect="1"/>
          </p:cNvPicPr>
          <p:nvPr>
            <p:custDataLst>
              <p:tags r:id="rId2"/>
            </p:custDataLst>
          </p:nvPr>
        </p:nvPicPr>
        <p:blipFill>
          <a:blip r:embed="rId4"/>
          <a:stretch>
            <a:fillRect/>
          </a:stretch>
        </p:blipFill>
        <p:spPr>
          <a:xfrm>
            <a:off x="-2841174" y="657276"/>
            <a:ext cx="5677669" cy="5677669"/>
          </a:xfrm>
          <a:prstGeom prst="rect">
            <a:avLst/>
          </a:prstGeom>
        </p:spPr>
      </p:pic>
    </p:spTree>
    <p:extLst>
      <p:ext uri="{BB962C8B-B14F-4D97-AF65-F5344CB8AC3E}">
        <p14:creationId xmlns:p14="http://schemas.microsoft.com/office/powerpoint/2010/main" val="3211410888"/>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custDataLst>
              <p:tags r:id="rId1"/>
            </p:custDataLst>
          </p:nvPr>
        </p:nvSpPr>
        <p:spPr/>
        <p:txBody>
          <a:bodyPr/>
          <a:lstStyle/>
          <a:p>
            <a:r>
              <a:rPr lang="fr-CA" dirty="0"/>
              <a:t>Statut au Canada</a:t>
            </a:r>
            <a:endParaRPr lang="fr-FR" dirty="0"/>
          </a:p>
        </p:txBody>
      </p:sp>
      <p:sp>
        <p:nvSpPr>
          <p:cNvPr id="3" name="Espace réservé du contenu 2"/>
          <p:cNvSpPr>
            <a:spLocks noGrp="1"/>
          </p:cNvSpPr>
          <p:nvPr>
            <p:ph sz="quarter" idx="10"/>
            <p:custDataLst>
              <p:tags r:id="rId2"/>
            </p:custDataLst>
          </p:nvPr>
        </p:nvSpPr>
        <p:spPr/>
        <p:txBody>
          <a:bodyPr/>
          <a:lstStyle/>
          <a:p>
            <a:pPr marL="68580" indent="0">
              <a:buNone/>
            </a:pPr>
            <a:r>
              <a:rPr lang="en-US" b="1" dirty="0"/>
              <a:t>Évaluer les risques d’usage illicite</a:t>
            </a:r>
          </a:p>
          <a:p>
            <a:r>
              <a:rPr lang="en-US" dirty="0"/>
              <a:t>Évaluer les risques de dépendance en </a:t>
            </a:r>
            <a:r>
              <a:rPr lang="en-US" dirty="0" smtClean="0"/>
              <a:t>utilisant </a:t>
            </a:r>
            <a:r>
              <a:rPr lang="en-US" dirty="0"/>
              <a:t>un outil standardisé </a:t>
            </a:r>
            <a:r>
              <a:rPr lang="en-US" dirty="0" smtClean="0"/>
              <a:t>: BC</a:t>
            </a:r>
            <a:r>
              <a:rPr lang="en-US" dirty="0"/>
              <a:t>, AB, NL</a:t>
            </a:r>
          </a:p>
          <a:p>
            <a:r>
              <a:rPr lang="en-US" dirty="0"/>
              <a:t>Avoir une procédure ou un protocole pour identifier l’usage </a:t>
            </a:r>
            <a:r>
              <a:rPr lang="en-US" dirty="0" smtClean="0"/>
              <a:t>illicite : </a:t>
            </a:r>
            <a:r>
              <a:rPr lang="en-US" dirty="0"/>
              <a:t>AB, MB, NL</a:t>
            </a:r>
          </a:p>
          <a:p>
            <a:endParaRPr lang="fr-FR" dirty="0"/>
          </a:p>
        </p:txBody>
      </p:sp>
    </p:spTree>
    <p:extLst>
      <p:ext uri="{BB962C8B-B14F-4D97-AF65-F5344CB8AC3E}">
        <p14:creationId xmlns:p14="http://schemas.microsoft.com/office/powerpoint/2010/main" val="894402717"/>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custDataLst>
              <p:tags r:id="rId2"/>
            </p:custDataLst>
          </p:nvPr>
        </p:nvSpPr>
        <p:spPr/>
        <p:txBody>
          <a:bodyPr/>
          <a:lstStyle/>
          <a:p>
            <a:r>
              <a:rPr lang="fr-CA" dirty="0"/>
              <a:t>Différentes </a:t>
            </a:r>
            <a:r>
              <a:rPr lang="fr-CA" dirty="0" smtClean="0"/>
              <a:t>présentations</a:t>
            </a:r>
            <a:r>
              <a:rPr lang="fr-CA" sz="4800" dirty="0" smtClean="0"/>
              <a:t> </a:t>
            </a:r>
            <a:endParaRPr lang="fr-FR" dirty="0"/>
          </a:p>
        </p:txBody>
      </p:sp>
      <p:sp>
        <p:nvSpPr>
          <p:cNvPr id="3" name="Espace réservé du contenu 2"/>
          <p:cNvSpPr>
            <a:spLocks noGrp="1"/>
          </p:cNvSpPr>
          <p:nvPr>
            <p:ph sz="quarter" idx="10"/>
            <p:custDataLst>
              <p:tags r:id="rId3"/>
            </p:custDataLst>
          </p:nvPr>
        </p:nvSpPr>
        <p:spPr/>
        <p:txBody>
          <a:bodyPr/>
          <a:lstStyle/>
          <a:p>
            <a:endParaRPr lang="fr-FR"/>
          </a:p>
        </p:txBody>
      </p:sp>
      <p:pic>
        <p:nvPicPr>
          <p:cNvPr id="4" name="Picture 2" descr="C:\Users\dfag\Desktop\Marihuana\2016\Images\images(58).jpg"/>
          <p:cNvPicPr>
            <a:picLocks noChangeAspect="1" noChangeArrowheads="1"/>
          </p:cNvPicPr>
          <p:nvPr>
            <p:custDataLst>
              <p:tags r:id="rId4"/>
            </p:custDataLst>
          </p:nvPr>
        </p:nvPicPr>
        <p:blipFill>
          <a:blip r:embed="rId7">
            <a:extLst>
              <a:ext uri="{28A0092B-C50C-407E-A947-70E740481C1C}">
                <a14:useLocalDpi xmlns:a14="http://schemas.microsoft.com/office/drawing/2010/main" val="0"/>
              </a:ext>
            </a:extLst>
          </a:blip>
          <a:srcRect/>
          <a:stretch>
            <a:fillRect/>
          </a:stretch>
        </p:blipFill>
        <p:spPr bwMode="auto">
          <a:xfrm>
            <a:off x="1580760" y="2377890"/>
            <a:ext cx="5819501" cy="2909751"/>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5" name="Objet 4"/>
          <p:cNvGraphicFramePr>
            <a:graphicFrameLocks noChangeAspect="1"/>
          </p:cNvGraphicFramePr>
          <p:nvPr>
            <p:extLst>
              <p:ext uri="{D42A27DB-BD31-4B8C-83A1-F6EECF244321}">
                <p14:modId xmlns:p14="http://schemas.microsoft.com/office/powerpoint/2010/main" val="684999132"/>
              </p:ext>
            </p:extLst>
          </p:nvPr>
        </p:nvGraphicFramePr>
        <p:xfrm>
          <a:off x="1476375" y="620713"/>
          <a:ext cx="914400" cy="771525"/>
        </p:xfrm>
        <a:graphic>
          <a:graphicData uri="http://schemas.openxmlformats.org/presentationml/2006/ole">
            <mc:AlternateContent xmlns:mc="http://schemas.openxmlformats.org/markup-compatibility/2006">
              <mc:Choice xmlns:v="urn:schemas-microsoft-com:vml" Requires="v">
                <p:oleObj spid="_x0000_s2057" name="Acrobat Document" showAsIcon="1" r:id="rId8" imgW="914400" imgH="771480" progId="Acrobat.Document.11">
                  <p:embed/>
                </p:oleObj>
              </mc:Choice>
              <mc:Fallback>
                <p:oleObj name="Acrobat Document" showAsIcon="1" r:id="rId8" imgW="914400" imgH="771480" progId="Acrobat.Document.11">
                  <p:embed/>
                  <p:pic>
                    <p:nvPicPr>
                      <p:cNvPr id="0" name="Objet 8"/>
                      <p:cNvPicPr>
                        <a:picLocks noChangeAspect="1" noChangeArrowheads="1"/>
                      </p:cNvPicPr>
                      <p:nvPr/>
                    </p:nvPicPr>
                    <p:blipFill>
                      <a:blip r:embed="rId9"/>
                      <a:srcRect/>
                      <a:stretch>
                        <a:fillRect/>
                      </a:stretch>
                    </p:blipFill>
                    <p:spPr bwMode="auto">
                      <a:xfrm>
                        <a:off x="1476375" y="620713"/>
                        <a:ext cx="914400" cy="771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2822870560"/>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custDataLst>
              <p:tags r:id="rId1"/>
            </p:custDataLst>
          </p:nvPr>
        </p:nvSpPr>
        <p:spPr/>
        <p:txBody>
          <a:bodyPr/>
          <a:lstStyle/>
          <a:p>
            <a:r>
              <a:rPr lang="fr-CA" dirty="0" smtClean="0"/>
              <a:t>Indications</a:t>
            </a:r>
            <a:r>
              <a:rPr lang="fr-CA" sz="4800" dirty="0" smtClean="0"/>
              <a:t> </a:t>
            </a:r>
            <a:endParaRPr lang="fr-FR" dirty="0"/>
          </a:p>
        </p:txBody>
      </p:sp>
      <p:sp>
        <p:nvSpPr>
          <p:cNvPr id="3" name="Espace réservé du contenu 2"/>
          <p:cNvSpPr>
            <a:spLocks noGrp="1"/>
          </p:cNvSpPr>
          <p:nvPr>
            <p:ph sz="quarter" idx="10"/>
            <p:custDataLst>
              <p:tags r:id="rId2"/>
            </p:custDataLst>
          </p:nvPr>
        </p:nvSpPr>
        <p:spPr/>
        <p:txBody>
          <a:bodyPr/>
          <a:lstStyle/>
          <a:p>
            <a:r>
              <a:rPr lang="fr-CA" dirty="0"/>
              <a:t>Perte de poids liée au VIH/SIDA</a:t>
            </a:r>
            <a:r>
              <a:rPr lang="fr-CA" dirty="0" smtClean="0"/>
              <a:t>;  </a:t>
            </a:r>
            <a:r>
              <a:rPr lang="fr-CA" dirty="0"/>
              <a:t>troubles de l’humeur et </a:t>
            </a:r>
            <a:r>
              <a:rPr lang="fr-CA" dirty="0" smtClean="0"/>
              <a:t>insomnie </a:t>
            </a:r>
            <a:r>
              <a:rPr lang="fr-CA" dirty="0"/>
              <a:t>due à la maladie</a:t>
            </a:r>
          </a:p>
          <a:p>
            <a:r>
              <a:rPr lang="fr-CA" dirty="0"/>
              <a:t>Spasticité et douleurs causées par la sclérose en plaques</a:t>
            </a:r>
          </a:p>
          <a:p>
            <a:r>
              <a:rPr lang="fr-CA" dirty="0"/>
              <a:t>Douleur neuropathique chronique du SNC et périphérique (étiologies diverses)</a:t>
            </a:r>
          </a:p>
          <a:p>
            <a:endParaRPr lang="fr-FR" dirty="0"/>
          </a:p>
        </p:txBody>
      </p:sp>
    </p:spTree>
    <p:extLst>
      <p:ext uri="{BB962C8B-B14F-4D97-AF65-F5344CB8AC3E}">
        <p14:creationId xmlns:p14="http://schemas.microsoft.com/office/powerpoint/2010/main" val="1463407434"/>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custDataLst>
              <p:tags r:id="rId1"/>
            </p:custDataLst>
          </p:nvPr>
        </p:nvSpPr>
        <p:spPr/>
        <p:txBody>
          <a:bodyPr/>
          <a:lstStyle/>
          <a:p>
            <a:r>
              <a:rPr lang="fr-CA" dirty="0" smtClean="0"/>
              <a:t>Indications</a:t>
            </a:r>
            <a:r>
              <a:rPr lang="fr-CA" sz="4800" dirty="0" smtClean="0"/>
              <a:t> </a:t>
            </a:r>
            <a:endParaRPr lang="fr-FR" dirty="0"/>
          </a:p>
        </p:txBody>
      </p:sp>
      <p:sp>
        <p:nvSpPr>
          <p:cNvPr id="3" name="Espace réservé du contenu 2"/>
          <p:cNvSpPr>
            <a:spLocks noGrp="1"/>
          </p:cNvSpPr>
          <p:nvPr>
            <p:ph sz="quarter" idx="10"/>
            <p:custDataLst>
              <p:tags r:id="rId2"/>
            </p:custDataLst>
          </p:nvPr>
        </p:nvSpPr>
        <p:spPr/>
        <p:txBody>
          <a:bodyPr/>
          <a:lstStyle/>
          <a:p>
            <a:r>
              <a:rPr lang="fr-CA" dirty="0"/>
              <a:t>Douleur neuropathique chronique causée par la neuropathie sensorielle au VIH</a:t>
            </a:r>
          </a:p>
          <a:p>
            <a:r>
              <a:rPr lang="fr-CA" dirty="0"/>
              <a:t>Douleur neuropathique chronique associée au VIH réfractaire à d’autres médicaments</a:t>
            </a:r>
          </a:p>
          <a:p>
            <a:r>
              <a:rPr lang="fr-CA" dirty="0"/>
              <a:t>Douleur chronique post-traumatique ou douleur neuropathique postopératoire réfractaire à d’autres médicaments ainsi que l’insomnie associée</a:t>
            </a:r>
          </a:p>
          <a:p>
            <a:endParaRPr lang="fr-FR" dirty="0"/>
          </a:p>
        </p:txBody>
      </p:sp>
    </p:spTree>
    <p:extLst>
      <p:ext uri="{BB962C8B-B14F-4D97-AF65-F5344CB8AC3E}">
        <p14:creationId xmlns:p14="http://schemas.microsoft.com/office/powerpoint/2010/main" val="434533644"/>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custDataLst>
              <p:tags r:id="rId1"/>
            </p:custDataLst>
          </p:nvPr>
        </p:nvSpPr>
        <p:spPr/>
        <p:txBody>
          <a:bodyPr/>
          <a:lstStyle/>
          <a:p>
            <a:r>
              <a:rPr lang="fr-CA" dirty="0" smtClean="0"/>
              <a:t>Indications</a:t>
            </a:r>
            <a:r>
              <a:rPr lang="fr-CA" sz="4800" dirty="0" smtClean="0"/>
              <a:t> </a:t>
            </a:r>
            <a:endParaRPr lang="fr-FR" dirty="0"/>
          </a:p>
        </p:txBody>
      </p:sp>
      <p:sp>
        <p:nvSpPr>
          <p:cNvPr id="3" name="Espace réservé du contenu 2"/>
          <p:cNvSpPr>
            <a:spLocks noGrp="1"/>
          </p:cNvSpPr>
          <p:nvPr>
            <p:ph sz="quarter" idx="10"/>
            <p:custDataLst>
              <p:tags r:id="rId2"/>
            </p:custDataLst>
          </p:nvPr>
        </p:nvSpPr>
        <p:spPr/>
        <p:txBody>
          <a:bodyPr/>
          <a:lstStyle/>
          <a:p>
            <a:r>
              <a:rPr lang="fr-CA" dirty="0"/>
              <a:t>Douleurs chroniques d’étiologies </a:t>
            </a:r>
            <a:r>
              <a:rPr lang="fr-CA" dirty="0" smtClean="0"/>
              <a:t>diverses (</a:t>
            </a:r>
            <a:r>
              <a:rPr lang="fr-CA" dirty="0"/>
              <a:t>musculo-squelettiques, post-traumatiques, arthritiques, neuropathiques périphériques, cancéreuses, fibromyalgie, douleur causée par la migraine, la sclérose en plaques, la drépanocytose et par le syndrome du défilé thoraco-brachial)</a:t>
            </a:r>
          </a:p>
          <a:p>
            <a:endParaRPr lang="fr-FR" dirty="0"/>
          </a:p>
        </p:txBody>
      </p:sp>
    </p:spTree>
    <p:extLst>
      <p:ext uri="{BB962C8B-B14F-4D97-AF65-F5344CB8AC3E}">
        <p14:creationId xmlns:p14="http://schemas.microsoft.com/office/powerpoint/2010/main" val="2667596551"/>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custDataLst>
              <p:tags r:id="rId1"/>
            </p:custDataLst>
          </p:nvPr>
        </p:nvSpPr>
        <p:spPr/>
        <p:txBody>
          <a:bodyPr/>
          <a:lstStyle/>
          <a:p>
            <a:r>
              <a:rPr lang="fr-CA" dirty="0"/>
              <a:t>Indications </a:t>
            </a:r>
            <a:r>
              <a:rPr lang="fr-CA" dirty="0" smtClean="0"/>
              <a:t>potentielles</a:t>
            </a:r>
            <a:r>
              <a:rPr lang="fr-CA" sz="4800" dirty="0" smtClean="0"/>
              <a:t> </a:t>
            </a:r>
            <a:endParaRPr lang="fr-FR" dirty="0"/>
          </a:p>
        </p:txBody>
      </p:sp>
      <p:sp>
        <p:nvSpPr>
          <p:cNvPr id="3" name="Espace réservé du contenu 2"/>
          <p:cNvSpPr>
            <a:spLocks noGrp="1"/>
          </p:cNvSpPr>
          <p:nvPr>
            <p:ph sz="quarter" idx="10"/>
            <p:custDataLst>
              <p:tags r:id="rId2"/>
            </p:custDataLst>
          </p:nvPr>
        </p:nvSpPr>
        <p:spPr/>
        <p:txBody>
          <a:bodyPr/>
          <a:lstStyle/>
          <a:p>
            <a:r>
              <a:rPr lang="en-CA" dirty="0"/>
              <a:t>Épilepsie</a:t>
            </a:r>
          </a:p>
          <a:p>
            <a:r>
              <a:rPr lang="en-CA" dirty="0"/>
              <a:t>Maladie de Crohn et colite ulcéreuse</a:t>
            </a:r>
          </a:p>
          <a:p>
            <a:r>
              <a:rPr lang="en-CA" dirty="0"/>
              <a:t>Glaucome</a:t>
            </a:r>
          </a:p>
          <a:p>
            <a:r>
              <a:rPr lang="en-CA" dirty="0" err="1"/>
              <a:t>Céphalée</a:t>
            </a:r>
            <a:r>
              <a:rPr lang="en-CA" dirty="0"/>
              <a:t>/migraine</a:t>
            </a:r>
          </a:p>
          <a:p>
            <a:r>
              <a:rPr lang="en-CA" dirty="0"/>
              <a:t>Nausées, vomissements  post chimiothérapie</a:t>
            </a:r>
          </a:p>
          <a:p>
            <a:r>
              <a:rPr lang="en-CA" dirty="0"/>
              <a:t>Fibromyalgie</a:t>
            </a:r>
          </a:p>
          <a:p>
            <a:r>
              <a:rPr lang="en-CA" dirty="0" smtClean="0"/>
              <a:t>Etc.</a:t>
            </a:r>
            <a:endParaRPr lang="fr-CA" dirty="0"/>
          </a:p>
          <a:p>
            <a:endParaRPr lang="fr-FR" dirty="0"/>
          </a:p>
        </p:txBody>
      </p:sp>
    </p:spTree>
    <p:extLst>
      <p:ext uri="{BB962C8B-B14F-4D97-AF65-F5344CB8AC3E}">
        <p14:creationId xmlns:p14="http://schemas.microsoft.com/office/powerpoint/2010/main" val="649514636"/>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custDataLst>
              <p:tags r:id="rId1"/>
            </p:custDataLst>
          </p:nvPr>
        </p:nvSpPr>
        <p:spPr/>
        <p:txBody>
          <a:bodyPr/>
          <a:lstStyle/>
          <a:p>
            <a:r>
              <a:rPr lang="fr-CA" dirty="0"/>
              <a:t>Posologie</a:t>
            </a:r>
            <a:endParaRPr lang="fr-FR" dirty="0"/>
          </a:p>
        </p:txBody>
      </p:sp>
      <p:sp>
        <p:nvSpPr>
          <p:cNvPr id="3" name="Espace réservé du contenu 2"/>
          <p:cNvSpPr>
            <a:spLocks noGrp="1"/>
          </p:cNvSpPr>
          <p:nvPr>
            <p:ph sz="quarter" idx="10"/>
            <p:custDataLst>
              <p:tags r:id="rId2"/>
            </p:custDataLst>
          </p:nvPr>
        </p:nvSpPr>
        <p:spPr/>
        <p:txBody>
          <a:bodyPr/>
          <a:lstStyle/>
          <a:p>
            <a:r>
              <a:rPr lang="fr-CA" dirty="0"/>
              <a:t>Variable et dépend de plusieurs facteurs</a:t>
            </a:r>
          </a:p>
          <a:p>
            <a:r>
              <a:rPr lang="fr-CA" dirty="0"/>
              <a:t>Individualisée et titrée</a:t>
            </a:r>
          </a:p>
          <a:p>
            <a:r>
              <a:rPr lang="fr-CA" dirty="0"/>
              <a:t>Débuter par une très petite dose et cesser si </a:t>
            </a:r>
            <a:r>
              <a:rPr lang="fr-CA" dirty="0" smtClean="0"/>
              <a:t>des effets </a:t>
            </a:r>
            <a:r>
              <a:rPr lang="fr-CA" dirty="0"/>
              <a:t>indésirables ou inacceptables se produisent</a:t>
            </a:r>
          </a:p>
          <a:p>
            <a:endParaRPr lang="fr-FR" dirty="0"/>
          </a:p>
        </p:txBody>
      </p:sp>
    </p:spTree>
    <p:extLst>
      <p:ext uri="{BB962C8B-B14F-4D97-AF65-F5344CB8AC3E}">
        <p14:creationId xmlns:p14="http://schemas.microsoft.com/office/powerpoint/2010/main" val="1128545271"/>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custDataLst>
              <p:tags r:id="rId1"/>
            </p:custDataLst>
          </p:nvPr>
        </p:nvSpPr>
        <p:spPr/>
        <p:txBody>
          <a:bodyPr/>
          <a:lstStyle/>
          <a:p>
            <a:r>
              <a:rPr lang="fr-CA" dirty="0"/>
              <a:t>Posologie</a:t>
            </a:r>
            <a:endParaRPr lang="fr-FR" dirty="0"/>
          </a:p>
        </p:txBody>
      </p:sp>
      <p:sp>
        <p:nvSpPr>
          <p:cNvPr id="3" name="Espace réservé du contenu 2"/>
          <p:cNvSpPr>
            <a:spLocks noGrp="1"/>
          </p:cNvSpPr>
          <p:nvPr>
            <p:ph sz="quarter" idx="10"/>
            <p:custDataLst>
              <p:tags r:id="rId2"/>
            </p:custDataLst>
          </p:nvPr>
        </p:nvSpPr>
        <p:spPr/>
        <p:txBody>
          <a:bodyPr/>
          <a:lstStyle/>
          <a:p>
            <a:r>
              <a:rPr lang="fr-CA" dirty="0"/>
              <a:t>Nabilone (Césamet MD </a:t>
            </a:r>
            <a:r>
              <a:rPr lang="fr-CA" dirty="0" smtClean="0"/>
              <a:t>0,2 </a:t>
            </a:r>
            <a:r>
              <a:rPr lang="fr-CA" dirty="0"/>
              <a:t>à 6 mg /</a:t>
            </a:r>
            <a:r>
              <a:rPr lang="fr-CA" dirty="0" smtClean="0"/>
              <a:t>jour)</a:t>
            </a:r>
            <a:endParaRPr lang="fr-CA" dirty="0"/>
          </a:p>
          <a:p>
            <a:r>
              <a:rPr lang="fr-CA" dirty="0"/>
              <a:t>Nabiximol (Sativex MD) 1 à 16 vaporisations /jour</a:t>
            </a:r>
          </a:p>
          <a:p>
            <a:r>
              <a:rPr lang="fr-CA" dirty="0"/>
              <a:t>Marihuana </a:t>
            </a:r>
            <a:r>
              <a:rPr lang="fr-CA" dirty="0" smtClean="0"/>
              <a:t>fumée </a:t>
            </a:r>
            <a:r>
              <a:rPr lang="fr-CA" dirty="0"/>
              <a:t>ou par voie </a:t>
            </a:r>
            <a:r>
              <a:rPr lang="fr-CA" dirty="0" smtClean="0"/>
              <a:t>orale : </a:t>
            </a:r>
            <a:r>
              <a:rPr lang="fr-CA" dirty="0"/>
              <a:t>1 à 3 g/jour (10 à </a:t>
            </a:r>
            <a:r>
              <a:rPr lang="fr-CA" dirty="0" smtClean="0"/>
              <a:t>20 g/semaine</a:t>
            </a:r>
            <a:r>
              <a:rPr lang="fr-CA" dirty="0"/>
              <a:t>)</a:t>
            </a:r>
          </a:p>
          <a:p>
            <a:pPr marL="0" indent="0">
              <a:buNone/>
            </a:pPr>
            <a:endParaRPr lang="fr-FR" dirty="0"/>
          </a:p>
        </p:txBody>
      </p:sp>
    </p:spTree>
    <p:extLst>
      <p:ext uri="{BB962C8B-B14F-4D97-AF65-F5344CB8AC3E}">
        <p14:creationId xmlns:p14="http://schemas.microsoft.com/office/powerpoint/2010/main" val="2212557456"/>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custDataLst>
              <p:tags r:id="rId1"/>
            </p:custDataLst>
          </p:nvPr>
        </p:nvSpPr>
        <p:spPr/>
        <p:txBody>
          <a:bodyPr/>
          <a:lstStyle/>
          <a:p>
            <a:r>
              <a:rPr lang="fr-CA" dirty="0" smtClean="0"/>
              <a:t>Contre-indications </a:t>
            </a:r>
            <a:endParaRPr lang="fr-FR" dirty="0"/>
          </a:p>
        </p:txBody>
      </p:sp>
      <p:sp>
        <p:nvSpPr>
          <p:cNvPr id="3" name="Espace réservé du contenu 2"/>
          <p:cNvSpPr>
            <a:spLocks noGrp="1"/>
          </p:cNvSpPr>
          <p:nvPr>
            <p:ph sz="quarter" idx="10"/>
            <p:custDataLst>
              <p:tags r:id="rId2"/>
            </p:custDataLst>
          </p:nvPr>
        </p:nvSpPr>
        <p:spPr/>
        <p:txBody>
          <a:bodyPr/>
          <a:lstStyle/>
          <a:p>
            <a:r>
              <a:rPr lang="fr-CA" dirty="0"/>
              <a:t>&lt; 25 ans</a:t>
            </a:r>
          </a:p>
          <a:p>
            <a:r>
              <a:rPr lang="fr-CA" dirty="0"/>
              <a:t>Antécédents de psychose</a:t>
            </a:r>
          </a:p>
          <a:p>
            <a:r>
              <a:rPr lang="fr-CA" dirty="0"/>
              <a:t>Problèmes avec l’usage de cannabis</a:t>
            </a:r>
          </a:p>
          <a:p>
            <a:r>
              <a:rPr lang="fr-CA" dirty="0"/>
              <a:t>Problèmes d’abus</a:t>
            </a:r>
          </a:p>
          <a:p>
            <a:r>
              <a:rPr lang="fr-CA" dirty="0"/>
              <a:t>Maladie CV (angine, maladie vasculaire périphérique, maladie </a:t>
            </a:r>
            <a:r>
              <a:rPr lang="fr-CA" dirty="0" err="1" smtClean="0"/>
              <a:t>cérébro</a:t>
            </a:r>
            <a:r>
              <a:rPr lang="fr-CA" dirty="0" smtClean="0"/>
              <a:t>-vasculaire</a:t>
            </a:r>
            <a:r>
              <a:rPr lang="fr-CA" dirty="0"/>
              <a:t>, arythmie)</a:t>
            </a:r>
          </a:p>
          <a:p>
            <a:r>
              <a:rPr lang="fr-CA" dirty="0"/>
              <a:t>Maladie respiratoire</a:t>
            </a:r>
          </a:p>
          <a:p>
            <a:r>
              <a:rPr lang="fr-CA" dirty="0"/>
              <a:t>Grossesse et allaitement</a:t>
            </a:r>
          </a:p>
          <a:p>
            <a:endParaRPr lang="fr-FR" dirty="0"/>
          </a:p>
        </p:txBody>
      </p:sp>
    </p:spTree>
    <p:extLst>
      <p:ext uri="{BB962C8B-B14F-4D97-AF65-F5344CB8AC3E}">
        <p14:creationId xmlns:p14="http://schemas.microsoft.com/office/powerpoint/2010/main" val="22000394"/>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custDataLst>
              <p:tags r:id="rId1"/>
            </p:custDataLst>
          </p:nvPr>
        </p:nvSpPr>
        <p:spPr/>
        <p:txBody>
          <a:bodyPr/>
          <a:lstStyle/>
          <a:p>
            <a:r>
              <a:rPr lang="fr-CA" dirty="0" smtClean="0"/>
              <a:t>Précautions </a:t>
            </a:r>
            <a:endParaRPr lang="fr-FR" dirty="0"/>
          </a:p>
        </p:txBody>
      </p:sp>
      <p:sp>
        <p:nvSpPr>
          <p:cNvPr id="3" name="Espace réservé du contenu 2"/>
          <p:cNvSpPr>
            <a:spLocks noGrp="1"/>
          </p:cNvSpPr>
          <p:nvPr>
            <p:ph sz="quarter" idx="10"/>
            <p:custDataLst>
              <p:tags r:id="rId2"/>
            </p:custDataLst>
          </p:nvPr>
        </p:nvSpPr>
        <p:spPr/>
        <p:txBody>
          <a:bodyPr/>
          <a:lstStyle/>
          <a:p>
            <a:r>
              <a:rPr lang="fr-CA" dirty="0"/>
              <a:t>Problèmes d’anxiété</a:t>
            </a:r>
          </a:p>
          <a:p>
            <a:r>
              <a:rPr lang="fr-CA" dirty="0"/>
              <a:t>Fumeurs</a:t>
            </a:r>
          </a:p>
          <a:p>
            <a:r>
              <a:rPr lang="fr-CA" dirty="0"/>
              <a:t>Facteurs de risque CV</a:t>
            </a:r>
          </a:p>
          <a:p>
            <a:r>
              <a:rPr lang="fr-CA" dirty="0"/>
              <a:t>Grands consommateurs d’alcool</a:t>
            </a:r>
          </a:p>
          <a:p>
            <a:r>
              <a:rPr lang="fr-CA" dirty="0"/>
              <a:t>Doses élevées d’opioïdes ou benzodiazépines ou autre médicaments à action sédative</a:t>
            </a:r>
          </a:p>
          <a:p>
            <a:endParaRPr lang="fr-FR" dirty="0"/>
          </a:p>
        </p:txBody>
      </p:sp>
    </p:spTree>
    <p:extLst>
      <p:ext uri="{BB962C8B-B14F-4D97-AF65-F5344CB8AC3E}">
        <p14:creationId xmlns:p14="http://schemas.microsoft.com/office/powerpoint/2010/main" val="122996874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custDataLst>
              <p:tags r:id="rId1"/>
            </p:custDataLst>
          </p:nvPr>
        </p:nvSpPr>
        <p:spPr/>
        <p:txBody>
          <a:bodyPr/>
          <a:lstStyle/>
          <a:p>
            <a:r>
              <a:rPr lang="fr-CA" dirty="0"/>
              <a:t>Un peu </a:t>
            </a:r>
            <a:r>
              <a:rPr lang="fr-CA" dirty="0" smtClean="0"/>
              <a:t>d’histoire </a:t>
            </a:r>
            <a:endParaRPr lang="fr-CA" dirty="0"/>
          </a:p>
        </p:txBody>
      </p:sp>
      <p:sp>
        <p:nvSpPr>
          <p:cNvPr id="3" name="Espace réservé du contenu 2"/>
          <p:cNvSpPr>
            <a:spLocks noGrp="1"/>
          </p:cNvSpPr>
          <p:nvPr>
            <p:ph sz="quarter" idx="10"/>
            <p:custDataLst>
              <p:tags r:id="rId2"/>
            </p:custDataLst>
          </p:nvPr>
        </p:nvSpPr>
        <p:spPr/>
        <p:txBody>
          <a:bodyPr/>
          <a:lstStyle/>
          <a:p>
            <a:r>
              <a:rPr lang="fr-CA" dirty="0"/>
              <a:t>Depuis l’antiquité</a:t>
            </a:r>
          </a:p>
          <a:p>
            <a:r>
              <a:rPr lang="fr-CA" dirty="0"/>
              <a:t>Textile et corde</a:t>
            </a:r>
          </a:p>
          <a:p>
            <a:r>
              <a:rPr lang="fr-CA" dirty="0"/>
              <a:t>Inde : u</a:t>
            </a:r>
            <a:r>
              <a:rPr lang="fr-CA" dirty="0" smtClean="0"/>
              <a:t>sage </a:t>
            </a:r>
            <a:r>
              <a:rPr lang="fr-CA" dirty="0"/>
              <a:t>récréatif p. o. ou fumé</a:t>
            </a:r>
          </a:p>
          <a:p>
            <a:r>
              <a:rPr lang="fr-CA" dirty="0" smtClean="0"/>
              <a:t>Europe : </a:t>
            </a:r>
            <a:r>
              <a:rPr lang="fr-CA" dirty="0"/>
              <a:t>19</a:t>
            </a:r>
            <a:r>
              <a:rPr lang="fr-CA" baseline="30000" dirty="0"/>
              <a:t>e</a:t>
            </a:r>
            <a:r>
              <a:rPr lang="fr-CA" dirty="0"/>
              <a:t> siècle - Club des </a:t>
            </a:r>
            <a:r>
              <a:rPr lang="fr-CA" dirty="0" err="1"/>
              <a:t>Haschichins</a:t>
            </a:r>
            <a:r>
              <a:rPr lang="fr-CA" dirty="0"/>
              <a:t> (</a:t>
            </a:r>
            <a:r>
              <a:rPr lang="fr-CA" dirty="0" err="1"/>
              <a:t>Beaudelaire</a:t>
            </a:r>
            <a:r>
              <a:rPr lang="fr-CA" dirty="0"/>
              <a:t>, Gautier, Dumas)</a:t>
            </a:r>
          </a:p>
          <a:p>
            <a:r>
              <a:rPr lang="fr-CA" dirty="0"/>
              <a:t>Extraits de </a:t>
            </a:r>
            <a:r>
              <a:rPr lang="fr-CA" dirty="0" smtClean="0"/>
              <a:t>cannabis, </a:t>
            </a:r>
            <a:r>
              <a:rPr lang="fr-CA" dirty="0"/>
              <a:t>British Pharmacopeia (BP) et US Pharmacopeia (USP) à la fin du 19</a:t>
            </a:r>
            <a:r>
              <a:rPr lang="fr-CA" baseline="30000" dirty="0"/>
              <a:t>e</a:t>
            </a:r>
            <a:r>
              <a:rPr lang="fr-CA" dirty="0"/>
              <a:t>, début 20</a:t>
            </a:r>
            <a:r>
              <a:rPr lang="fr-CA" baseline="30000" dirty="0"/>
              <a:t>e</a:t>
            </a:r>
            <a:r>
              <a:rPr lang="fr-CA" dirty="0"/>
              <a:t> siècle (sédatif, hypnotique, anticonvulsivant)</a:t>
            </a:r>
          </a:p>
          <a:p>
            <a:r>
              <a:rPr lang="fr-CA" dirty="0"/>
              <a:t>Abandon BP en 1932 et USP en </a:t>
            </a:r>
            <a:r>
              <a:rPr lang="fr-CA" dirty="0" smtClean="0"/>
              <a:t>1941 (</a:t>
            </a:r>
            <a:r>
              <a:rPr lang="fr-CA" dirty="0"/>
              <a:t>variabilité dans la composition, demi-vie trop courte et imprévisible et arrivée des opioïdes</a:t>
            </a:r>
            <a:r>
              <a:rPr lang="fr-CA" dirty="0" smtClean="0"/>
              <a:t>)</a:t>
            </a:r>
            <a:endParaRPr lang="fr-CA" dirty="0"/>
          </a:p>
        </p:txBody>
      </p:sp>
    </p:spTree>
    <p:extLst>
      <p:ext uri="{BB962C8B-B14F-4D97-AF65-F5344CB8AC3E}">
        <p14:creationId xmlns:p14="http://schemas.microsoft.com/office/powerpoint/2010/main" val="2408711415"/>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custDataLst>
              <p:tags r:id="rId1"/>
            </p:custDataLst>
          </p:nvPr>
        </p:nvSpPr>
        <p:spPr/>
        <p:txBody>
          <a:bodyPr/>
          <a:lstStyle/>
          <a:p>
            <a:r>
              <a:rPr lang="fr-CA" dirty="0" smtClean="0"/>
              <a:t>Effets</a:t>
            </a:r>
            <a:endParaRPr lang="fr-FR" dirty="0"/>
          </a:p>
        </p:txBody>
      </p:sp>
      <p:sp>
        <p:nvSpPr>
          <p:cNvPr id="3" name="Espace réservé du contenu 2"/>
          <p:cNvSpPr>
            <a:spLocks noGrp="1"/>
          </p:cNvSpPr>
          <p:nvPr>
            <p:ph sz="quarter" idx="10"/>
            <p:custDataLst>
              <p:tags r:id="rId2"/>
            </p:custDataLst>
          </p:nvPr>
        </p:nvSpPr>
        <p:spPr/>
        <p:txBody>
          <a:bodyPr/>
          <a:lstStyle/>
          <a:p>
            <a:pPr lvl="0"/>
            <a:r>
              <a:rPr lang="fr-CA" dirty="0"/>
              <a:t>Phase </a:t>
            </a:r>
            <a:r>
              <a:rPr lang="fr-CA" dirty="0" smtClean="0"/>
              <a:t>1 : </a:t>
            </a:r>
            <a:r>
              <a:rPr lang="fr-CA" i="1" dirty="0"/>
              <a:t>High</a:t>
            </a:r>
            <a:r>
              <a:rPr lang="fr-CA" dirty="0"/>
              <a:t> - Euphorie et symptômes associés</a:t>
            </a:r>
          </a:p>
          <a:p>
            <a:pPr lvl="0"/>
            <a:r>
              <a:rPr lang="fr-CA" dirty="0"/>
              <a:t>Phase </a:t>
            </a:r>
            <a:r>
              <a:rPr lang="fr-CA" dirty="0" smtClean="0"/>
              <a:t>2 :  </a:t>
            </a:r>
            <a:r>
              <a:rPr lang="fr-CA" i="1" dirty="0"/>
              <a:t>Coming down </a:t>
            </a:r>
            <a:r>
              <a:rPr lang="fr-CA" dirty="0"/>
              <a:t>- État de torpeur (ralentissement physique et mental)</a:t>
            </a:r>
          </a:p>
          <a:p>
            <a:pPr lvl="0"/>
            <a:r>
              <a:rPr lang="fr-CA" dirty="0"/>
              <a:t>Autres effets périphériques </a:t>
            </a:r>
            <a:r>
              <a:rPr lang="fr-CA" dirty="0" smtClean="0"/>
              <a:t>habituels : </a:t>
            </a:r>
            <a:r>
              <a:rPr lang="fr-CA" dirty="0"/>
              <a:t>Rougeur des yeux, sécheresse de la bouche, bronchodilatation, tachycardie, hypotension orthostatique et hypoglycémie</a:t>
            </a:r>
          </a:p>
          <a:p>
            <a:endParaRPr lang="fr-FR" dirty="0"/>
          </a:p>
        </p:txBody>
      </p:sp>
    </p:spTree>
    <p:extLst>
      <p:ext uri="{BB962C8B-B14F-4D97-AF65-F5344CB8AC3E}">
        <p14:creationId xmlns:p14="http://schemas.microsoft.com/office/powerpoint/2010/main" val="3059816379"/>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custDataLst>
              <p:tags r:id="rId1"/>
            </p:custDataLst>
          </p:nvPr>
        </p:nvSpPr>
        <p:spPr/>
        <p:txBody>
          <a:bodyPr/>
          <a:lstStyle/>
          <a:p>
            <a:r>
              <a:rPr lang="fr-CA" dirty="0" smtClean="0"/>
              <a:t>Effets</a:t>
            </a:r>
            <a:endParaRPr lang="fr-FR" dirty="0"/>
          </a:p>
        </p:txBody>
      </p:sp>
      <p:sp>
        <p:nvSpPr>
          <p:cNvPr id="3" name="Espace réservé du contenu 2"/>
          <p:cNvSpPr>
            <a:spLocks noGrp="1"/>
          </p:cNvSpPr>
          <p:nvPr>
            <p:ph sz="quarter" idx="10"/>
            <p:custDataLst>
              <p:tags r:id="rId2"/>
            </p:custDataLst>
          </p:nvPr>
        </p:nvSpPr>
        <p:spPr/>
        <p:txBody>
          <a:bodyPr/>
          <a:lstStyle/>
          <a:p>
            <a:pPr lvl="0"/>
            <a:r>
              <a:rPr lang="fr-CA" dirty="0"/>
              <a:t>Chez les personnes sensibles ou lors de l’administration de fortes doses de THC : anxiété, crise de panique, altération du jugement, somnolence, désorientation, confusion, dépersonnalisation, hallucinations, trouble paranoïde, psychose aiguë (rare), altération des performances motrices, vertiges, convulsions, nausées et vomissements</a:t>
            </a:r>
          </a:p>
          <a:p>
            <a:endParaRPr lang="fr-FR" dirty="0"/>
          </a:p>
        </p:txBody>
      </p:sp>
    </p:spTree>
    <p:extLst>
      <p:ext uri="{BB962C8B-B14F-4D97-AF65-F5344CB8AC3E}">
        <p14:creationId xmlns:p14="http://schemas.microsoft.com/office/powerpoint/2010/main" val="3663112460"/>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custDataLst>
              <p:tags r:id="rId1"/>
            </p:custDataLst>
          </p:nvPr>
        </p:nvSpPr>
        <p:spPr/>
        <p:txBody>
          <a:bodyPr/>
          <a:lstStyle/>
          <a:p>
            <a:r>
              <a:rPr lang="fr-CA" dirty="0"/>
              <a:t>Dépendance</a:t>
            </a:r>
            <a:endParaRPr lang="fr-FR" dirty="0"/>
          </a:p>
        </p:txBody>
      </p:sp>
      <p:sp>
        <p:nvSpPr>
          <p:cNvPr id="3" name="Espace réservé du contenu 2"/>
          <p:cNvSpPr>
            <a:spLocks noGrp="1"/>
          </p:cNvSpPr>
          <p:nvPr>
            <p:ph sz="quarter" idx="10"/>
            <p:custDataLst>
              <p:tags r:id="rId2"/>
            </p:custDataLst>
          </p:nvPr>
        </p:nvSpPr>
        <p:spPr/>
        <p:txBody>
          <a:bodyPr/>
          <a:lstStyle/>
          <a:p>
            <a:pPr lvl="0"/>
            <a:r>
              <a:rPr lang="fr-CA" dirty="0"/>
              <a:t>Usage à long terme peut conduire à la dépendance (</a:t>
            </a:r>
            <a:r>
              <a:rPr lang="fr-CA" dirty="0" smtClean="0"/>
              <a:t>9 %)</a:t>
            </a:r>
            <a:endParaRPr lang="fr-CA" dirty="0"/>
          </a:p>
          <a:p>
            <a:pPr lvl="0"/>
            <a:r>
              <a:rPr lang="fr-CA" dirty="0"/>
              <a:t>1:6 si début à l’adolescence et </a:t>
            </a:r>
            <a:r>
              <a:rPr lang="fr-CA" dirty="0" smtClean="0"/>
              <a:t>25-50 % </a:t>
            </a:r>
            <a:r>
              <a:rPr lang="fr-CA" dirty="0"/>
              <a:t>si consommation quotidienne</a:t>
            </a:r>
          </a:p>
          <a:p>
            <a:pPr lvl="0"/>
            <a:r>
              <a:rPr lang="fr-CA" dirty="0" smtClean="0"/>
              <a:t>2,7 millions </a:t>
            </a:r>
            <a:r>
              <a:rPr lang="fr-CA" dirty="0"/>
              <a:t>(marihuana) vs </a:t>
            </a:r>
            <a:r>
              <a:rPr lang="fr-CA" dirty="0" smtClean="0"/>
              <a:t>5,1 millions </a:t>
            </a:r>
            <a:r>
              <a:rPr lang="fr-CA" dirty="0"/>
              <a:t>(drogue usage illicite) vs </a:t>
            </a:r>
            <a:r>
              <a:rPr lang="fr-CA" dirty="0" smtClean="0"/>
              <a:t>8,6 </a:t>
            </a:r>
            <a:r>
              <a:rPr lang="fr-CA" dirty="0"/>
              <a:t>millions (alcool) – 12 ans et </a:t>
            </a:r>
            <a:r>
              <a:rPr lang="fr-CA" dirty="0" smtClean="0"/>
              <a:t>plus – </a:t>
            </a:r>
            <a:r>
              <a:rPr lang="fr-CA" dirty="0"/>
              <a:t>sondage en 2012 </a:t>
            </a:r>
            <a:r>
              <a:rPr lang="fr-CA" dirty="0" smtClean="0"/>
              <a:t>(National Survey </a:t>
            </a:r>
            <a:r>
              <a:rPr lang="fr-CA" dirty="0"/>
              <a:t>on Drug </a:t>
            </a:r>
            <a:r>
              <a:rPr lang="fr-CA" dirty="0" smtClean="0"/>
              <a:t>Use </a:t>
            </a:r>
            <a:r>
              <a:rPr lang="fr-CA" dirty="0"/>
              <a:t>and Health)</a:t>
            </a:r>
          </a:p>
          <a:p>
            <a:pPr lvl="0"/>
            <a:r>
              <a:rPr lang="fr-CA" dirty="0"/>
              <a:t>Syndrome de retrait</a:t>
            </a:r>
          </a:p>
          <a:p>
            <a:endParaRPr lang="fr-FR" dirty="0"/>
          </a:p>
        </p:txBody>
      </p:sp>
    </p:spTree>
    <p:extLst>
      <p:ext uri="{BB962C8B-B14F-4D97-AF65-F5344CB8AC3E}">
        <p14:creationId xmlns:p14="http://schemas.microsoft.com/office/powerpoint/2010/main" val="3895634960"/>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custDataLst>
              <p:tags r:id="rId2"/>
            </p:custDataLst>
          </p:nvPr>
        </p:nvSpPr>
        <p:spPr/>
        <p:txBody>
          <a:bodyPr/>
          <a:lstStyle/>
          <a:p>
            <a:r>
              <a:rPr lang="fr-CA" dirty="0"/>
              <a:t>Modes d’administration</a:t>
            </a:r>
            <a:endParaRPr lang="fr-FR" dirty="0"/>
          </a:p>
        </p:txBody>
      </p:sp>
      <p:pic>
        <p:nvPicPr>
          <p:cNvPr id="4" name="Picture 7" descr="Avis Volcano Digit"/>
          <p:cNvPicPr>
            <a:picLocks noGrp="1" noChangeAspect="1" noChangeArrowheads="1"/>
          </p:cNvPicPr>
          <p:nvPr>
            <p:ph sz="quarter" idx="10"/>
            <p:custDataLst>
              <p:tags r:id="rId3"/>
            </p:custDataLst>
          </p:nvPr>
        </p:nvPicPr>
        <p:blipFill>
          <a:blip r:embed="rId11">
            <a:extLst>
              <a:ext uri="{28A0092B-C50C-407E-A947-70E740481C1C}">
                <a14:useLocalDpi xmlns:a14="http://schemas.microsoft.com/office/drawing/2010/main" val="0"/>
              </a:ext>
            </a:extLst>
          </a:blip>
          <a:srcRect/>
          <a:stretch>
            <a:fillRect/>
          </a:stretch>
        </p:blipFill>
        <p:spPr bwMode="auto">
          <a:xfrm>
            <a:off x="1900872" y="2130425"/>
            <a:ext cx="4809664" cy="2719750"/>
          </a:xfrm>
          <a:prstGeom prst="rect">
            <a:avLst/>
          </a:prstGeom>
          <a:noFill/>
          <a:extLst>
            <a:ext uri="{909E8E84-426E-40DD-AFC4-6F175D3DCCD1}">
              <a14:hiddenFill xmlns:a14="http://schemas.microsoft.com/office/drawing/2010/main">
                <a:solidFill>
                  <a:srgbClr val="FFFFFF"/>
                </a:solidFill>
              </a14:hiddenFill>
            </a:ext>
          </a:extLst>
        </p:spPr>
      </p:pic>
      <p:pic>
        <p:nvPicPr>
          <p:cNvPr id="5" name="Image 4" descr="images[1].png"/>
          <p:cNvPicPr>
            <a:picLocks noChangeAspect="1"/>
          </p:cNvPicPr>
          <p:nvPr>
            <p:custDataLst>
              <p:tags r:id="rId4"/>
            </p:custDataLst>
          </p:nvPr>
        </p:nvPicPr>
        <p:blipFill>
          <a:blip r:embed="rId12" cstate="print"/>
          <a:stretch>
            <a:fillRect/>
          </a:stretch>
        </p:blipFill>
        <p:spPr>
          <a:xfrm>
            <a:off x="1109652" y="5271622"/>
            <a:ext cx="1392248" cy="696124"/>
          </a:xfrm>
          <a:prstGeom prst="rect">
            <a:avLst/>
          </a:prstGeom>
        </p:spPr>
      </p:pic>
      <p:graphicFrame>
        <p:nvGraphicFramePr>
          <p:cNvPr id="6" name="Objet 5"/>
          <p:cNvGraphicFramePr>
            <a:graphicFrameLocks noChangeAspect="1"/>
          </p:cNvGraphicFramePr>
          <p:nvPr>
            <p:custDataLst>
              <p:tags r:id="rId5"/>
            </p:custDataLst>
            <p:extLst>
              <p:ext uri="{D42A27DB-BD31-4B8C-83A1-F6EECF244321}">
                <p14:modId xmlns:p14="http://schemas.microsoft.com/office/powerpoint/2010/main" val="2886992416"/>
              </p:ext>
            </p:extLst>
          </p:nvPr>
        </p:nvGraphicFramePr>
        <p:xfrm>
          <a:off x="2962672" y="5242658"/>
          <a:ext cx="914400" cy="771525"/>
        </p:xfrm>
        <a:graphic>
          <a:graphicData uri="http://schemas.openxmlformats.org/presentationml/2006/ole">
            <mc:AlternateContent xmlns:mc="http://schemas.openxmlformats.org/markup-compatibility/2006">
              <mc:Choice xmlns:v="urn:schemas-microsoft-com:vml" Requires="v">
                <p:oleObj spid="_x0000_s1114" name="Acrobat Document" showAsIcon="1" r:id="rId13" imgW="914400" imgH="771480" progId="Acrobat.Document.11">
                  <p:embed/>
                </p:oleObj>
              </mc:Choice>
              <mc:Fallback>
                <p:oleObj name="Acrobat Document" showAsIcon="1" r:id="rId13" imgW="914400" imgH="771480" progId="Acrobat.Document.11">
                  <p:embed/>
                  <p:pic>
                    <p:nvPicPr>
                      <p:cNvPr id="0" name=""/>
                      <p:cNvPicPr/>
                      <p:nvPr/>
                    </p:nvPicPr>
                    <p:blipFill>
                      <a:blip r:embed="rId14"/>
                      <a:stretch>
                        <a:fillRect/>
                      </a:stretch>
                    </p:blipFill>
                    <p:spPr>
                      <a:xfrm>
                        <a:off x="2962672" y="5242658"/>
                        <a:ext cx="914400" cy="771525"/>
                      </a:xfrm>
                      <a:prstGeom prst="rect">
                        <a:avLst/>
                      </a:prstGeom>
                    </p:spPr>
                  </p:pic>
                </p:oleObj>
              </mc:Fallback>
            </mc:AlternateContent>
          </a:graphicData>
        </a:graphic>
      </p:graphicFrame>
      <p:graphicFrame>
        <p:nvGraphicFramePr>
          <p:cNvPr id="7" name="Objet 6"/>
          <p:cNvGraphicFramePr>
            <a:graphicFrameLocks noChangeAspect="1"/>
          </p:cNvGraphicFramePr>
          <p:nvPr>
            <p:custDataLst>
              <p:tags r:id="rId6"/>
            </p:custDataLst>
            <p:extLst>
              <p:ext uri="{D42A27DB-BD31-4B8C-83A1-F6EECF244321}">
                <p14:modId xmlns:p14="http://schemas.microsoft.com/office/powerpoint/2010/main" val="3504339595"/>
              </p:ext>
            </p:extLst>
          </p:nvPr>
        </p:nvGraphicFramePr>
        <p:xfrm>
          <a:off x="4186808" y="5242658"/>
          <a:ext cx="914400" cy="771525"/>
        </p:xfrm>
        <a:graphic>
          <a:graphicData uri="http://schemas.openxmlformats.org/presentationml/2006/ole">
            <mc:AlternateContent xmlns:mc="http://schemas.openxmlformats.org/markup-compatibility/2006">
              <mc:Choice xmlns:v="urn:schemas-microsoft-com:vml" Requires="v">
                <p:oleObj spid="_x0000_s1115" name="Acrobat Document" showAsIcon="1" r:id="rId15" imgW="914400" imgH="771480" progId="Acrobat.Document.11">
                  <p:embed/>
                </p:oleObj>
              </mc:Choice>
              <mc:Fallback>
                <p:oleObj name="Acrobat Document" showAsIcon="1" r:id="rId15" imgW="914400" imgH="771480" progId="Acrobat.Document.11">
                  <p:embed/>
                  <p:pic>
                    <p:nvPicPr>
                      <p:cNvPr id="0" name=""/>
                      <p:cNvPicPr/>
                      <p:nvPr/>
                    </p:nvPicPr>
                    <p:blipFill>
                      <a:blip r:embed="rId16"/>
                      <a:stretch>
                        <a:fillRect/>
                      </a:stretch>
                    </p:blipFill>
                    <p:spPr>
                      <a:xfrm>
                        <a:off x="4186808" y="5242658"/>
                        <a:ext cx="914400" cy="771525"/>
                      </a:xfrm>
                      <a:prstGeom prst="rect">
                        <a:avLst/>
                      </a:prstGeom>
                    </p:spPr>
                  </p:pic>
                </p:oleObj>
              </mc:Fallback>
            </mc:AlternateContent>
          </a:graphicData>
        </a:graphic>
      </p:graphicFrame>
      <p:graphicFrame>
        <p:nvGraphicFramePr>
          <p:cNvPr id="8" name="Objet 7"/>
          <p:cNvGraphicFramePr>
            <a:graphicFrameLocks noChangeAspect="1"/>
          </p:cNvGraphicFramePr>
          <p:nvPr>
            <p:custDataLst>
              <p:tags r:id="rId7"/>
            </p:custDataLst>
            <p:extLst>
              <p:ext uri="{D42A27DB-BD31-4B8C-83A1-F6EECF244321}">
                <p14:modId xmlns:p14="http://schemas.microsoft.com/office/powerpoint/2010/main" val="4005834623"/>
              </p:ext>
            </p:extLst>
          </p:nvPr>
        </p:nvGraphicFramePr>
        <p:xfrm>
          <a:off x="5338936" y="5242658"/>
          <a:ext cx="914400" cy="771525"/>
        </p:xfrm>
        <a:graphic>
          <a:graphicData uri="http://schemas.openxmlformats.org/presentationml/2006/ole">
            <mc:AlternateContent xmlns:mc="http://schemas.openxmlformats.org/markup-compatibility/2006">
              <mc:Choice xmlns:v="urn:schemas-microsoft-com:vml" Requires="v">
                <p:oleObj spid="_x0000_s1116" name="Acrobat Document" showAsIcon="1" r:id="rId17" imgW="914400" imgH="771480" progId="Acrobat.Document.11">
                  <p:embed/>
                </p:oleObj>
              </mc:Choice>
              <mc:Fallback>
                <p:oleObj name="Acrobat Document" showAsIcon="1" r:id="rId17" imgW="914400" imgH="771480" progId="Acrobat.Document.11">
                  <p:embed/>
                  <p:pic>
                    <p:nvPicPr>
                      <p:cNvPr id="0" name=""/>
                      <p:cNvPicPr/>
                      <p:nvPr/>
                    </p:nvPicPr>
                    <p:blipFill>
                      <a:blip r:embed="rId18"/>
                      <a:stretch>
                        <a:fillRect/>
                      </a:stretch>
                    </p:blipFill>
                    <p:spPr>
                      <a:xfrm>
                        <a:off x="5338936" y="5242658"/>
                        <a:ext cx="914400" cy="771525"/>
                      </a:xfrm>
                      <a:prstGeom prst="rect">
                        <a:avLst/>
                      </a:prstGeom>
                    </p:spPr>
                  </p:pic>
                </p:oleObj>
              </mc:Fallback>
            </mc:AlternateContent>
          </a:graphicData>
        </a:graphic>
      </p:graphicFrame>
      <p:graphicFrame>
        <p:nvGraphicFramePr>
          <p:cNvPr id="9" name="Objet 8"/>
          <p:cNvGraphicFramePr>
            <a:graphicFrameLocks noChangeAspect="1"/>
          </p:cNvGraphicFramePr>
          <p:nvPr>
            <p:custDataLst>
              <p:tags r:id="rId8"/>
            </p:custDataLst>
            <p:extLst>
              <p:ext uri="{D42A27DB-BD31-4B8C-83A1-F6EECF244321}">
                <p14:modId xmlns:p14="http://schemas.microsoft.com/office/powerpoint/2010/main" val="2880482666"/>
              </p:ext>
            </p:extLst>
          </p:nvPr>
        </p:nvGraphicFramePr>
        <p:xfrm>
          <a:off x="6512148" y="5242658"/>
          <a:ext cx="914400" cy="771525"/>
        </p:xfrm>
        <a:graphic>
          <a:graphicData uri="http://schemas.openxmlformats.org/presentationml/2006/ole">
            <mc:AlternateContent xmlns:mc="http://schemas.openxmlformats.org/markup-compatibility/2006">
              <mc:Choice xmlns:v="urn:schemas-microsoft-com:vml" Requires="v">
                <p:oleObj spid="_x0000_s1117" name="Acrobat Document" showAsIcon="1" r:id="rId19" imgW="914400" imgH="771480" progId="Acrobat.Document.11">
                  <p:embed/>
                </p:oleObj>
              </mc:Choice>
              <mc:Fallback>
                <p:oleObj name="Acrobat Document" showAsIcon="1" r:id="rId19" imgW="914400" imgH="771480" progId="Acrobat.Document.11">
                  <p:embed/>
                  <p:pic>
                    <p:nvPicPr>
                      <p:cNvPr id="0" name=""/>
                      <p:cNvPicPr/>
                      <p:nvPr/>
                    </p:nvPicPr>
                    <p:blipFill>
                      <a:blip r:embed="rId20"/>
                      <a:stretch>
                        <a:fillRect/>
                      </a:stretch>
                    </p:blipFill>
                    <p:spPr>
                      <a:xfrm>
                        <a:off x="6512148" y="5242658"/>
                        <a:ext cx="914400" cy="771525"/>
                      </a:xfrm>
                      <a:prstGeom prst="rect">
                        <a:avLst/>
                      </a:prstGeom>
                    </p:spPr>
                  </p:pic>
                </p:oleObj>
              </mc:Fallback>
            </mc:AlternateContent>
          </a:graphicData>
        </a:graphic>
      </p:graphicFrame>
    </p:spTree>
    <p:extLst>
      <p:ext uri="{BB962C8B-B14F-4D97-AF65-F5344CB8AC3E}">
        <p14:creationId xmlns:p14="http://schemas.microsoft.com/office/powerpoint/2010/main" val="3172183439"/>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custDataLst>
              <p:tags r:id="rId1"/>
            </p:custDataLst>
          </p:nvPr>
        </p:nvSpPr>
        <p:spPr/>
        <p:txBody>
          <a:bodyPr/>
          <a:lstStyle/>
          <a:p>
            <a:r>
              <a:rPr lang="fr-CA" dirty="0"/>
              <a:t>Modes d’administration</a:t>
            </a:r>
            <a:endParaRPr lang="fr-FR" dirty="0"/>
          </a:p>
        </p:txBody>
      </p:sp>
      <p:pic>
        <p:nvPicPr>
          <p:cNvPr id="4" name="Picture 2"/>
          <p:cNvPicPr>
            <a:picLocks noGrp="1" noChangeAspect="1" noChangeArrowheads="1"/>
          </p:cNvPicPr>
          <p:nvPr>
            <p:ph sz="quarter" idx="10"/>
            <p:custDataLst>
              <p:tags r:id="rId2"/>
            </p:custDataLst>
          </p:nvPr>
        </p:nvPicPr>
        <p:blipFill>
          <a:blip r:embed="rId5">
            <a:extLst>
              <a:ext uri="{28A0092B-C50C-407E-A947-70E740481C1C}">
                <a14:useLocalDpi xmlns:a14="http://schemas.microsoft.com/office/drawing/2010/main" val="0"/>
              </a:ext>
            </a:extLst>
          </a:blip>
          <a:srcRect/>
          <a:stretch>
            <a:fillRect/>
          </a:stretch>
        </p:blipFill>
        <p:spPr bwMode="auto">
          <a:xfrm>
            <a:off x="1176780" y="2344319"/>
            <a:ext cx="3671666" cy="256740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433359751"/>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custDataLst>
              <p:tags r:id="rId1"/>
            </p:custDataLst>
          </p:nvPr>
        </p:nvSpPr>
        <p:spPr/>
        <p:txBody>
          <a:bodyPr/>
          <a:lstStyle/>
          <a:p>
            <a:r>
              <a:rPr lang="fr-CA" dirty="0"/>
              <a:t>Modes d’administration</a:t>
            </a:r>
            <a:endParaRPr lang="fr-FR" dirty="0"/>
          </a:p>
        </p:txBody>
      </p:sp>
      <p:pic>
        <p:nvPicPr>
          <p:cNvPr id="4" name="Picture 2" descr="C:\Users\dfag\Desktop\Marihuana\2016\Images\CanniMed-Oil-Group.png"/>
          <p:cNvPicPr>
            <a:picLocks noGrp="1" noChangeAspect="1" noChangeArrowheads="1"/>
          </p:cNvPicPr>
          <p:nvPr>
            <p:ph sz="quarter" idx="10"/>
            <p:custDataLst>
              <p:tags r:id="rId2"/>
            </p:custDataLst>
          </p:nvPr>
        </p:nvPicPr>
        <p:blipFill>
          <a:blip r:embed="rId5">
            <a:extLst>
              <a:ext uri="{28A0092B-C50C-407E-A947-70E740481C1C}">
                <a14:useLocalDpi xmlns:a14="http://schemas.microsoft.com/office/drawing/2010/main" val="0"/>
              </a:ext>
            </a:extLst>
          </a:blip>
          <a:srcRect/>
          <a:stretch>
            <a:fillRect/>
          </a:stretch>
        </p:blipFill>
        <p:spPr bwMode="auto">
          <a:xfrm>
            <a:off x="1973157" y="2659252"/>
            <a:ext cx="3253363" cy="273824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30598893"/>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custDataLst>
              <p:tags r:id="rId1"/>
            </p:custDataLst>
          </p:nvPr>
        </p:nvSpPr>
        <p:spPr/>
        <p:txBody>
          <a:bodyPr/>
          <a:lstStyle/>
          <a:p>
            <a:r>
              <a:rPr lang="fr-CA" dirty="0" smtClean="0"/>
              <a:t>Collège des médecins du Québec</a:t>
            </a:r>
            <a:endParaRPr lang="fr-FR" dirty="0"/>
          </a:p>
        </p:txBody>
      </p:sp>
      <p:sp>
        <p:nvSpPr>
          <p:cNvPr id="3" name="Espace réservé du contenu 2"/>
          <p:cNvSpPr>
            <a:spLocks noGrp="1"/>
          </p:cNvSpPr>
          <p:nvPr>
            <p:ph sz="quarter" idx="10"/>
            <p:custDataLst>
              <p:tags r:id="rId2"/>
            </p:custDataLst>
          </p:nvPr>
        </p:nvSpPr>
        <p:spPr/>
        <p:txBody>
          <a:bodyPr/>
          <a:lstStyle/>
          <a:p>
            <a:r>
              <a:rPr lang="fr-CA" dirty="0"/>
              <a:t>Avant d'envisager l'usage du cannabis séché dans le traitement d’une condition médicale prévue au règlement antérieur, d'autres options thérapeutiques devront être considérées, notamment d'autres formes de cannabinoïdes dont la prescription est autorisée par Santé Canada.</a:t>
            </a:r>
          </a:p>
          <a:p>
            <a:pPr>
              <a:spcBef>
                <a:spcPts val="600"/>
              </a:spcBef>
            </a:pPr>
            <a:r>
              <a:rPr lang="fr-CA" dirty="0" smtClean="0"/>
              <a:t>Le </a:t>
            </a:r>
            <a:r>
              <a:rPr lang="fr-CA" dirty="0"/>
              <a:t>médecin sollicité doit s’informer et aviser son patient du fait que le cannabis séché ne pourra être prescrit que dans le cadre d’un projet de </a:t>
            </a:r>
            <a:r>
              <a:rPr lang="fr-CA" dirty="0" smtClean="0"/>
              <a:t>recherche.</a:t>
            </a:r>
            <a:endParaRPr lang="fr-CA" dirty="0"/>
          </a:p>
          <a:p>
            <a:endParaRPr lang="fr-FR" dirty="0"/>
          </a:p>
        </p:txBody>
      </p:sp>
      <p:sp>
        <p:nvSpPr>
          <p:cNvPr id="4" name="Rectangle 3"/>
          <p:cNvSpPr/>
          <p:nvPr>
            <p:custDataLst>
              <p:tags r:id="rId3"/>
            </p:custDataLst>
          </p:nvPr>
        </p:nvSpPr>
        <p:spPr>
          <a:xfrm>
            <a:off x="827584" y="5614689"/>
            <a:ext cx="5598368" cy="461665"/>
          </a:xfrm>
          <a:prstGeom prst="rect">
            <a:avLst/>
          </a:prstGeom>
        </p:spPr>
        <p:txBody>
          <a:bodyPr wrap="square">
            <a:spAutoFit/>
          </a:bodyPr>
          <a:lstStyle/>
          <a:p>
            <a:pPr>
              <a:buNone/>
            </a:pPr>
            <a:r>
              <a:rPr lang="fr-CA" sz="1200" i="1" dirty="0" smtClean="0"/>
              <a:t>Directives concernant l’ordonnance de cannabis séché  à des fins médicales</a:t>
            </a:r>
            <a:r>
              <a:rPr lang="fr-CA" sz="1200" dirty="0" smtClean="0"/>
              <a:t>, Collège des médecins du Québec, document mis à jour le </a:t>
            </a:r>
            <a:r>
              <a:rPr lang="fr-CA" sz="1200" dirty="0"/>
              <a:t>1</a:t>
            </a:r>
            <a:r>
              <a:rPr lang="fr-CA" sz="1200" baseline="30000" dirty="0"/>
              <a:t>er </a:t>
            </a:r>
            <a:r>
              <a:rPr lang="fr-CA" sz="1200" dirty="0" smtClean="0"/>
              <a:t>mai 2015.</a:t>
            </a:r>
          </a:p>
        </p:txBody>
      </p:sp>
    </p:spTree>
    <p:extLst>
      <p:ext uri="{BB962C8B-B14F-4D97-AF65-F5344CB8AC3E}">
        <p14:creationId xmlns:p14="http://schemas.microsoft.com/office/powerpoint/2010/main" val="1196548188"/>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custDataLst>
              <p:tags r:id="rId1"/>
            </p:custDataLst>
          </p:nvPr>
        </p:nvSpPr>
        <p:spPr/>
        <p:txBody>
          <a:bodyPr/>
          <a:lstStyle/>
          <a:p>
            <a:r>
              <a:rPr lang="fr-CA" dirty="0"/>
              <a:t>Collège des médecins du Québec</a:t>
            </a:r>
            <a:endParaRPr lang="fr-FR" dirty="0"/>
          </a:p>
        </p:txBody>
      </p:sp>
      <p:sp>
        <p:nvSpPr>
          <p:cNvPr id="3" name="Espace réservé du contenu 2"/>
          <p:cNvSpPr>
            <a:spLocks noGrp="1"/>
          </p:cNvSpPr>
          <p:nvPr>
            <p:ph sz="quarter" idx="10"/>
            <p:custDataLst>
              <p:tags r:id="rId2"/>
            </p:custDataLst>
          </p:nvPr>
        </p:nvSpPr>
        <p:spPr/>
        <p:txBody>
          <a:bodyPr/>
          <a:lstStyle/>
          <a:p>
            <a:r>
              <a:rPr lang="fr-CA" dirty="0"/>
              <a:t>Un projet de recherche est </a:t>
            </a:r>
            <a:r>
              <a:rPr lang="fr-CA" dirty="0" smtClean="0"/>
              <a:t>en </a:t>
            </a:r>
            <a:r>
              <a:rPr lang="fr-CA" dirty="0"/>
              <a:t>cours au Québec </a:t>
            </a:r>
            <a:r>
              <a:rPr lang="fr-CA" dirty="0" smtClean="0"/>
              <a:t>:</a:t>
            </a:r>
          </a:p>
          <a:p>
            <a:pPr lvl="1"/>
            <a:r>
              <a:rPr lang="fr-CA" dirty="0" smtClean="0"/>
              <a:t>Titre </a:t>
            </a:r>
            <a:r>
              <a:rPr lang="fr-CA" dirty="0"/>
              <a:t>du projet : </a:t>
            </a:r>
            <a:r>
              <a:rPr lang="fr-CA" i="1" dirty="0" smtClean="0"/>
              <a:t>Registre </a:t>
            </a:r>
            <a:r>
              <a:rPr lang="fr-CA" i="1" dirty="0"/>
              <a:t>cannabis Québec : une banque de données sur l’utilisation du cannabis séché à des fins médicales constituée à des fins de </a:t>
            </a:r>
            <a:r>
              <a:rPr lang="fr-CA" i="1" dirty="0" smtClean="0"/>
              <a:t>recherche</a:t>
            </a:r>
            <a:endParaRPr lang="fr-CA" dirty="0"/>
          </a:p>
          <a:p>
            <a:pPr lvl="1"/>
            <a:r>
              <a:rPr lang="fr-CA" dirty="0" smtClean="0"/>
              <a:t>Chercheur </a:t>
            </a:r>
            <a:r>
              <a:rPr lang="fr-CA" dirty="0"/>
              <a:t>principal : D</a:t>
            </a:r>
            <a:r>
              <a:rPr lang="fr-CA" baseline="30000" dirty="0"/>
              <a:t>r</a:t>
            </a:r>
            <a:r>
              <a:rPr lang="fr-CA" dirty="0"/>
              <a:t> Marc A. </a:t>
            </a:r>
            <a:r>
              <a:rPr lang="fr-CA" dirty="0" err="1"/>
              <a:t>Ware</a:t>
            </a:r>
            <a:r>
              <a:rPr lang="fr-CA" dirty="0"/>
              <a:t>, Centre universitaire de santé McGill (CUSM) et Consortium canadien pour l’investigation des cannabinoïdes (CCIC)</a:t>
            </a:r>
          </a:p>
          <a:p>
            <a:endParaRPr lang="fr-FR" dirty="0"/>
          </a:p>
        </p:txBody>
      </p:sp>
      <p:sp>
        <p:nvSpPr>
          <p:cNvPr id="4" name="Rectangle 3"/>
          <p:cNvSpPr/>
          <p:nvPr>
            <p:custDataLst>
              <p:tags r:id="rId3"/>
            </p:custDataLst>
          </p:nvPr>
        </p:nvSpPr>
        <p:spPr>
          <a:xfrm>
            <a:off x="827584" y="5614689"/>
            <a:ext cx="5598368" cy="461665"/>
          </a:xfrm>
          <a:prstGeom prst="rect">
            <a:avLst/>
          </a:prstGeom>
        </p:spPr>
        <p:txBody>
          <a:bodyPr wrap="square">
            <a:spAutoFit/>
          </a:bodyPr>
          <a:lstStyle/>
          <a:p>
            <a:pPr>
              <a:buNone/>
            </a:pPr>
            <a:r>
              <a:rPr lang="fr-CA" sz="1200" i="1" dirty="0" smtClean="0"/>
              <a:t>Directives concernant l’ordonnance de cannabis séché  à des fins médicales</a:t>
            </a:r>
            <a:r>
              <a:rPr lang="fr-CA" sz="1200" dirty="0" smtClean="0"/>
              <a:t>, Collège des médecins du Québec, document mis à jour le </a:t>
            </a:r>
            <a:r>
              <a:rPr lang="fr-CA" sz="1200" dirty="0"/>
              <a:t>1</a:t>
            </a:r>
            <a:r>
              <a:rPr lang="fr-CA" sz="1200" baseline="30000" dirty="0"/>
              <a:t>er </a:t>
            </a:r>
            <a:r>
              <a:rPr lang="fr-CA" sz="1200" dirty="0" smtClean="0"/>
              <a:t>mai 2015.</a:t>
            </a:r>
          </a:p>
        </p:txBody>
      </p:sp>
    </p:spTree>
    <p:extLst>
      <p:ext uri="{BB962C8B-B14F-4D97-AF65-F5344CB8AC3E}">
        <p14:creationId xmlns:p14="http://schemas.microsoft.com/office/powerpoint/2010/main" val="2064997680"/>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custDataLst>
              <p:tags r:id="rId1"/>
            </p:custDataLst>
          </p:nvPr>
        </p:nvSpPr>
        <p:spPr/>
        <p:txBody>
          <a:bodyPr/>
          <a:lstStyle/>
          <a:p>
            <a:r>
              <a:rPr lang="fr-CA" dirty="0"/>
              <a:t>Collège des médecins du Québec</a:t>
            </a:r>
            <a:endParaRPr lang="fr-FR" dirty="0"/>
          </a:p>
        </p:txBody>
      </p:sp>
      <p:sp>
        <p:nvSpPr>
          <p:cNvPr id="3" name="Espace réservé du contenu 2"/>
          <p:cNvSpPr>
            <a:spLocks noGrp="1"/>
          </p:cNvSpPr>
          <p:nvPr>
            <p:ph sz="quarter" idx="10"/>
            <p:custDataLst>
              <p:tags r:id="rId2"/>
            </p:custDataLst>
          </p:nvPr>
        </p:nvSpPr>
        <p:spPr/>
        <p:txBody>
          <a:bodyPr/>
          <a:lstStyle/>
          <a:p>
            <a:pPr>
              <a:spcBef>
                <a:spcPts val="600"/>
              </a:spcBef>
            </a:pPr>
            <a:r>
              <a:rPr lang="fr-CA" dirty="0"/>
              <a:t>Il est interdit au médecin de fournir directement au patient du cannabis séché ou de faire commerce de cannabis ou de </a:t>
            </a:r>
            <a:r>
              <a:rPr lang="fr-CA" dirty="0" smtClean="0"/>
              <a:t>cannabinoïdes. </a:t>
            </a:r>
            <a:endParaRPr lang="fr-CA" dirty="0"/>
          </a:p>
          <a:p>
            <a:r>
              <a:rPr lang="fr-CA" dirty="0"/>
              <a:t>Il est interdit à un médecin de devenir ou de faire application pour devenir un producteur de </a:t>
            </a:r>
            <a:r>
              <a:rPr lang="fr-CA" dirty="0" smtClean="0"/>
              <a:t>cannabis.</a:t>
            </a:r>
            <a:endParaRPr lang="fr-CA" dirty="0"/>
          </a:p>
          <a:p>
            <a:r>
              <a:rPr lang="fr-CA" dirty="0"/>
              <a:t>Il est interdit pour un médecin de prescrire du cannabis à des fins </a:t>
            </a:r>
            <a:r>
              <a:rPr lang="fr-CA" dirty="0" smtClean="0"/>
              <a:t>récréatives.</a:t>
            </a:r>
          </a:p>
          <a:p>
            <a:endParaRPr lang="fr-CA" dirty="0"/>
          </a:p>
          <a:p>
            <a:endParaRPr lang="fr-FR" sz="1200" dirty="0"/>
          </a:p>
        </p:txBody>
      </p:sp>
      <p:sp>
        <p:nvSpPr>
          <p:cNvPr id="4" name="Rectangle 3"/>
          <p:cNvSpPr/>
          <p:nvPr>
            <p:custDataLst>
              <p:tags r:id="rId3"/>
            </p:custDataLst>
          </p:nvPr>
        </p:nvSpPr>
        <p:spPr>
          <a:xfrm>
            <a:off x="897434" y="5436889"/>
            <a:ext cx="5598368" cy="461665"/>
          </a:xfrm>
          <a:prstGeom prst="rect">
            <a:avLst/>
          </a:prstGeom>
        </p:spPr>
        <p:txBody>
          <a:bodyPr wrap="square">
            <a:spAutoFit/>
          </a:bodyPr>
          <a:lstStyle/>
          <a:p>
            <a:pPr>
              <a:buNone/>
            </a:pPr>
            <a:r>
              <a:rPr lang="fr-CA" sz="1200" i="1" dirty="0"/>
              <a:t>Directives concernant l’ordonnance de cannabis séché  à des fins médicales</a:t>
            </a:r>
            <a:r>
              <a:rPr lang="fr-CA" sz="1200" dirty="0"/>
              <a:t>, Collège des médecins du Québec, document mis à jour le 1</a:t>
            </a:r>
            <a:r>
              <a:rPr lang="fr-CA" sz="1200" baseline="30000" dirty="0"/>
              <a:t>er </a:t>
            </a:r>
            <a:r>
              <a:rPr lang="fr-CA" sz="1200" dirty="0"/>
              <a:t>mai 2015.</a:t>
            </a:r>
          </a:p>
        </p:txBody>
      </p:sp>
    </p:spTree>
    <p:extLst>
      <p:ext uri="{BB962C8B-B14F-4D97-AF65-F5344CB8AC3E}">
        <p14:creationId xmlns:p14="http://schemas.microsoft.com/office/powerpoint/2010/main" val="2130489658"/>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custDataLst>
              <p:tags r:id="rId1"/>
            </p:custDataLst>
          </p:nvPr>
        </p:nvSpPr>
        <p:spPr/>
        <p:txBody>
          <a:bodyPr/>
          <a:lstStyle/>
          <a:p>
            <a:r>
              <a:rPr lang="fr-CA" dirty="0"/>
              <a:t>Collège des médecins du Québec</a:t>
            </a:r>
            <a:endParaRPr lang="fr-FR" dirty="0"/>
          </a:p>
        </p:txBody>
      </p:sp>
      <p:sp>
        <p:nvSpPr>
          <p:cNvPr id="3" name="Espace réservé du contenu 2"/>
          <p:cNvSpPr>
            <a:spLocks noGrp="1"/>
          </p:cNvSpPr>
          <p:nvPr>
            <p:ph sz="quarter" idx="10"/>
            <p:custDataLst>
              <p:tags r:id="rId2"/>
            </p:custDataLst>
          </p:nvPr>
        </p:nvSpPr>
        <p:spPr/>
        <p:txBody>
          <a:bodyPr/>
          <a:lstStyle/>
          <a:p>
            <a:pPr marL="68580" indent="0">
              <a:buNone/>
            </a:pPr>
            <a:r>
              <a:rPr lang="fr-CA" b="1" dirty="0"/>
              <a:t>Cette initiative devrait permettre de </a:t>
            </a:r>
            <a:r>
              <a:rPr lang="fr-CA" dirty="0"/>
              <a:t>:</a:t>
            </a:r>
          </a:p>
          <a:p>
            <a:r>
              <a:rPr lang="fr-CA" dirty="0"/>
              <a:t>recueillir de façon systématique et partout au Québec des données sur les indications, les dosages, les effets bénéfiques ou secondaires des produits </a:t>
            </a:r>
            <a:r>
              <a:rPr lang="fr-CA" dirty="0" smtClean="0"/>
              <a:t>utilisés;</a:t>
            </a:r>
            <a:endParaRPr lang="fr-CA" dirty="0"/>
          </a:p>
          <a:p>
            <a:r>
              <a:rPr lang="fr-CA" dirty="0"/>
              <a:t>développer des recherches </a:t>
            </a:r>
            <a:r>
              <a:rPr lang="fr-CA" dirty="0" smtClean="0"/>
              <a:t>futures;</a:t>
            </a:r>
            <a:endParaRPr lang="fr-CA" dirty="0"/>
          </a:p>
          <a:p>
            <a:r>
              <a:rPr lang="fr-CA" dirty="0"/>
              <a:t>donner accès aux produits de façon plus sécuritaire, puisque cette banque de données de recherche pourra notamment alimenter un programme de </a:t>
            </a:r>
            <a:r>
              <a:rPr lang="fr-CA" dirty="0" smtClean="0"/>
              <a:t>pharmacovigilance.</a:t>
            </a:r>
            <a:endParaRPr lang="fr-CA" dirty="0"/>
          </a:p>
          <a:p>
            <a:endParaRPr lang="fr-FR" dirty="0"/>
          </a:p>
        </p:txBody>
      </p:sp>
      <p:sp>
        <p:nvSpPr>
          <p:cNvPr id="4" name="Rectangle 3"/>
          <p:cNvSpPr/>
          <p:nvPr>
            <p:custDataLst>
              <p:tags r:id="rId3"/>
            </p:custDataLst>
          </p:nvPr>
        </p:nvSpPr>
        <p:spPr>
          <a:xfrm>
            <a:off x="827584" y="5614689"/>
            <a:ext cx="5598368" cy="461665"/>
          </a:xfrm>
          <a:prstGeom prst="rect">
            <a:avLst/>
          </a:prstGeom>
        </p:spPr>
        <p:txBody>
          <a:bodyPr wrap="square">
            <a:spAutoFit/>
          </a:bodyPr>
          <a:lstStyle/>
          <a:p>
            <a:pPr>
              <a:buNone/>
            </a:pPr>
            <a:r>
              <a:rPr lang="fr-CA" sz="1200" i="1" dirty="0"/>
              <a:t>Directives concernant l’ordonnance de cannabis séché  à des fins médicales</a:t>
            </a:r>
            <a:r>
              <a:rPr lang="fr-CA" sz="1200" dirty="0"/>
              <a:t>, Collège des médecins du Québec, document mis à jour le 1</a:t>
            </a:r>
            <a:r>
              <a:rPr lang="fr-CA" sz="1200" baseline="30000" dirty="0"/>
              <a:t>er </a:t>
            </a:r>
            <a:r>
              <a:rPr lang="fr-CA" sz="1200" dirty="0"/>
              <a:t>mai 2015.</a:t>
            </a:r>
          </a:p>
        </p:txBody>
      </p:sp>
    </p:spTree>
    <p:extLst>
      <p:ext uri="{BB962C8B-B14F-4D97-AF65-F5344CB8AC3E}">
        <p14:creationId xmlns:p14="http://schemas.microsoft.com/office/powerpoint/2010/main" val="363007861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custDataLst>
              <p:tags r:id="rId1"/>
            </p:custDataLst>
          </p:nvPr>
        </p:nvSpPr>
        <p:spPr/>
        <p:txBody>
          <a:bodyPr/>
          <a:lstStyle/>
          <a:p>
            <a:r>
              <a:rPr lang="fr-CA" dirty="0"/>
              <a:t>Cannabis</a:t>
            </a:r>
          </a:p>
        </p:txBody>
      </p:sp>
      <p:sp>
        <p:nvSpPr>
          <p:cNvPr id="3" name="Espace réservé du contenu 2"/>
          <p:cNvSpPr>
            <a:spLocks noGrp="1"/>
          </p:cNvSpPr>
          <p:nvPr>
            <p:ph sz="quarter" idx="10"/>
            <p:custDataLst>
              <p:tags r:id="rId2"/>
            </p:custDataLst>
          </p:nvPr>
        </p:nvSpPr>
        <p:spPr/>
        <p:txBody>
          <a:bodyPr/>
          <a:lstStyle/>
          <a:p>
            <a:r>
              <a:rPr lang="fr-CA" dirty="0"/>
              <a:t>Substance illicite la plus consommée dans le monde ainsi qu’au Québec et au Canada</a:t>
            </a:r>
          </a:p>
          <a:p>
            <a:r>
              <a:rPr lang="fr-CA" dirty="0"/>
              <a:t>THC (delta-9-tetrahydrocannabinol</a:t>
            </a:r>
            <a:r>
              <a:rPr lang="fr-CA" dirty="0" smtClean="0"/>
              <a:t>) : </a:t>
            </a:r>
            <a:r>
              <a:rPr lang="fr-CA" dirty="0"/>
              <a:t>Effets </a:t>
            </a:r>
            <a:r>
              <a:rPr lang="fr-CA" dirty="0" smtClean="0"/>
              <a:t>« pharmacologiques » </a:t>
            </a:r>
            <a:r>
              <a:rPr lang="fr-CA" dirty="0"/>
              <a:t>des cannabinoïdes incluant des effets psychoactifs </a:t>
            </a:r>
          </a:p>
          <a:p>
            <a:r>
              <a:rPr lang="fr-CA" dirty="0"/>
              <a:t>CBD (</a:t>
            </a:r>
            <a:r>
              <a:rPr lang="fr-CA" dirty="0" err="1"/>
              <a:t>cannabidiol</a:t>
            </a:r>
            <a:r>
              <a:rPr lang="fr-CA" dirty="0"/>
              <a:t>): Effets </a:t>
            </a:r>
            <a:r>
              <a:rPr lang="fr-CA" dirty="0" smtClean="0"/>
              <a:t>« pharmacologiques » </a:t>
            </a:r>
            <a:r>
              <a:rPr lang="fr-CA" dirty="0"/>
              <a:t>des cannabinoïdes sans les effets psychoactifs</a:t>
            </a:r>
          </a:p>
        </p:txBody>
      </p:sp>
    </p:spTree>
    <p:extLst>
      <p:ext uri="{BB962C8B-B14F-4D97-AF65-F5344CB8AC3E}">
        <p14:creationId xmlns:p14="http://schemas.microsoft.com/office/powerpoint/2010/main" val="3890351621"/>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custDataLst>
              <p:tags r:id="rId1"/>
            </p:custDataLst>
          </p:nvPr>
        </p:nvSpPr>
        <p:spPr/>
        <p:txBody>
          <a:bodyPr/>
          <a:lstStyle/>
          <a:p>
            <a:r>
              <a:rPr lang="fr-CA" sz="3600" dirty="0"/>
              <a:t>Ordre des pharmaciens du Québec</a:t>
            </a:r>
            <a:endParaRPr lang="fr-FR" sz="3600" dirty="0"/>
          </a:p>
        </p:txBody>
      </p:sp>
      <p:sp>
        <p:nvSpPr>
          <p:cNvPr id="3" name="Espace réservé du contenu 2"/>
          <p:cNvSpPr>
            <a:spLocks noGrp="1"/>
          </p:cNvSpPr>
          <p:nvPr>
            <p:ph sz="quarter" idx="10"/>
            <p:custDataLst>
              <p:tags r:id="rId2"/>
            </p:custDataLst>
          </p:nvPr>
        </p:nvSpPr>
        <p:spPr/>
        <p:txBody>
          <a:bodyPr/>
          <a:lstStyle/>
          <a:p>
            <a:pPr>
              <a:buNone/>
            </a:pPr>
            <a:r>
              <a:rPr lang="fr-CA" b="1" dirty="0"/>
              <a:t>Position de l’Ordre des pharmaciens du Québec </a:t>
            </a:r>
            <a:r>
              <a:rPr lang="fr-CA" b="1" dirty="0" smtClean="0"/>
              <a:t>= NAPRA</a:t>
            </a:r>
            <a:endParaRPr lang="fr-CA" dirty="0"/>
          </a:p>
          <a:p>
            <a:r>
              <a:rPr lang="fr-CA" dirty="0"/>
              <a:t>L’Ordre ne peut endosser l’usage médical de marihuana à des fins thérapeutiques sans la garantie d’efficacité et </a:t>
            </a:r>
            <a:r>
              <a:rPr lang="fr-CA" dirty="0" smtClean="0"/>
              <a:t>de sécurité </a:t>
            </a:r>
            <a:r>
              <a:rPr lang="fr-CA" dirty="0"/>
              <a:t>que procure le processus d’approbation des médicaments au Canada (DIN</a:t>
            </a:r>
            <a:r>
              <a:rPr lang="fr-CA" dirty="0" smtClean="0"/>
              <a:t>).</a:t>
            </a:r>
            <a:endParaRPr lang="fr-CA" dirty="0"/>
          </a:p>
          <a:p>
            <a:pPr>
              <a:spcBef>
                <a:spcPts val="600"/>
              </a:spcBef>
            </a:pPr>
            <a:r>
              <a:rPr lang="fr-CA" dirty="0"/>
              <a:t>L’Ordre reconnaît cependant la situation face à la décision des tribunaux et assure sa collaboration avec le MSSS et le CMQ pour l’encadrement sécuritaire de son utilisation en </a:t>
            </a:r>
            <a:r>
              <a:rPr lang="fr-CA" dirty="0" smtClean="0"/>
              <a:t>établissement de santé.</a:t>
            </a:r>
            <a:endParaRPr lang="fr-CA" dirty="0"/>
          </a:p>
          <a:p>
            <a:endParaRPr lang="fr-FR" dirty="0"/>
          </a:p>
        </p:txBody>
      </p:sp>
    </p:spTree>
    <p:extLst>
      <p:ext uri="{BB962C8B-B14F-4D97-AF65-F5344CB8AC3E}">
        <p14:creationId xmlns:p14="http://schemas.microsoft.com/office/powerpoint/2010/main" val="946646534"/>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custDataLst>
              <p:tags r:id="rId1"/>
            </p:custDataLst>
          </p:nvPr>
        </p:nvSpPr>
        <p:spPr>
          <a:xfrm>
            <a:off x="1054880" y="1269973"/>
            <a:ext cx="7095532" cy="666643"/>
          </a:xfrm>
        </p:spPr>
        <p:txBody>
          <a:bodyPr/>
          <a:lstStyle/>
          <a:p>
            <a:r>
              <a:rPr lang="fr-CA" sz="3200" dirty="0"/>
              <a:t>Ordre des infirmiers et infirmières du Québec (OIIQ)</a:t>
            </a:r>
            <a:endParaRPr lang="fr-FR" sz="3200" dirty="0"/>
          </a:p>
        </p:txBody>
      </p:sp>
      <p:sp>
        <p:nvSpPr>
          <p:cNvPr id="3" name="Espace réservé du contenu 2"/>
          <p:cNvSpPr>
            <a:spLocks noGrp="1"/>
          </p:cNvSpPr>
          <p:nvPr>
            <p:ph sz="quarter" idx="10"/>
            <p:custDataLst>
              <p:tags r:id="rId2"/>
            </p:custDataLst>
          </p:nvPr>
        </p:nvSpPr>
        <p:spPr>
          <a:xfrm>
            <a:off x="1067314" y="2389023"/>
            <a:ext cx="7089315" cy="3341926"/>
          </a:xfrm>
        </p:spPr>
        <p:txBody>
          <a:bodyPr/>
          <a:lstStyle/>
          <a:p>
            <a:pPr marL="0" indent="0">
              <a:buNone/>
            </a:pPr>
            <a:r>
              <a:rPr lang="fr-CA" sz="2400" dirty="0" smtClean="0"/>
              <a:t>Administration et distribution d’un médicament</a:t>
            </a:r>
          </a:p>
          <a:p>
            <a:r>
              <a:rPr lang="fr-CA" dirty="0" smtClean="0"/>
              <a:t>L’administration d’un </a:t>
            </a:r>
            <a:r>
              <a:rPr lang="fr-CA" dirty="0" err="1" smtClean="0"/>
              <a:t>Rx</a:t>
            </a:r>
            <a:r>
              <a:rPr lang="fr-CA" dirty="0" smtClean="0"/>
              <a:t> doit être distinguée de sa distribution. En effet, comme l’a confirmé la cour d’appel du Québec dans l’affaire Pavillon Jeunesse Joliette c., Boisvert (REJB 1999- 13935), l’acte d’administrer un médicament nécessite un certain contrôle (ex. : mettre un comprimé dans la bouche d’un patient, lui injecter un médicament) et cette notion de contrôle est inexistante lorsque lorsqu’une personne ne fait que remettre le médicament au patient pour qu’il se l’administre lui-même.</a:t>
            </a:r>
          </a:p>
          <a:p>
            <a:pPr marL="0" indent="0">
              <a:buNone/>
            </a:pPr>
            <a:r>
              <a:rPr lang="fr-CA" sz="1400" i="1" dirty="0" smtClean="0"/>
              <a:t> </a:t>
            </a:r>
            <a:br>
              <a:rPr lang="fr-CA" sz="1400" i="1" dirty="0" smtClean="0"/>
            </a:br>
            <a:r>
              <a:rPr lang="fr-CA" sz="1400" dirty="0" smtClean="0"/>
              <a:t>Loi </a:t>
            </a:r>
            <a:r>
              <a:rPr lang="fr-CA" sz="1400" dirty="0"/>
              <a:t>90, cahier explicatif, 2003</a:t>
            </a:r>
          </a:p>
          <a:p>
            <a:endParaRPr lang="fr-FR" dirty="0"/>
          </a:p>
        </p:txBody>
      </p:sp>
    </p:spTree>
    <p:extLst>
      <p:ext uri="{BB962C8B-B14F-4D97-AF65-F5344CB8AC3E}">
        <p14:creationId xmlns:p14="http://schemas.microsoft.com/office/powerpoint/2010/main" val="830002518"/>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custDataLst>
              <p:tags r:id="rId1"/>
            </p:custDataLst>
          </p:nvPr>
        </p:nvSpPr>
        <p:spPr/>
        <p:txBody>
          <a:bodyPr/>
          <a:lstStyle/>
          <a:p>
            <a:r>
              <a:rPr lang="fr-CA" dirty="0"/>
              <a:t>Implications pratiques en ES</a:t>
            </a:r>
            <a:endParaRPr lang="fr-FR" dirty="0"/>
          </a:p>
        </p:txBody>
      </p:sp>
      <p:sp>
        <p:nvSpPr>
          <p:cNvPr id="3" name="Espace réservé du contenu 2"/>
          <p:cNvSpPr>
            <a:spLocks noGrp="1"/>
          </p:cNvSpPr>
          <p:nvPr>
            <p:ph sz="quarter" idx="10"/>
            <p:custDataLst>
              <p:tags r:id="rId2"/>
            </p:custDataLst>
          </p:nvPr>
        </p:nvSpPr>
        <p:spPr/>
        <p:txBody>
          <a:bodyPr/>
          <a:lstStyle/>
          <a:p>
            <a:pPr>
              <a:spcBef>
                <a:spcPts val="380"/>
              </a:spcBef>
            </a:pPr>
            <a:r>
              <a:rPr lang="fr-CA" sz="2000" dirty="0"/>
              <a:t>Cadre légal</a:t>
            </a:r>
          </a:p>
          <a:p>
            <a:pPr>
              <a:spcBef>
                <a:spcPts val="380"/>
              </a:spcBef>
            </a:pPr>
            <a:r>
              <a:rPr lang="fr-CA" sz="2000" dirty="0"/>
              <a:t>Enjeux éthiques</a:t>
            </a:r>
          </a:p>
          <a:p>
            <a:pPr>
              <a:spcBef>
                <a:spcPts val="380"/>
              </a:spcBef>
            </a:pPr>
            <a:r>
              <a:rPr lang="fr-CA" sz="2000" dirty="0"/>
              <a:t>Sécurité des patients et du personnel</a:t>
            </a:r>
          </a:p>
          <a:p>
            <a:pPr>
              <a:spcBef>
                <a:spcPts val="380"/>
              </a:spcBef>
            </a:pPr>
            <a:r>
              <a:rPr lang="fr-CA" sz="2000" dirty="0"/>
              <a:t>Règles d’utilisation de la marihuana et protocoles d’usage clinique</a:t>
            </a:r>
          </a:p>
          <a:p>
            <a:pPr>
              <a:spcBef>
                <a:spcPts val="380"/>
              </a:spcBef>
            </a:pPr>
            <a:r>
              <a:rPr lang="fr-CA" sz="2000" dirty="0"/>
              <a:t>Commande et inventaire</a:t>
            </a:r>
          </a:p>
          <a:p>
            <a:pPr>
              <a:spcBef>
                <a:spcPts val="380"/>
              </a:spcBef>
            </a:pPr>
            <a:r>
              <a:rPr lang="fr-CA" sz="2000" dirty="0"/>
              <a:t>Préparation et distribution</a:t>
            </a:r>
          </a:p>
          <a:p>
            <a:pPr>
              <a:spcBef>
                <a:spcPts val="380"/>
              </a:spcBef>
            </a:pPr>
            <a:r>
              <a:rPr lang="fr-CA" sz="2000" dirty="0"/>
              <a:t>Administration</a:t>
            </a:r>
          </a:p>
          <a:p>
            <a:pPr>
              <a:spcBef>
                <a:spcPts val="380"/>
              </a:spcBef>
            </a:pPr>
            <a:r>
              <a:rPr lang="fr-CA" sz="2000" dirty="0"/>
              <a:t>Contrôle</a:t>
            </a:r>
          </a:p>
          <a:p>
            <a:pPr>
              <a:spcBef>
                <a:spcPts val="380"/>
              </a:spcBef>
            </a:pPr>
            <a:r>
              <a:rPr lang="fr-CA" sz="2000" dirty="0"/>
              <a:t>Démarche systématique d’accompagnement des </a:t>
            </a:r>
            <a:r>
              <a:rPr lang="fr-CA" sz="2000" dirty="0" smtClean="0"/>
              <a:t>patients</a:t>
            </a:r>
          </a:p>
          <a:p>
            <a:pPr marL="0" indent="0">
              <a:spcBef>
                <a:spcPts val="380"/>
              </a:spcBef>
              <a:buNone/>
            </a:pPr>
            <a:r>
              <a:rPr lang="fr-CA" sz="2000" b="1" dirty="0"/>
              <a:t/>
            </a:r>
            <a:br>
              <a:rPr lang="fr-CA" sz="2000" b="1" dirty="0"/>
            </a:br>
            <a:r>
              <a:rPr lang="fr-CA" sz="2000" b="1" dirty="0" smtClean="0"/>
              <a:t>Collaboration </a:t>
            </a:r>
            <a:r>
              <a:rPr lang="fr-CA" sz="2000" b="1" dirty="0"/>
              <a:t>interprofessionnelle essentielle</a:t>
            </a:r>
          </a:p>
          <a:p>
            <a:endParaRPr lang="fr-CA" sz="2000" dirty="0"/>
          </a:p>
          <a:p>
            <a:pPr marL="0" indent="0">
              <a:buNone/>
            </a:pPr>
            <a:endParaRPr lang="fr-FR" dirty="0"/>
          </a:p>
        </p:txBody>
      </p:sp>
    </p:spTree>
    <p:extLst>
      <p:ext uri="{BB962C8B-B14F-4D97-AF65-F5344CB8AC3E}">
        <p14:creationId xmlns:p14="http://schemas.microsoft.com/office/powerpoint/2010/main" val="2615607680"/>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custDataLst>
              <p:tags r:id="rId1"/>
            </p:custDataLst>
          </p:nvPr>
        </p:nvSpPr>
        <p:spPr/>
        <p:txBody>
          <a:bodyPr/>
          <a:lstStyle/>
          <a:p>
            <a:r>
              <a:rPr lang="fr-CA" dirty="0"/>
              <a:t>Implication en ES</a:t>
            </a:r>
            <a:endParaRPr lang="fr-FR" dirty="0"/>
          </a:p>
        </p:txBody>
      </p:sp>
      <p:sp>
        <p:nvSpPr>
          <p:cNvPr id="3" name="Espace réservé du contenu 2"/>
          <p:cNvSpPr>
            <a:spLocks noGrp="1"/>
          </p:cNvSpPr>
          <p:nvPr>
            <p:ph sz="quarter" idx="10"/>
            <p:custDataLst>
              <p:tags r:id="rId2"/>
            </p:custDataLst>
          </p:nvPr>
        </p:nvSpPr>
        <p:spPr/>
        <p:txBody>
          <a:bodyPr/>
          <a:lstStyle/>
          <a:p>
            <a:pPr marL="0" indent="0">
              <a:spcBef>
                <a:spcPts val="0"/>
              </a:spcBef>
              <a:buClrTx/>
              <a:buSzTx/>
              <a:buNone/>
              <a:defRPr/>
            </a:pPr>
            <a:r>
              <a:rPr lang="fr-CA" b="1" dirty="0"/>
              <a:t>Gestion des stupéfiants</a:t>
            </a:r>
            <a:r>
              <a:rPr lang="fr-CA" dirty="0"/>
              <a:t> </a:t>
            </a:r>
          </a:p>
          <a:p>
            <a:pPr marL="0" indent="0">
              <a:spcBef>
                <a:spcPts val="0"/>
              </a:spcBef>
              <a:buClrTx/>
              <a:buSzTx/>
              <a:buNone/>
              <a:defRPr/>
            </a:pPr>
            <a:endParaRPr lang="fr-CA" dirty="0"/>
          </a:p>
          <a:p>
            <a:pPr>
              <a:spcBef>
                <a:spcPts val="0"/>
              </a:spcBef>
              <a:defRPr/>
            </a:pPr>
            <a:r>
              <a:rPr lang="fr-CA" dirty="0"/>
              <a:t>Il va sans dire que la distribution du cannabis à des fins thérapeutiques sera soumise aux contrôles usuels qui s’appliquent à la gestion des stupéfiants en établissements de </a:t>
            </a:r>
            <a:r>
              <a:rPr lang="fr-CA" dirty="0" smtClean="0"/>
              <a:t>santé</a:t>
            </a:r>
            <a:endParaRPr lang="fr-CA" dirty="0"/>
          </a:p>
          <a:p>
            <a:pPr>
              <a:spcBef>
                <a:spcPts val="600"/>
              </a:spcBef>
              <a:defRPr/>
            </a:pPr>
            <a:r>
              <a:rPr lang="fr-CA" dirty="0"/>
              <a:t>Procédure pour gérer les retours ou les doses inutilisées de marihuana</a:t>
            </a:r>
          </a:p>
          <a:p>
            <a:pPr marL="0" indent="0">
              <a:buNone/>
            </a:pPr>
            <a:endParaRPr lang="fr-FR" dirty="0"/>
          </a:p>
        </p:txBody>
      </p:sp>
    </p:spTree>
    <p:extLst>
      <p:ext uri="{BB962C8B-B14F-4D97-AF65-F5344CB8AC3E}">
        <p14:creationId xmlns:p14="http://schemas.microsoft.com/office/powerpoint/2010/main" val="4145981402"/>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custDataLst>
              <p:tags r:id="rId1"/>
            </p:custDataLst>
          </p:nvPr>
        </p:nvSpPr>
        <p:spPr/>
        <p:txBody>
          <a:bodyPr/>
          <a:lstStyle/>
          <a:p>
            <a:r>
              <a:rPr lang="fr-CA" dirty="0"/>
              <a:t>Implications en ES</a:t>
            </a:r>
            <a:endParaRPr lang="fr-FR" dirty="0"/>
          </a:p>
        </p:txBody>
      </p:sp>
      <p:sp>
        <p:nvSpPr>
          <p:cNvPr id="3" name="Espace réservé du contenu 2"/>
          <p:cNvSpPr>
            <a:spLocks noGrp="1"/>
          </p:cNvSpPr>
          <p:nvPr>
            <p:ph sz="quarter" idx="10"/>
            <p:custDataLst>
              <p:tags r:id="rId2"/>
            </p:custDataLst>
          </p:nvPr>
        </p:nvSpPr>
        <p:spPr/>
        <p:txBody>
          <a:bodyPr/>
          <a:lstStyle/>
          <a:p>
            <a:r>
              <a:rPr lang="fr-CA" dirty="0"/>
              <a:t>Il pourrait arriver que la décision d’initier un traitement pour le cannabis à des fins thérapeutiques chez un patient survienne lors d’une hospitalisation</a:t>
            </a:r>
          </a:p>
          <a:p>
            <a:r>
              <a:rPr lang="fr-CA" dirty="0"/>
              <a:t>À</a:t>
            </a:r>
            <a:r>
              <a:rPr lang="fr-CA" dirty="0" smtClean="0"/>
              <a:t> </a:t>
            </a:r>
            <a:r>
              <a:rPr lang="fr-CA" dirty="0"/>
              <a:t>prévoir dans les procédures de l’établissement la démarche de surveillance des patients qui reçoivent du cannabis à des fins thérapeutiques</a:t>
            </a:r>
          </a:p>
          <a:p>
            <a:r>
              <a:rPr lang="fr-CA" dirty="0"/>
              <a:t>Collaboration interprofessionnelle essentielle</a:t>
            </a:r>
          </a:p>
          <a:p>
            <a:r>
              <a:rPr lang="fr-CA" dirty="0"/>
              <a:t>Approuvé par CMDP et CA</a:t>
            </a:r>
          </a:p>
          <a:p>
            <a:endParaRPr lang="fr-FR" dirty="0"/>
          </a:p>
        </p:txBody>
      </p:sp>
    </p:spTree>
    <p:extLst>
      <p:ext uri="{BB962C8B-B14F-4D97-AF65-F5344CB8AC3E}">
        <p14:creationId xmlns:p14="http://schemas.microsoft.com/office/powerpoint/2010/main" val="2458254065"/>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custDataLst>
              <p:tags r:id="rId1"/>
            </p:custDataLst>
          </p:nvPr>
        </p:nvSpPr>
        <p:spPr/>
        <p:txBody>
          <a:bodyPr/>
          <a:lstStyle/>
          <a:p>
            <a:r>
              <a:rPr lang="fr-CA" dirty="0"/>
              <a:t>Implication en ES</a:t>
            </a:r>
            <a:endParaRPr lang="fr-FR" dirty="0"/>
          </a:p>
        </p:txBody>
      </p:sp>
      <p:sp>
        <p:nvSpPr>
          <p:cNvPr id="3" name="Espace réservé du contenu 2"/>
          <p:cNvSpPr>
            <a:spLocks noGrp="1"/>
          </p:cNvSpPr>
          <p:nvPr>
            <p:ph sz="quarter" idx="10"/>
            <p:custDataLst>
              <p:tags r:id="rId2"/>
            </p:custDataLst>
          </p:nvPr>
        </p:nvSpPr>
        <p:spPr/>
        <p:txBody>
          <a:bodyPr/>
          <a:lstStyle/>
          <a:p>
            <a:r>
              <a:rPr lang="fr-CA" dirty="0"/>
              <a:t>Enjeux stratégiques</a:t>
            </a:r>
          </a:p>
          <a:p>
            <a:r>
              <a:rPr lang="fr-CA" dirty="0"/>
              <a:t>Enjeux cliniques et professionnels</a:t>
            </a:r>
          </a:p>
          <a:p>
            <a:r>
              <a:rPr lang="fr-CA" dirty="0"/>
              <a:t>Enjeux législatifs et éthiques</a:t>
            </a:r>
          </a:p>
          <a:p>
            <a:r>
              <a:rPr lang="fr-CA" dirty="0"/>
              <a:t>Enjeux organisationnels et de gestion</a:t>
            </a:r>
          </a:p>
          <a:p>
            <a:r>
              <a:rPr lang="fr-CA" dirty="0"/>
              <a:t>Enjeux économiques</a:t>
            </a:r>
          </a:p>
          <a:p>
            <a:endParaRPr lang="fr-FR" dirty="0"/>
          </a:p>
        </p:txBody>
      </p:sp>
    </p:spTree>
    <p:extLst>
      <p:ext uri="{BB962C8B-B14F-4D97-AF65-F5344CB8AC3E}">
        <p14:creationId xmlns:p14="http://schemas.microsoft.com/office/powerpoint/2010/main" val="3928817464"/>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custDataLst>
              <p:tags r:id="rId1"/>
            </p:custDataLst>
          </p:nvPr>
        </p:nvSpPr>
        <p:spPr/>
        <p:txBody>
          <a:bodyPr/>
          <a:lstStyle/>
          <a:p>
            <a:r>
              <a:rPr lang="fr-CA" sz="3200" dirty="0"/>
              <a:t>Implication en ES – Enjeux stratégiques</a:t>
            </a:r>
            <a:endParaRPr lang="fr-FR" sz="3200" dirty="0"/>
          </a:p>
        </p:txBody>
      </p:sp>
      <p:sp>
        <p:nvSpPr>
          <p:cNvPr id="3" name="Espace réservé du contenu 2"/>
          <p:cNvSpPr>
            <a:spLocks noGrp="1"/>
          </p:cNvSpPr>
          <p:nvPr>
            <p:ph sz="quarter" idx="10"/>
            <p:custDataLst>
              <p:tags r:id="rId2"/>
            </p:custDataLst>
          </p:nvPr>
        </p:nvSpPr>
        <p:spPr/>
        <p:txBody>
          <a:bodyPr/>
          <a:lstStyle/>
          <a:p>
            <a:r>
              <a:rPr lang="fr-CA" dirty="0"/>
              <a:t>Développer une stratégie pour assurer un accès sécuritaire aux patients, l’encadrement et la gestion appropriés de l’utilisation de la marihuana pour des fins médicales</a:t>
            </a:r>
          </a:p>
          <a:p>
            <a:r>
              <a:rPr lang="fr-CA" dirty="0"/>
              <a:t>Tenir compte des besoins des patients, de la pratique clinique et de l’organisation des soins et services</a:t>
            </a:r>
          </a:p>
          <a:p>
            <a:endParaRPr lang="fr-FR" dirty="0"/>
          </a:p>
        </p:txBody>
      </p:sp>
    </p:spTree>
    <p:extLst>
      <p:ext uri="{BB962C8B-B14F-4D97-AF65-F5344CB8AC3E}">
        <p14:creationId xmlns:p14="http://schemas.microsoft.com/office/powerpoint/2010/main" val="2586186771"/>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custDataLst>
              <p:tags r:id="rId1"/>
            </p:custDataLst>
          </p:nvPr>
        </p:nvSpPr>
        <p:spPr>
          <a:xfrm>
            <a:off x="1048662" y="1315456"/>
            <a:ext cx="7180937" cy="666643"/>
          </a:xfrm>
        </p:spPr>
        <p:txBody>
          <a:bodyPr/>
          <a:lstStyle/>
          <a:p>
            <a:r>
              <a:rPr lang="fr-CA" sz="3200" dirty="0"/>
              <a:t>Implication en ES – Enjeux cliniques </a:t>
            </a:r>
            <a:r>
              <a:rPr lang="fr-CA" sz="3200" dirty="0" smtClean="0"/>
              <a:t/>
            </a:r>
            <a:br>
              <a:rPr lang="fr-CA" sz="3200" dirty="0" smtClean="0"/>
            </a:br>
            <a:r>
              <a:rPr lang="fr-CA" sz="3200" dirty="0" smtClean="0"/>
              <a:t>et </a:t>
            </a:r>
            <a:r>
              <a:rPr lang="fr-CA" sz="3200" dirty="0"/>
              <a:t>professionnels</a:t>
            </a:r>
            <a:endParaRPr lang="fr-FR" sz="3200" dirty="0"/>
          </a:p>
        </p:txBody>
      </p:sp>
      <p:sp>
        <p:nvSpPr>
          <p:cNvPr id="3" name="Espace réservé du contenu 2"/>
          <p:cNvSpPr>
            <a:spLocks noGrp="1"/>
          </p:cNvSpPr>
          <p:nvPr>
            <p:ph sz="quarter" idx="10"/>
            <p:custDataLst>
              <p:tags r:id="rId2"/>
            </p:custDataLst>
          </p:nvPr>
        </p:nvSpPr>
        <p:spPr>
          <a:xfrm>
            <a:off x="1048662" y="2516614"/>
            <a:ext cx="7089315" cy="2930525"/>
          </a:xfrm>
        </p:spPr>
        <p:txBody>
          <a:bodyPr/>
          <a:lstStyle/>
          <a:p>
            <a:pPr lvl="0"/>
            <a:r>
              <a:rPr lang="fr-CA" dirty="0"/>
              <a:t>Créer un programme </a:t>
            </a:r>
            <a:r>
              <a:rPr lang="fr-CA" dirty="0" smtClean="0"/>
              <a:t>permettant </a:t>
            </a:r>
            <a:r>
              <a:rPr lang="fr-CA" dirty="0"/>
              <a:t>la prise en charge efficiente des patients par les professionnels </a:t>
            </a:r>
            <a:r>
              <a:rPr lang="fr-CA" dirty="0" smtClean="0"/>
              <a:t>concernés</a:t>
            </a:r>
            <a:endParaRPr lang="fr-CA" dirty="0"/>
          </a:p>
          <a:p>
            <a:pPr lvl="0"/>
            <a:r>
              <a:rPr lang="fr-CA" dirty="0"/>
              <a:t>Ajuster les pratiques professionnelles </a:t>
            </a:r>
            <a:r>
              <a:rPr lang="fr-CA" dirty="0" smtClean="0"/>
              <a:t>pour répondre </a:t>
            </a:r>
            <a:r>
              <a:rPr lang="fr-CA" dirty="0"/>
              <a:t>aux besoins des patients </a:t>
            </a:r>
          </a:p>
          <a:p>
            <a:endParaRPr lang="fr-FR" dirty="0"/>
          </a:p>
        </p:txBody>
      </p:sp>
    </p:spTree>
    <p:extLst>
      <p:ext uri="{BB962C8B-B14F-4D97-AF65-F5344CB8AC3E}">
        <p14:creationId xmlns:p14="http://schemas.microsoft.com/office/powerpoint/2010/main" val="468845195"/>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custDataLst>
              <p:tags r:id="rId1"/>
            </p:custDataLst>
          </p:nvPr>
        </p:nvSpPr>
        <p:spPr>
          <a:xfrm>
            <a:off x="1048663" y="1412922"/>
            <a:ext cx="7095532" cy="666643"/>
          </a:xfrm>
        </p:spPr>
        <p:txBody>
          <a:bodyPr/>
          <a:lstStyle/>
          <a:p>
            <a:r>
              <a:rPr lang="fr-CA" sz="3200" dirty="0"/>
              <a:t>Implication en ES – Enjeux législatifs et éthiques</a:t>
            </a:r>
            <a:endParaRPr lang="fr-FR" sz="3200" dirty="0"/>
          </a:p>
        </p:txBody>
      </p:sp>
      <p:sp>
        <p:nvSpPr>
          <p:cNvPr id="3" name="Espace réservé du contenu 2"/>
          <p:cNvSpPr>
            <a:spLocks noGrp="1"/>
          </p:cNvSpPr>
          <p:nvPr>
            <p:ph sz="quarter" idx="10"/>
            <p:custDataLst>
              <p:tags r:id="rId2"/>
            </p:custDataLst>
          </p:nvPr>
        </p:nvSpPr>
        <p:spPr>
          <a:xfrm>
            <a:off x="1067314" y="2622940"/>
            <a:ext cx="7089315" cy="2930525"/>
          </a:xfrm>
        </p:spPr>
        <p:txBody>
          <a:bodyPr/>
          <a:lstStyle/>
          <a:p>
            <a:r>
              <a:rPr lang="fr-CA" dirty="0"/>
              <a:t>Respecter la Loi concernant la lutte contre le tabagisme</a:t>
            </a:r>
          </a:p>
          <a:p>
            <a:r>
              <a:rPr lang="fr-CA" dirty="0"/>
              <a:t>Respecter la confidentialité d’accès à l’information en lien avec les données médicales et la Loi sur la santé et les services sociaux du Québec</a:t>
            </a:r>
          </a:p>
          <a:p>
            <a:r>
              <a:rPr lang="fr-CA" dirty="0"/>
              <a:t>Respecter le choix des patients</a:t>
            </a:r>
          </a:p>
          <a:p>
            <a:r>
              <a:rPr lang="fr-CA" dirty="0"/>
              <a:t>Statu quo, décriminalisation, légalisation?</a:t>
            </a:r>
          </a:p>
          <a:p>
            <a:endParaRPr lang="fr-FR" dirty="0"/>
          </a:p>
        </p:txBody>
      </p:sp>
    </p:spTree>
    <p:extLst>
      <p:ext uri="{BB962C8B-B14F-4D97-AF65-F5344CB8AC3E}">
        <p14:creationId xmlns:p14="http://schemas.microsoft.com/office/powerpoint/2010/main" val="1071492179"/>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custDataLst>
              <p:tags r:id="rId1"/>
            </p:custDataLst>
          </p:nvPr>
        </p:nvSpPr>
        <p:spPr>
          <a:xfrm>
            <a:off x="1054880" y="1168373"/>
            <a:ext cx="7095532" cy="666643"/>
          </a:xfrm>
        </p:spPr>
        <p:txBody>
          <a:bodyPr/>
          <a:lstStyle/>
          <a:p>
            <a:r>
              <a:rPr lang="fr-CA" sz="3200" dirty="0"/>
              <a:t>Implication en ES – Enjeux organisationnels et de gestion</a:t>
            </a:r>
            <a:endParaRPr lang="fr-FR" sz="3200" dirty="0"/>
          </a:p>
        </p:txBody>
      </p:sp>
      <p:sp>
        <p:nvSpPr>
          <p:cNvPr id="3" name="Espace réservé du contenu 2"/>
          <p:cNvSpPr>
            <a:spLocks noGrp="1"/>
          </p:cNvSpPr>
          <p:nvPr>
            <p:ph sz="quarter" idx="10"/>
            <p:custDataLst>
              <p:tags r:id="rId2"/>
            </p:custDataLst>
          </p:nvPr>
        </p:nvSpPr>
        <p:spPr>
          <a:xfrm>
            <a:off x="1054880" y="2354253"/>
            <a:ext cx="7089315" cy="2930525"/>
          </a:xfrm>
        </p:spPr>
        <p:txBody>
          <a:bodyPr/>
          <a:lstStyle/>
          <a:p>
            <a:r>
              <a:rPr lang="fr-CA" dirty="0"/>
              <a:t>Collaboration interprofessionnelle essentielle</a:t>
            </a:r>
          </a:p>
          <a:p>
            <a:r>
              <a:rPr lang="fr-CA" dirty="0"/>
              <a:t>Établir la logistique organisationnelle</a:t>
            </a:r>
          </a:p>
          <a:p>
            <a:r>
              <a:rPr lang="fr-CA" dirty="0"/>
              <a:t>Rédiger les procédures</a:t>
            </a:r>
          </a:p>
          <a:p>
            <a:r>
              <a:rPr lang="fr-CA" dirty="0"/>
              <a:t>Structurer le </a:t>
            </a:r>
            <a:r>
              <a:rPr lang="fr-CA" dirty="0" smtClean="0"/>
              <a:t>suivi, </a:t>
            </a:r>
            <a:r>
              <a:rPr lang="fr-CA" dirty="0"/>
              <a:t>l’encadrement et la gestion de la distribution de la marihuana</a:t>
            </a:r>
          </a:p>
          <a:p>
            <a:endParaRPr lang="fr-FR" sz="1400" dirty="0"/>
          </a:p>
        </p:txBody>
      </p:sp>
    </p:spTree>
    <p:extLst>
      <p:ext uri="{BB962C8B-B14F-4D97-AF65-F5344CB8AC3E}">
        <p14:creationId xmlns:p14="http://schemas.microsoft.com/office/powerpoint/2010/main" val="62816514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custDataLst>
              <p:tags r:id="rId1"/>
            </p:custDataLst>
          </p:nvPr>
        </p:nvSpPr>
        <p:spPr/>
        <p:txBody>
          <a:bodyPr/>
          <a:lstStyle/>
          <a:p>
            <a:r>
              <a:rPr lang="fr-CA" dirty="0"/>
              <a:t>Cannabis</a:t>
            </a:r>
            <a:endParaRPr lang="fr-FR" dirty="0"/>
          </a:p>
        </p:txBody>
      </p:sp>
      <p:sp>
        <p:nvSpPr>
          <p:cNvPr id="3" name="Espace réservé du contenu 2"/>
          <p:cNvSpPr>
            <a:spLocks noGrp="1"/>
          </p:cNvSpPr>
          <p:nvPr>
            <p:ph sz="quarter" idx="10"/>
            <p:custDataLst>
              <p:tags r:id="rId2"/>
            </p:custDataLst>
          </p:nvPr>
        </p:nvSpPr>
        <p:spPr/>
        <p:txBody>
          <a:bodyPr/>
          <a:lstStyle/>
          <a:p>
            <a:r>
              <a:rPr lang="fr-CA" dirty="0"/>
              <a:t>Se présente principalement sous la forme de marihuana ou de haschich administré généralement par voie </a:t>
            </a:r>
            <a:r>
              <a:rPr lang="fr-CA" dirty="0" err="1"/>
              <a:t>intrapulmonaire</a:t>
            </a:r>
            <a:r>
              <a:rPr lang="fr-CA" dirty="0"/>
              <a:t> ou orale</a:t>
            </a:r>
          </a:p>
          <a:p>
            <a:pPr>
              <a:spcBef>
                <a:spcPts val="600"/>
              </a:spcBef>
            </a:pPr>
            <a:r>
              <a:rPr lang="fr-CA" dirty="0"/>
              <a:t>Ingrédients actifs exercent leurs effets en se liant aux récepteurs cannabinoïdes CB1 et </a:t>
            </a:r>
            <a:r>
              <a:rPr lang="fr-CA" dirty="0" smtClean="0"/>
              <a:t>CB2</a:t>
            </a:r>
            <a:endParaRPr lang="fr-CA" dirty="0"/>
          </a:p>
        </p:txBody>
      </p:sp>
    </p:spTree>
    <p:extLst>
      <p:ext uri="{BB962C8B-B14F-4D97-AF65-F5344CB8AC3E}">
        <p14:creationId xmlns:p14="http://schemas.microsoft.com/office/powerpoint/2010/main" val="2765465844"/>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custDataLst>
              <p:tags r:id="rId1"/>
            </p:custDataLst>
          </p:nvPr>
        </p:nvSpPr>
        <p:spPr/>
        <p:txBody>
          <a:bodyPr/>
          <a:lstStyle/>
          <a:p>
            <a:r>
              <a:rPr lang="fr-CA" sz="3200" dirty="0"/>
              <a:t>Implication en ES </a:t>
            </a:r>
            <a:r>
              <a:rPr lang="fr-CA" sz="3200" dirty="0" smtClean="0"/>
              <a:t>– Enjeux </a:t>
            </a:r>
            <a:r>
              <a:rPr lang="fr-CA" sz="3200" dirty="0"/>
              <a:t>économiques</a:t>
            </a:r>
            <a:endParaRPr lang="fr-FR" sz="3200" dirty="0"/>
          </a:p>
        </p:txBody>
      </p:sp>
      <p:sp>
        <p:nvSpPr>
          <p:cNvPr id="3" name="Espace réservé du contenu 2"/>
          <p:cNvSpPr>
            <a:spLocks noGrp="1"/>
          </p:cNvSpPr>
          <p:nvPr>
            <p:ph sz="quarter" idx="10"/>
            <p:custDataLst>
              <p:tags r:id="rId2"/>
            </p:custDataLst>
          </p:nvPr>
        </p:nvSpPr>
        <p:spPr/>
        <p:txBody>
          <a:bodyPr/>
          <a:lstStyle/>
          <a:p>
            <a:r>
              <a:rPr lang="fr-CA" dirty="0" smtClean="0"/>
              <a:t>Préciser </a:t>
            </a:r>
            <a:r>
              <a:rPr lang="fr-CA" dirty="0"/>
              <a:t>les clientèles et les indications ciblées </a:t>
            </a:r>
          </a:p>
          <a:p>
            <a:r>
              <a:rPr lang="fr-CA" dirty="0"/>
              <a:t>Déterminer les impacts financiers reliés à l’organisation des soins et services pour l’établissement</a:t>
            </a:r>
          </a:p>
          <a:p>
            <a:r>
              <a:rPr lang="fr-CA" dirty="0"/>
              <a:t>Évaluer l’enjeu des coûts d’acquisition pour les patients et l’établissement</a:t>
            </a:r>
          </a:p>
          <a:p>
            <a:endParaRPr lang="fr-FR" dirty="0"/>
          </a:p>
        </p:txBody>
      </p:sp>
    </p:spTree>
    <p:extLst>
      <p:ext uri="{BB962C8B-B14F-4D97-AF65-F5344CB8AC3E}">
        <p14:creationId xmlns:p14="http://schemas.microsoft.com/office/powerpoint/2010/main" val="3934838316"/>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custDataLst>
              <p:tags r:id="rId1"/>
            </p:custDataLst>
          </p:nvPr>
        </p:nvSpPr>
        <p:spPr/>
        <p:txBody>
          <a:bodyPr/>
          <a:lstStyle/>
          <a:p>
            <a:r>
              <a:rPr lang="fr-CA" dirty="0"/>
              <a:t>Conclusion</a:t>
            </a:r>
            <a:endParaRPr lang="fr-FR" dirty="0"/>
          </a:p>
        </p:txBody>
      </p:sp>
      <p:sp>
        <p:nvSpPr>
          <p:cNvPr id="3" name="Espace réservé du contenu 2"/>
          <p:cNvSpPr>
            <a:spLocks noGrp="1"/>
          </p:cNvSpPr>
          <p:nvPr>
            <p:ph sz="quarter" idx="10"/>
            <p:custDataLst>
              <p:tags r:id="rId2"/>
            </p:custDataLst>
          </p:nvPr>
        </p:nvSpPr>
        <p:spPr/>
        <p:txBody>
          <a:bodyPr/>
          <a:lstStyle/>
          <a:p>
            <a:r>
              <a:rPr lang="fr-CA" sz="2000" dirty="0"/>
              <a:t>Le règlement fédéral et la circulaire ministérielle ont comme conséquence  d’accroître les responsabilités des membres des ordres à l’égard de la gestion du cannabis à des fins thérapeutiques dans les établissements de santé du Québec. </a:t>
            </a:r>
          </a:p>
          <a:p>
            <a:pPr lvl="1"/>
            <a:r>
              <a:rPr lang="fr-CA" sz="2000" b="1" dirty="0"/>
              <a:t>Dossier complet sous forme de présentation Power Point</a:t>
            </a:r>
          </a:p>
          <a:p>
            <a:pPr lvl="1"/>
            <a:r>
              <a:rPr lang="fr-CA" sz="2000" b="1" dirty="0"/>
              <a:t>Outil d’aide à la </a:t>
            </a:r>
            <a:r>
              <a:rPr lang="fr-CA" sz="2000" b="1" dirty="0" smtClean="0"/>
              <a:t>décision produit en collaboration avec cinq ordres professionnels</a:t>
            </a:r>
            <a:endParaRPr lang="fr-CA" sz="2000" b="1" dirty="0"/>
          </a:p>
          <a:p>
            <a:endParaRPr lang="fr-FR" dirty="0"/>
          </a:p>
        </p:txBody>
      </p:sp>
    </p:spTree>
    <p:extLst>
      <p:ext uri="{BB962C8B-B14F-4D97-AF65-F5344CB8AC3E}">
        <p14:creationId xmlns:p14="http://schemas.microsoft.com/office/powerpoint/2010/main" val="290097078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custDataLst>
              <p:tags r:id="rId1"/>
            </p:custDataLst>
          </p:nvPr>
        </p:nvSpPr>
        <p:spPr>
          <a:xfrm>
            <a:off x="0" y="0"/>
            <a:ext cx="9144000" cy="6858000"/>
          </a:xfrm>
          <a:prstGeom prst="rect">
            <a:avLst/>
          </a:prstGeom>
          <a:solidFill>
            <a:srgbClr val="48B6A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9" name="ZoneTexte 8"/>
          <p:cNvSpPr txBox="1"/>
          <p:nvPr>
            <p:custDataLst>
              <p:tags r:id="rId2"/>
            </p:custDataLst>
          </p:nvPr>
        </p:nvSpPr>
        <p:spPr>
          <a:xfrm>
            <a:off x="3148751" y="2741119"/>
            <a:ext cx="5775615" cy="1375761"/>
          </a:xfrm>
          <a:prstGeom prst="rect">
            <a:avLst/>
          </a:prstGeom>
          <a:noFill/>
        </p:spPr>
        <p:txBody>
          <a:bodyPr wrap="square" rtlCol="0">
            <a:spAutoFit/>
          </a:bodyPr>
          <a:lstStyle/>
          <a:p>
            <a:pPr>
              <a:lnSpc>
                <a:spcPct val="120000"/>
              </a:lnSpc>
            </a:pPr>
            <a:r>
              <a:rPr lang="fr-FR" sz="3200" dirty="0" smtClean="0">
                <a:solidFill>
                  <a:srgbClr val="4A3D42"/>
                </a:solidFill>
                <a:latin typeface="Arial Narrow"/>
                <a:cs typeface="Arial Narrow"/>
              </a:rPr>
              <a:t>Cannabis à des fins thérapeutiques</a:t>
            </a:r>
          </a:p>
          <a:p>
            <a:pPr>
              <a:lnSpc>
                <a:spcPct val="90000"/>
              </a:lnSpc>
            </a:pPr>
            <a:r>
              <a:rPr lang="fr-FR" sz="5000" b="1" dirty="0" smtClean="0">
                <a:solidFill>
                  <a:schemeClr val="bg1"/>
                </a:solidFill>
                <a:latin typeface="Arial Narrow"/>
                <a:cs typeface="Arial Narrow"/>
              </a:rPr>
              <a:t>TERMINOLOGIE</a:t>
            </a:r>
            <a:endParaRPr lang="fr-FR" sz="5000" b="1" dirty="0">
              <a:solidFill>
                <a:schemeClr val="bg1"/>
              </a:solidFill>
              <a:latin typeface="Arial Narrow"/>
              <a:cs typeface="Arial Narrow"/>
            </a:endParaRPr>
          </a:p>
        </p:txBody>
      </p:sp>
      <p:pic>
        <p:nvPicPr>
          <p:cNvPr id="8" name="Image 7"/>
          <p:cNvPicPr>
            <a:picLocks noChangeAspect="1"/>
          </p:cNvPicPr>
          <p:nvPr>
            <p:custDataLst>
              <p:tags r:id="rId3"/>
            </p:custDataLst>
          </p:nvPr>
        </p:nvPicPr>
        <p:blipFill>
          <a:blip r:embed="rId5"/>
          <a:stretch>
            <a:fillRect/>
          </a:stretch>
        </p:blipFill>
        <p:spPr>
          <a:xfrm>
            <a:off x="-2846656" y="657275"/>
            <a:ext cx="5683151" cy="5683151"/>
          </a:xfrm>
          <a:prstGeom prst="rect">
            <a:avLst/>
          </a:prstGeom>
        </p:spPr>
      </p:pic>
    </p:spTree>
    <p:extLst>
      <p:ext uri="{BB962C8B-B14F-4D97-AF65-F5344CB8AC3E}">
        <p14:creationId xmlns:p14="http://schemas.microsoft.com/office/powerpoint/2010/main" val="301779558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custDataLst>
              <p:tags r:id="rId1"/>
            </p:custDataLst>
          </p:nvPr>
        </p:nvSpPr>
        <p:spPr/>
        <p:txBody>
          <a:bodyPr/>
          <a:lstStyle/>
          <a:p>
            <a:r>
              <a:rPr lang="fr-CA" dirty="0" smtClean="0"/>
              <a:t>Terminologie </a:t>
            </a:r>
            <a:endParaRPr lang="fr-FR" dirty="0"/>
          </a:p>
        </p:txBody>
      </p:sp>
      <p:sp>
        <p:nvSpPr>
          <p:cNvPr id="3" name="Espace réservé du contenu 2"/>
          <p:cNvSpPr>
            <a:spLocks noGrp="1"/>
          </p:cNvSpPr>
          <p:nvPr>
            <p:ph sz="quarter" idx="10"/>
            <p:custDataLst>
              <p:tags r:id="rId2"/>
            </p:custDataLst>
          </p:nvPr>
        </p:nvSpPr>
        <p:spPr/>
        <p:txBody>
          <a:bodyPr/>
          <a:lstStyle/>
          <a:p>
            <a:r>
              <a:rPr lang="fr-CA" dirty="0"/>
              <a:t>La marihuana (marijuana) est le nom usuel du Cannabis </a:t>
            </a:r>
            <a:r>
              <a:rPr lang="fr-CA" dirty="0" err="1"/>
              <a:t>sativa</a:t>
            </a:r>
            <a:r>
              <a:rPr lang="fr-CA" dirty="0"/>
              <a:t> (c.-à-d. le cannabis), un chanvre qui pousse dans les climats tempérés et tropicaux.</a:t>
            </a:r>
          </a:p>
          <a:p>
            <a:pPr>
              <a:spcBef>
                <a:spcPts val="600"/>
              </a:spcBef>
            </a:pPr>
            <a:r>
              <a:rPr lang="fr-CA" dirty="0"/>
              <a:t>Les feuilles et les sommités fleuries des plantes du </a:t>
            </a:r>
            <a:r>
              <a:rPr lang="fr-CA" dirty="0" smtClean="0"/>
              <a:t>cannabis </a:t>
            </a:r>
            <a:r>
              <a:rPr lang="fr-CA" dirty="0"/>
              <a:t>produisent au moins 489 composés distincts répartis en 18 classes chimiques différentes et hébergent plus de 70 différents </a:t>
            </a:r>
            <a:r>
              <a:rPr lang="fr-CA" dirty="0" err="1" smtClean="0"/>
              <a:t>phytocannabinoïdes</a:t>
            </a:r>
            <a:r>
              <a:rPr lang="fr-CA" dirty="0" smtClean="0"/>
              <a:t>.</a:t>
            </a:r>
            <a:endParaRPr lang="fr-FR" dirty="0"/>
          </a:p>
        </p:txBody>
      </p:sp>
      <p:sp>
        <p:nvSpPr>
          <p:cNvPr id="4" name="ZoneTexte 3"/>
          <p:cNvSpPr txBox="1"/>
          <p:nvPr>
            <p:custDataLst>
              <p:tags r:id="rId3"/>
            </p:custDataLst>
          </p:nvPr>
        </p:nvSpPr>
        <p:spPr>
          <a:xfrm>
            <a:off x="0" y="0"/>
            <a:ext cx="3810000" cy="1270000"/>
          </a:xfrm>
          <a:prstGeom prst="rect">
            <a:avLst/>
          </a:prstGeom>
          <a:noFill/>
        </p:spPr>
        <p:txBody>
          <a:bodyPr vert="horz" rtlCol="0">
            <a:spAutoFit/>
          </a:bodyPr>
          <a:lstStyle/>
          <a:p>
            <a:endParaRPr lang="fr-FR"/>
          </a:p>
        </p:txBody>
      </p:sp>
    </p:spTree>
    <p:extLst>
      <p:ext uri="{BB962C8B-B14F-4D97-AF65-F5344CB8AC3E}">
        <p14:creationId xmlns:p14="http://schemas.microsoft.com/office/powerpoint/2010/main" val="282926716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custDataLst>
              <p:tags r:id="rId1"/>
            </p:custDataLst>
          </p:nvPr>
        </p:nvSpPr>
        <p:spPr/>
        <p:txBody>
          <a:bodyPr/>
          <a:lstStyle/>
          <a:p>
            <a:r>
              <a:rPr lang="fr-CA" dirty="0" smtClean="0"/>
              <a:t>Terminologie </a:t>
            </a:r>
            <a:endParaRPr lang="fr-FR" dirty="0"/>
          </a:p>
        </p:txBody>
      </p:sp>
      <p:sp>
        <p:nvSpPr>
          <p:cNvPr id="3" name="Espace réservé du contenu 2"/>
          <p:cNvSpPr>
            <a:spLocks noGrp="1"/>
          </p:cNvSpPr>
          <p:nvPr>
            <p:ph sz="quarter" idx="10"/>
            <p:custDataLst>
              <p:tags r:id="rId2"/>
            </p:custDataLst>
          </p:nvPr>
        </p:nvSpPr>
        <p:spPr/>
        <p:txBody>
          <a:bodyPr/>
          <a:lstStyle/>
          <a:p>
            <a:pPr>
              <a:spcBef>
                <a:spcPts val="600"/>
              </a:spcBef>
            </a:pPr>
            <a:r>
              <a:rPr lang="fr-CA" dirty="0"/>
              <a:t>Les cannabinoïdes sont les substances chimiques produites par des glandes spécialisées présentes sur toutes les parties aériennes de la </a:t>
            </a:r>
            <a:r>
              <a:rPr lang="fr-CA" dirty="0" smtClean="0"/>
              <a:t>plante.</a:t>
            </a:r>
            <a:endParaRPr lang="fr-CA" dirty="0"/>
          </a:p>
          <a:p>
            <a:pPr>
              <a:spcBef>
                <a:spcPts val="600"/>
              </a:spcBef>
            </a:pPr>
            <a:r>
              <a:rPr lang="fr-CA" dirty="0"/>
              <a:t>La marijuana désigne les fleurs séchées sélectionnées pour leur taux élevé en THC ou autres </a:t>
            </a:r>
            <a:r>
              <a:rPr lang="fr-CA" dirty="0" smtClean="0"/>
              <a:t>cannabinoïdes.</a:t>
            </a:r>
            <a:endParaRPr lang="fr-CA" dirty="0"/>
          </a:p>
          <a:p>
            <a:pPr>
              <a:spcBef>
                <a:spcPts val="600"/>
              </a:spcBef>
            </a:pPr>
            <a:r>
              <a:rPr lang="fr-CA" dirty="0"/>
              <a:t>Le haschich désigne la résine pure issue du chanvre femelle, préparée en </a:t>
            </a:r>
            <a:r>
              <a:rPr lang="fr-CA" dirty="0" smtClean="0"/>
              <a:t>pâte.</a:t>
            </a:r>
            <a:endParaRPr lang="fr-CA" dirty="0"/>
          </a:p>
          <a:p>
            <a:endParaRPr lang="fr-FR" dirty="0"/>
          </a:p>
        </p:txBody>
      </p:sp>
    </p:spTree>
    <p:extLst>
      <p:ext uri="{BB962C8B-B14F-4D97-AF65-F5344CB8AC3E}">
        <p14:creationId xmlns:p14="http://schemas.microsoft.com/office/powerpoint/2010/main" val="419359103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ZoneTexte 8"/>
          <p:cNvSpPr txBox="1"/>
          <p:nvPr>
            <p:custDataLst>
              <p:tags r:id="rId1"/>
            </p:custDataLst>
          </p:nvPr>
        </p:nvSpPr>
        <p:spPr>
          <a:xfrm>
            <a:off x="3148750" y="2882096"/>
            <a:ext cx="5775615" cy="1228028"/>
          </a:xfrm>
          <a:prstGeom prst="rect">
            <a:avLst/>
          </a:prstGeom>
          <a:noFill/>
        </p:spPr>
        <p:txBody>
          <a:bodyPr wrap="square" rtlCol="0">
            <a:spAutoFit/>
          </a:bodyPr>
          <a:lstStyle/>
          <a:p>
            <a:pPr>
              <a:lnSpc>
                <a:spcPct val="90000"/>
              </a:lnSpc>
            </a:pPr>
            <a:r>
              <a:rPr lang="fr-FR" sz="3200" dirty="0">
                <a:solidFill>
                  <a:srgbClr val="4A3D42"/>
                </a:solidFill>
                <a:latin typeface="Arial Narrow"/>
                <a:cs typeface="Arial Narrow"/>
              </a:rPr>
              <a:t>Cannabis à des fins thérapeutiques</a:t>
            </a:r>
          </a:p>
          <a:p>
            <a:pPr>
              <a:lnSpc>
                <a:spcPct val="90000"/>
              </a:lnSpc>
            </a:pPr>
            <a:r>
              <a:rPr lang="fr-FR" sz="5000" b="1" dirty="0" smtClean="0">
                <a:solidFill>
                  <a:schemeClr val="bg1"/>
                </a:solidFill>
                <a:latin typeface="Arial Narrow"/>
                <a:cs typeface="Arial Narrow"/>
              </a:rPr>
              <a:t>STATUT</a:t>
            </a:r>
            <a:endParaRPr lang="fr-FR" sz="5000" b="1" dirty="0">
              <a:solidFill>
                <a:schemeClr val="bg1"/>
              </a:solidFill>
              <a:latin typeface="Arial Narrow"/>
              <a:cs typeface="Arial Narrow"/>
            </a:endParaRPr>
          </a:p>
        </p:txBody>
      </p:sp>
      <p:pic>
        <p:nvPicPr>
          <p:cNvPr id="6" name="Image 5"/>
          <p:cNvPicPr>
            <a:picLocks noChangeAspect="1"/>
          </p:cNvPicPr>
          <p:nvPr>
            <p:custDataLst>
              <p:tags r:id="rId2"/>
            </p:custDataLst>
          </p:nvPr>
        </p:nvPicPr>
        <p:blipFill>
          <a:blip r:embed="rId4"/>
          <a:stretch>
            <a:fillRect/>
          </a:stretch>
        </p:blipFill>
        <p:spPr>
          <a:xfrm>
            <a:off x="-2841174" y="657276"/>
            <a:ext cx="5677669" cy="5677669"/>
          </a:xfrm>
          <a:prstGeom prst="rect">
            <a:avLst/>
          </a:prstGeom>
        </p:spPr>
      </p:pic>
    </p:spTree>
    <p:extLst>
      <p:ext uri="{BB962C8B-B14F-4D97-AF65-F5344CB8AC3E}">
        <p14:creationId xmlns:p14="http://schemas.microsoft.com/office/powerpoint/2010/main" val="1740108517"/>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NUM" val="1"/>
</p:tagLst>
</file>

<file path=ppt/tags/tag10.xml><?xml version="1.0" encoding="utf-8"?>
<p:tagLst xmlns:a="http://schemas.openxmlformats.org/drawingml/2006/main" xmlns:r="http://schemas.openxmlformats.org/officeDocument/2006/relationships" xmlns:p="http://schemas.openxmlformats.org/presentationml/2006/main">
  <p:tag name="NUM" val="2"/>
</p:tagLst>
</file>

<file path=ppt/tags/tag100.xml><?xml version="1.0" encoding="utf-8"?>
<p:tagLst xmlns:a="http://schemas.openxmlformats.org/drawingml/2006/main" xmlns:r="http://schemas.openxmlformats.org/officeDocument/2006/relationships" xmlns:p="http://schemas.openxmlformats.org/presentationml/2006/main">
  <p:tag name="NUM" val="2"/>
</p:tagLst>
</file>

<file path=ppt/tags/tag101.xml><?xml version="1.0" encoding="utf-8"?>
<p:tagLst xmlns:a="http://schemas.openxmlformats.org/drawingml/2006/main" xmlns:r="http://schemas.openxmlformats.org/officeDocument/2006/relationships" xmlns:p="http://schemas.openxmlformats.org/presentationml/2006/main">
  <p:tag name="NUM" val="1"/>
</p:tagLst>
</file>

<file path=ppt/tags/tag102.xml><?xml version="1.0" encoding="utf-8"?>
<p:tagLst xmlns:a="http://schemas.openxmlformats.org/drawingml/2006/main" xmlns:r="http://schemas.openxmlformats.org/officeDocument/2006/relationships" xmlns:p="http://schemas.openxmlformats.org/presentationml/2006/main">
  <p:tag name="NUM" val="2"/>
</p:tagLst>
</file>

<file path=ppt/tags/tag103.xml><?xml version="1.0" encoding="utf-8"?>
<p:tagLst xmlns:a="http://schemas.openxmlformats.org/drawingml/2006/main" xmlns:r="http://schemas.openxmlformats.org/officeDocument/2006/relationships" xmlns:p="http://schemas.openxmlformats.org/presentationml/2006/main">
  <p:tag name="NUM" val="1"/>
</p:tagLst>
</file>

<file path=ppt/tags/tag104.xml><?xml version="1.0" encoding="utf-8"?>
<p:tagLst xmlns:a="http://schemas.openxmlformats.org/drawingml/2006/main" xmlns:r="http://schemas.openxmlformats.org/officeDocument/2006/relationships" xmlns:p="http://schemas.openxmlformats.org/presentationml/2006/main">
  <p:tag name="NUM" val="2"/>
</p:tagLst>
</file>

<file path=ppt/tags/tag105.xml><?xml version="1.0" encoding="utf-8"?>
<p:tagLst xmlns:a="http://schemas.openxmlformats.org/drawingml/2006/main" xmlns:r="http://schemas.openxmlformats.org/officeDocument/2006/relationships" xmlns:p="http://schemas.openxmlformats.org/presentationml/2006/main">
  <p:tag name="NUM" val="1"/>
</p:tagLst>
</file>

<file path=ppt/tags/tag106.xml><?xml version="1.0" encoding="utf-8"?>
<p:tagLst xmlns:a="http://schemas.openxmlformats.org/drawingml/2006/main" xmlns:r="http://schemas.openxmlformats.org/officeDocument/2006/relationships" xmlns:p="http://schemas.openxmlformats.org/presentationml/2006/main">
  <p:tag name="NUM" val="2"/>
</p:tagLst>
</file>

<file path=ppt/tags/tag107.xml><?xml version="1.0" encoding="utf-8"?>
<p:tagLst xmlns:a="http://schemas.openxmlformats.org/drawingml/2006/main" xmlns:r="http://schemas.openxmlformats.org/officeDocument/2006/relationships" xmlns:p="http://schemas.openxmlformats.org/presentationml/2006/main">
  <p:tag name="NUM" val="1"/>
</p:tagLst>
</file>

<file path=ppt/tags/tag108.xml><?xml version="1.0" encoding="utf-8"?>
<p:tagLst xmlns:a="http://schemas.openxmlformats.org/drawingml/2006/main" xmlns:r="http://schemas.openxmlformats.org/officeDocument/2006/relationships" xmlns:p="http://schemas.openxmlformats.org/presentationml/2006/main">
  <p:tag name="NUM" val="2"/>
</p:tagLst>
</file>

<file path=ppt/tags/tag109.xml><?xml version="1.0" encoding="utf-8"?>
<p:tagLst xmlns:a="http://schemas.openxmlformats.org/drawingml/2006/main" xmlns:r="http://schemas.openxmlformats.org/officeDocument/2006/relationships" xmlns:p="http://schemas.openxmlformats.org/presentationml/2006/main">
  <p:tag name="NUM" val="1"/>
</p:tagLst>
</file>

<file path=ppt/tags/tag11.xml><?xml version="1.0" encoding="utf-8"?>
<p:tagLst xmlns:a="http://schemas.openxmlformats.org/drawingml/2006/main" xmlns:r="http://schemas.openxmlformats.org/officeDocument/2006/relationships" xmlns:p="http://schemas.openxmlformats.org/presentationml/2006/main">
  <p:tag name="NUM" val="3"/>
</p:tagLst>
</file>

<file path=ppt/tags/tag110.xml><?xml version="1.0" encoding="utf-8"?>
<p:tagLst xmlns:a="http://schemas.openxmlformats.org/drawingml/2006/main" xmlns:r="http://schemas.openxmlformats.org/officeDocument/2006/relationships" xmlns:p="http://schemas.openxmlformats.org/presentationml/2006/main">
  <p:tag name="NUM" val="2"/>
</p:tagLst>
</file>

<file path=ppt/tags/tag111.xml><?xml version="1.0" encoding="utf-8"?>
<p:tagLst xmlns:a="http://schemas.openxmlformats.org/drawingml/2006/main" xmlns:r="http://schemas.openxmlformats.org/officeDocument/2006/relationships" xmlns:p="http://schemas.openxmlformats.org/presentationml/2006/main">
  <p:tag name="NUM" val="1"/>
</p:tagLst>
</file>

<file path=ppt/tags/tag112.xml><?xml version="1.0" encoding="utf-8"?>
<p:tagLst xmlns:a="http://schemas.openxmlformats.org/drawingml/2006/main" xmlns:r="http://schemas.openxmlformats.org/officeDocument/2006/relationships" xmlns:p="http://schemas.openxmlformats.org/presentationml/2006/main">
  <p:tag name="NUM" val="2"/>
</p:tagLst>
</file>

<file path=ppt/tags/tag113.xml><?xml version="1.0" encoding="utf-8"?>
<p:tagLst xmlns:a="http://schemas.openxmlformats.org/drawingml/2006/main" xmlns:r="http://schemas.openxmlformats.org/officeDocument/2006/relationships" xmlns:p="http://schemas.openxmlformats.org/presentationml/2006/main">
  <p:tag name="NUM" val="1"/>
</p:tagLst>
</file>

<file path=ppt/tags/tag114.xml><?xml version="1.0" encoding="utf-8"?>
<p:tagLst xmlns:a="http://schemas.openxmlformats.org/drawingml/2006/main" xmlns:r="http://schemas.openxmlformats.org/officeDocument/2006/relationships" xmlns:p="http://schemas.openxmlformats.org/presentationml/2006/main">
  <p:tag name="NUM" val="2"/>
</p:tagLst>
</file>

<file path=ppt/tags/tag12.xml><?xml version="1.0" encoding="utf-8"?>
<p:tagLst xmlns:a="http://schemas.openxmlformats.org/drawingml/2006/main" xmlns:r="http://schemas.openxmlformats.org/officeDocument/2006/relationships" xmlns:p="http://schemas.openxmlformats.org/presentationml/2006/main">
  <p:tag name="NUM" val="1"/>
</p:tagLst>
</file>

<file path=ppt/tags/tag13.xml><?xml version="1.0" encoding="utf-8"?>
<p:tagLst xmlns:a="http://schemas.openxmlformats.org/drawingml/2006/main" xmlns:r="http://schemas.openxmlformats.org/officeDocument/2006/relationships" xmlns:p="http://schemas.openxmlformats.org/presentationml/2006/main">
  <p:tag name="NUM" val="2"/>
</p:tagLst>
</file>

<file path=ppt/tags/tag14.xml><?xml version="1.0" encoding="utf-8"?>
<p:tagLst xmlns:a="http://schemas.openxmlformats.org/drawingml/2006/main" xmlns:r="http://schemas.openxmlformats.org/officeDocument/2006/relationships" xmlns:p="http://schemas.openxmlformats.org/presentationml/2006/main">
  <p:tag name="NUM" val="3"/>
</p:tagLst>
</file>

<file path=ppt/tags/tag15.xml><?xml version="1.0" encoding="utf-8"?>
<p:tagLst xmlns:a="http://schemas.openxmlformats.org/drawingml/2006/main" xmlns:r="http://schemas.openxmlformats.org/officeDocument/2006/relationships" xmlns:p="http://schemas.openxmlformats.org/presentationml/2006/main">
  <p:tag name="NUM" val="1"/>
</p:tagLst>
</file>

<file path=ppt/tags/tag16.xml><?xml version="1.0" encoding="utf-8"?>
<p:tagLst xmlns:a="http://schemas.openxmlformats.org/drawingml/2006/main" xmlns:r="http://schemas.openxmlformats.org/officeDocument/2006/relationships" xmlns:p="http://schemas.openxmlformats.org/presentationml/2006/main">
  <p:tag name="NUM" val="2"/>
</p:tagLst>
</file>

<file path=ppt/tags/tag17.xml><?xml version="1.0" encoding="utf-8"?>
<p:tagLst xmlns:a="http://schemas.openxmlformats.org/drawingml/2006/main" xmlns:r="http://schemas.openxmlformats.org/officeDocument/2006/relationships" xmlns:p="http://schemas.openxmlformats.org/presentationml/2006/main">
  <p:tag name="NUM" val="1"/>
</p:tagLst>
</file>

<file path=ppt/tags/tag18.xml><?xml version="1.0" encoding="utf-8"?>
<p:tagLst xmlns:a="http://schemas.openxmlformats.org/drawingml/2006/main" xmlns:r="http://schemas.openxmlformats.org/officeDocument/2006/relationships" xmlns:p="http://schemas.openxmlformats.org/presentationml/2006/main">
  <p:tag name="NUM" val="2"/>
</p:tagLst>
</file>

<file path=ppt/tags/tag19.xml><?xml version="1.0" encoding="utf-8"?>
<p:tagLst xmlns:a="http://schemas.openxmlformats.org/drawingml/2006/main" xmlns:r="http://schemas.openxmlformats.org/officeDocument/2006/relationships" xmlns:p="http://schemas.openxmlformats.org/presentationml/2006/main">
  <p:tag name="NUM" val="1"/>
</p:tagLst>
</file>

<file path=ppt/tags/tag2.xml><?xml version="1.0" encoding="utf-8"?>
<p:tagLst xmlns:a="http://schemas.openxmlformats.org/drawingml/2006/main" xmlns:r="http://schemas.openxmlformats.org/officeDocument/2006/relationships" xmlns:p="http://schemas.openxmlformats.org/presentationml/2006/main">
  <p:tag name="NUM" val="2"/>
</p:tagLst>
</file>

<file path=ppt/tags/tag20.xml><?xml version="1.0" encoding="utf-8"?>
<p:tagLst xmlns:a="http://schemas.openxmlformats.org/drawingml/2006/main" xmlns:r="http://schemas.openxmlformats.org/officeDocument/2006/relationships" xmlns:p="http://schemas.openxmlformats.org/presentationml/2006/main">
  <p:tag name="NUM" val="2"/>
</p:tagLst>
</file>

<file path=ppt/tags/tag21.xml><?xml version="1.0" encoding="utf-8"?>
<p:tagLst xmlns:a="http://schemas.openxmlformats.org/drawingml/2006/main" xmlns:r="http://schemas.openxmlformats.org/officeDocument/2006/relationships" xmlns:p="http://schemas.openxmlformats.org/presentationml/2006/main">
  <p:tag name="NUM" val="3"/>
</p:tagLst>
</file>

<file path=ppt/tags/tag22.xml><?xml version="1.0" encoding="utf-8"?>
<p:tagLst xmlns:a="http://schemas.openxmlformats.org/drawingml/2006/main" xmlns:r="http://schemas.openxmlformats.org/officeDocument/2006/relationships" xmlns:p="http://schemas.openxmlformats.org/presentationml/2006/main">
  <p:tag name="NUM" val="4"/>
</p:tagLst>
</file>

<file path=ppt/tags/tag23.xml><?xml version="1.0" encoding="utf-8"?>
<p:tagLst xmlns:a="http://schemas.openxmlformats.org/drawingml/2006/main" xmlns:r="http://schemas.openxmlformats.org/officeDocument/2006/relationships" xmlns:p="http://schemas.openxmlformats.org/presentationml/2006/main">
  <p:tag name="NUM" val="1"/>
</p:tagLst>
</file>

<file path=ppt/tags/tag24.xml><?xml version="1.0" encoding="utf-8"?>
<p:tagLst xmlns:a="http://schemas.openxmlformats.org/drawingml/2006/main" xmlns:r="http://schemas.openxmlformats.org/officeDocument/2006/relationships" xmlns:p="http://schemas.openxmlformats.org/presentationml/2006/main">
  <p:tag name="NUM" val="2"/>
</p:tagLst>
</file>

<file path=ppt/tags/tag25.xml><?xml version="1.0" encoding="utf-8"?>
<p:tagLst xmlns:a="http://schemas.openxmlformats.org/drawingml/2006/main" xmlns:r="http://schemas.openxmlformats.org/officeDocument/2006/relationships" xmlns:p="http://schemas.openxmlformats.org/presentationml/2006/main">
  <p:tag name="NUM" val="1"/>
</p:tagLst>
</file>

<file path=ppt/tags/tag26.xml><?xml version="1.0" encoding="utf-8"?>
<p:tagLst xmlns:a="http://schemas.openxmlformats.org/drawingml/2006/main" xmlns:r="http://schemas.openxmlformats.org/officeDocument/2006/relationships" xmlns:p="http://schemas.openxmlformats.org/presentationml/2006/main">
  <p:tag name="NUM" val="2"/>
</p:tagLst>
</file>

<file path=ppt/tags/tag27.xml><?xml version="1.0" encoding="utf-8"?>
<p:tagLst xmlns:a="http://schemas.openxmlformats.org/drawingml/2006/main" xmlns:r="http://schemas.openxmlformats.org/officeDocument/2006/relationships" xmlns:p="http://schemas.openxmlformats.org/presentationml/2006/main">
  <p:tag name="NUM" val="1"/>
</p:tagLst>
</file>

<file path=ppt/tags/tag28.xml><?xml version="1.0" encoding="utf-8"?>
<p:tagLst xmlns:a="http://schemas.openxmlformats.org/drawingml/2006/main" xmlns:r="http://schemas.openxmlformats.org/officeDocument/2006/relationships" xmlns:p="http://schemas.openxmlformats.org/presentationml/2006/main">
  <p:tag name="NUM" val="2"/>
</p:tagLst>
</file>

<file path=ppt/tags/tag29.xml><?xml version="1.0" encoding="utf-8"?>
<p:tagLst xmlns:a="http://schemas.openxmlformats.org/drawingml/2006/main" xmlns:r="http://schemas.openxmlformats.org/officeDocument/2006/relationships" xmlns:p="http://schemas.openxmlformats.org/presentationml/2006/main">
  <p:tag name="NUM" val="1"/>
</p:tagLst>
</file>

<file path=ppt/tags/tag3.xml><?xml version="1.0" encoding="utf-8"?>
<p:tagLst xmlns:a="http://schemas.openxmlformats.org/drawingml/2006/main" xmlns:r="http://schemas.openxmlformats.org/officeDocument/2006/relationships" xmlns:p="http://schemas.openxmlformats.org/presentationml/2006/main">
  <p:tag name="NUM" val="1"/>
</p:tagLst>
</file>

<file path=ppt/tags/tag30.xml><?xml version="1.0" encoding="utf-8"?>
<p:tagLst xmlns:a="http://schemas.openxmlformats.org/drawingml/2006/main" xmlns:r="http://schemas.openxmlformats.org/officeDocument/2006/relationships" xmlns:p="http://schemas.openxmlformats.org/presentationml/2006/main">
  <p:tag name="NUM" val="2"/>
</p:tagLst>
</file>

<file path=ppt/tags/tag31.xml><?xml version="1.0" encoding="utf-8"?>
<p:tagLst xmlns:a="http://schemas.openxmlformats.org/drawingml/2006/main" xmlns:r="http://schemas.openxmlformats.org/officeDocument/2006/relationships" xmlns:p="http://schemas.openxmlformats.org/presentationml/2006/main">
  <p:tag name="NUM" val="1"/>
</p:tagLst>
</file>

<file path=ppt/tags/tag32.xml><?xml version="1.0" encoding="utf-8"?>
<p:tagLst xmlns:a="http://schemas.openxmlformats.org/drawingml/2006/main" xmlns:r="http://schemas.openxmlformats.org/officeDocument/2006/relationships" xmlns:p="http://schemas.openxmlformats.org/presentationml/2006/main">
  <p:tag name="NUM" val="2"/>
</p:tagLst>
</file>

<file path=ppt/tags/tag33.xml><?xml version="1.0" encoding="utf-8"?>
<p:tagLst xmlns:a="http://schemas.openxmlformats.org/drawingml/2006/main" xmlns:r="http://schemas.openxmlformats.org/officeDocument/2006/relationships" xmlns:p="http://schemas.openxmlformats.org/presentationml/2006/main">
  <p:tag name="NUM" val="1"/>
</p:tagLst>
</file>

<file path=ppt/tags/tag34.xml><?xml version="1.0" encoding="utf-8"?>
<p:tagLst xmlns:a="http://schemas.openxmlformats.org/drawingml/2006/main" xmlns:r="http://schemas.openxmlformats.org/officeDocument/2006/relationships" xmlns:p="http://schemas.openxmlformats.org/presentationml/2006/main">
  <p:tag name="NUM" val="2"/>
</p:tagLst>
</file>

<file path=ppt/tags/tag35.xml><?xml version="1.0" encoding="utf-8"?>
<p:tagLst xmlns:a="http://schemas.openxmlformats.org/drawingml/2006/main" xmlns:r="http://schemas.openxmlformats.org/officeDocument/2006/relationships" xmlns:p="http://schemas.openxmlformats.org/presentationml/2006/main">
  <p:tag name="NUM" val="1"/>
</p:tagLst>
</file>

<file path=ppt/tags/tag36.xml><?xml version="1.0" encoding="utf-8"?>
<p:tagLst xmlns:a="http://schemas.openxmlformats.org/drawingml/2006/main" xmlns:r="http://schemas.openxmlformats.org/officeDocument/2006/relationships" xmlns:p="http://schemas.openxmlformats.org/presentationml/2006/main">
  <p:tag name="NUM" val="2"/>
</p:tagLst>
</file>

<file path=ppt/tags/tag37.xml><?xml version="1.0" encoding="utf-8"?>
<p:tagLst xmlns:a="http://schemas.openxmlformats.org/drawingml/2006/main" xmlns:r="http://schemas.openxmlformats.org/officeDocument/2006/relationships" xmlns:p="http://schemas.openxmlformats.org/presentationml/2006/main">
  <p:tag name="NUM" val="1"/>
</p:tagLst>
</file>

<file path=ppt/tags/tag38.xml><?xml version="1.0" encoding="utf-8"?>
<p:tagLst xmlns:a="http://schemas.openxmlformats.org/drawingml/2006/main" xmlns:r="http://schemas.openxmlformats.org/officeDocument/2006/relationships" xmlns:p="http://schemas.openxmlformats.org/presentationml/2006/main">
  <p:tag name="NUM" val="2"/>
</p:tagLst>
</file>

<file path=ppt/tags/tag39.xml><?xml version="1.0" encoding="utf-8"?>
<p:tagLst xmlns:a="http://schemas.openxmlformats.org/drawingml/2006/main" xmlns:r="http://schemas.openxmlformats.org/officeDocument/2006/relationships" xmlns:p="http://schemas.openxmlformats.org/presentationml/2006/main">
  <p:tag name="NUM" val="1"/>
</p:tagLst>
</file>

<file path=ppt/tags/tag4.xml><?xml version="1.0" encoding="utf-8"?>
<p:tagLst xmlns:a="http://schemas.openxmlformats.org/drawingml/2006/main" xmlns:r="http://schemas.openxmlformats.org/officeDocument/2006/relationships" xmlns:p="http://schemas.openxmlformats.org/presentationml/2006/main">
  <p:tag name="NUM" val="2"/>
</p:tagLst>
</file>

<file path=ppt/tags/tag40.xml><?xml version="1.0" encoding="utf-8"?>
<p:tagLst xmlns:a="http://schemas.openxmlformats.org/drawingml/2006/main" xmlns:r="http://schemas.openxmlformats.org/officeDocument/2006/relationships" xmlns:p="http://schemas.openxmlformats.org/presentationml/2006/main">
  <p:tag name="NUM" val="2"/>
</p:tagLst>
</file>

<file path=ppt/tags/tag41.xml><?xml version="1.0" encoding="utf-8"?>
<p:tagLst xmlns:a="http://schemas.openxmlformats.org/drawingml/2006/main" xmlns:r="http://schemas.openxmlformats.org/officeDocument/2006/relationships" xmlns:p="http://schemas.openxmlformats.org/presentationml/2006/main">
  <p:tag name="NUM" val="1"/>
</p:tagLst>
</file>

<file path=ppt/tags/tag42.xml><?xml version="1.0" encoding="utf-8"?>
<p:tagLst xmlns:a="http://schemas.openxmlformats.org/drawingml/2006/main" xmlns:r="http://schemas.openxmlformats.org/officeDocument/2006/relationships" xmlns:p="http://schemas.openxmlformats.org/presentationml/2006/main">
  <p:tag name="NUM" val="2"/>
</p:tagLst>
</file>

<file path=ppt/tags/tag43.xml><?xml version="1.0" encoding="utf-8"?>
<p:tagLst xmlns:a="http://schemas.openxmlformats.org/drawingml/2006/main" xmlns:r="http://schemas.openxmlformats.org/officeDocument/2006/relationships" xmlns:p="http://schemas.openxmlformats.org/presentationml/2006/main">
  <p:tag name="NUM" val="1"/>
</p:tagLst>
</file>

<file path=ppt/tags/tag44.xml><?xml version="1.0" encoding="utf-8"?>
<p:tagLst xmlns:a="http://schemas.openxmlformats.org/drawingml/2006/main" xmlns:r="http://schemas.openxmlformats.org/officeDocument/2006/relationships" xmlns:p="http://schemas.openxmlformats.org/presentationml/2006/main">
  <p:tag name="NUM" val="2"/>
</p:tagLst>
</file>

<file path=ppt/tags/tag45.xml><?xml version="1.0" encoding="utf-8"?>
<p:tagLst xmlns:a="http://schemas.openxmlformats.org/drawingml/2006/main" xmlns:r="http://schemas.openxmlformats.org/officeDocument/2006/relationships" xmlns:p="http://schemas.openxmlformats.org/presentationml/2006/main">
  <p:tag name="NUM" val="3"/>
</p:tagLst>
</file>

<file path=ppt/tags/tag46.xml><?xml version="1.0" encoding="utf-8"?>
<p:tagLst xmlns:a="http://schemas.openxmlformats.org/drawingml/2006/main" xmlns:r="http://schemas.openxmlformats.org/officeDocument/2006/relationships" xmlns:p="http://schemas.openxmlformats.org/presentationml/2006/main">
  <p:tag name="NUM" val="1"/>
</p:tagLst>
</file>

<file path=ppt/tags/tag47.xml><?xml version="1.0" encoding="utf-8"?>
<p:tagLst xmlns:a="http://schemas.openxmlformats.org/drawingml/2006/main" xmlns:r="http://schemas.openxmlformats.org/officeDocument/2006/relationships" xmlns:p="http://schemas.openxmlformats.org/presentationml/2006/main">
  <p:tag name="NUM" val="2"/>
</p:tagLst>
</file>

<file path=ppt/tags/tag48.xml><?xml version="1.0" encoding="utf-8"?>
<p:tagLst xmlns:a="http://schemas.openxmlformats.org/drawingml/2006/main" xmlns:r="http://schemas.openxmlformats.org/officeDocument/2006/relationships" xmlns:p="http://schemas.openxmlformats.org/presentationml/2006/main">
  <p:tag name="NUM" val="1"/>
</p:tagLst>
</file>

<file path=ppt/tags/tag49.xml><?xml version="1.0" encoding="utf-8"?>
<p:tagLst xmlns:a="http://schemas.openxmlformats.org/drawingml/2006/main" xmlns:r="http://schemas.openxmlformats.org/officeDocument/2006/relationships" xmlns:p="http://schemas.openxmlformats.org/presentationml/2006/main">
  <p:tag name="NUM" val="2"/>
</p:tagLst>
</file>

<file path=ppt/tags/tag5.xml><?xml version="1.0" encoding="utf-8"?>
<p:tagLst xmlns:a="http://schemas.openxmlformats.org/drawingml/2006/main" xmlns:r="http://schemas.openxmlformats.org/officeDocument/2006/relationships" xmlns:p="http://schemas.openxmlformats.org/presentationml/2006/main">
  <p:tag name="NUM" val="1"/>
</p:tagLst>
</file>

<file path=ppt/tags/tag50.xml><?xml version="1.0" encoding="utf-8"?>
<p:tagLst xmlns:a="http://schemas.openxmlformats.org/drawingml/2006/main" xmlns:r="http://schemas.openxmlformats.org/officeDocument/2006/relationships" xmlns:p="http://schemas.openxmlformats.org/presentationml/2006/main">
  <p:tag name="NUM" val="1"/>
</p:tagLst>
</file>

<file path=ppt/tags/tag51.xml><?xml version="1.0" encoding="utf-8"?>
<p:tagLst xmlns:a="http://schemas.openxmlformats.org/drawingml/2006/main" xmlns:r="http://schemas.openxmlformats.org/officeDocument/2006/relationships" xmlns:p="http://schemas.openxmlformats.org/presentationml/2006/main">
  <p:tag name="NUM" val="2"/>
</p:tagLst>
</file>

<file path=ppt/tags/tag52.xml><?xml version="1.0" encoding="utf-8"?>
<p:tagLst xmlns:a="http://schemas.openxmlformats.org/drawingml/2006/main" xmlns:r="http://schemas.openxmlformats.org/officeDocument/2006/relationships" xmlns:p="http://schemas.openxmlformats.org/presentationml/2006/main">
  <p:tag name="NUM" val="1"/>
</p:tagLst>
</file>

<file path=ppt/tags/tag53.xml><?xml version="1.0" encoding="utf-8"?>
<p:tagLst xmlns:a="http://schemas.openxmlformats.org/drawingml/2006/main" xmlns:r="http://schemas.openxmlformats.org/officeDocument/2006/relationships" xmlns:p="http://schemas.openxmlformats.org/presentationml/2006/main">
  <p:tag name="NUM" val="2"/>
</p:tagLst>
</file>

<file path=ppt/tags/tag54.xml><?xml version="1.0" encoding="utf-8"?>
<p:tagLst xmlns:a="http://schemas.openxmlformats.org/drawingml/2006/main" xmlns:r="http://schemas.openxmlformats.org/officeDocument/2006/relationships" xmlns:p="http://schemas.openxmlformats.org/presentationml/2006/main">
  <p:tag name="NUM" val="1"/>
</p:tagLst>
</file>

<file path=ppt/tags/tag55.xml><?xml version="1.0" encoding="utf-8"?>
<p:tagLst xmlns:a="http://schemas.openxmlformats.org/drawingml/2006/main" xmlns:r="http://schemas.openxmlformats.org/officeDocument/2006/relationships" xmlns:p="http://schemas.openxmlformats.org/presentationml/2006/main">
  <p:tag name="NUM" val="2"/>
</p:tagLst>
</file>

<file path=ppt/tags/tag56.xml><?xml version="1.0" encoding="utf-8"?>
<p:tagLst xmlns:a="http://schemas.openxmlformats.org/drawingml/2006/main" xmlns:r="http://schemas.openxmlformats.org/officeDocument/2006/relationships" xmlns:p="http://schemas.openxmlformats.org/presentationml/2006/main">
  <p:tag name="NUM" val="1"/>
</p:tagLst>
</file>

<file path=ppt/tags/tag57.xml><?xml version="1.0" encoding="utf-8"?>
<p:tagLst xmlns:a="http://schemas.openxmlformats.org/drawingml/2006/main" xmlns:r="http://schemas.openxmlformats.org/officeDocument/2006/relationships" xmlns:p="http://schemas.openxmlformats.org/presentationml/2006/main">
  <p:tag name="NUM" val="2"/>
</p:tagLst>
</file>

<file path=ppt/tags/tag58.xml><?xml version="1.0" encoding="utf-8"?>
<p:tagLst xmlns:a="http://schemas.openxmlformats.org/drawingml/2006/main" xmlns:r="http://schemas.openxmlformats.org/officeDocument/2006/relationships" xmlns:p="http://schemas.openxmlformats.org/presentationml/2006/main">
  <p:tag name="NUM" val="1"/>
</p:tagLst>
</file>

<file path=ppt/tags/tag59.xml><?xml version="1.0" encoding="utf-8"?>
<p:tagLst xmlns:a="http://schemas.openxmlformats.org/drawingml/2006/main" xmlns:r="http://schemas.openxmlformats.org/officeDocument/2006/relationships" xmlns:p="http://schemas.openxmlformats.org/presentationml/2006/main">
  <p:tag name="NUM" val="2"/>
</p:tagLst>
</file>

<file path=ppt/tags/tag6.xml><?xml version="1.0" encoding="utf-8"?>
<p:tagLst xmlns:a="http://schemas.openxmlformats.org/drawingml/2006/main" xmlns:r="http://schemas.openxmlformats.org/officeDocument/2006/relationships" xmlns:p="http://schemas.openxmlformats.org/presentationml/2006/main">
  <p:tag name="NUM" val="2"/>
</p:tagLst>
</file>

<file path=ppt/tags/tag60.xml><?xml version="1.0" encoding="utf-8"?>
<p:tagLst xmlns:a="http://schemas.openxmlformats.org/drawingml/2006/main" xmlns:r="http://schemas.openxmlformats.org/officeDocument/2006/relationships" xmlns:p="http://schemas.openxmlformats.org/presentationml/2006/main">
  <p:tag name="NUM" val="1"/>
</p:tagLst>
</file>

<file path=ppt/tags/tag61.xml><?xml version="1.0" encoding="utf-8"?>
<p:tagLst xmlns:a="http://schemas.openxmlformats.org/drawingml/2006/main" xmlns:r="http://schemas.openxmlformats.org/officeDocument/2006/relationships" xmlns:p="http://schemas.openxmlformats.org/presentationml/2006/main">
  <p:tag name="NUM" val="2"/>
</p:tagLst>
</file>

<file path=ppt/tags/tag62.xml><?xml version="1.0" encoding="utf-8"?>
<p:tagLst xmlns:a="http://schemas.openxmlformats.org/drawingml/2006/main" xmlns:r="http://schemas.openxmlformats.org/officeDocument/2006/relationships" xmlns:p="http://schemas.openxmlformats.org/presentationml/2006/main">
  <p:tag name="NUM" val="1"/>
</p:tagLst>
</file>

<file path=ppt/tags/tag63.xml><?xml version="1.0" encoding="utf-8"?>
<p:tagLst xmlns:a="http://schemas.openxmlformats.org/drawingml/2006/main" xmlns:r="http://schemas.openxmlformats.org/officeDocument/2006/relationships" xmlns:p="http://schemas.openxmlformats.org/presentationml/2006/main">
  <p:tag name="NUM" val="2"/>
</p:tagLst>
</file>

<file path=ppt/tags/tag64.xml><?xml version="1.0" encoding="utf-8"?>
<p:tagLst xmlns:a="http://schemas.openxmlformats.org/drawingml/2006/main" xmlns:r="http://schemas.openxmlformats.org/officeDocument/2006/relationships" xmlns:p="http://schemas.openxmlformats.org/presentationml/2006/main">
  <p:tag name="NUM" val="1"/>
</p:tagLst>
</file>

<file path=ppt/tags/tag65.xml><?xml version="1.0" encoding="utf-8"?>
<p:tagLst xmlns:a="http://schemas.openxmlformats.org/drawingml/2006/main" xmlns:r="http://schemas.openxmlformats.org/officeDocument/2006/relationships" xmlns:p="http://schemas.openxmlformats.org/presentationml/2006/main">
  <p:tag name="NUM" val="2"/>
</p:tagLst>
</file>

<file path=ppt/tags/tag66.xml><?xml version="1.0" encoding="utf-8"?>
<p:tagLst xmlns:a="http://schemas.openxmlformats.org/drawingml/2006/main" xmlns:r="http://schemas.openxmlformats.org/officeDocument/2006/relationships" xmlns:p="http://schemas.openxmlformats.org/presentationml/2006/main">
  <p:tag name="NUM" val="1"/>
</p:tagLst>
</file>

<file path=ppt/tags/tag67.xml><?xml version="1.0" encoding="utf-8"?>
<p:tagLst xmlns:a="http://schemas.openxmlformats.org/drawingml/2006/main" xmlns:r="http://schemas.openxmlformats.org/officeDocument/2006/relationships" xmlns:p="http://schemas.openxmlformats.org/presentationml/2006/main">
  <p:tag name="NUM" val="2"/>
</p:tagLst>
</file>

<file path=ppt/tags/tag68.xml><?xml version="1.0" encoding="utf-8"?>
<p:tagLst xmlns:a="http://schemas.openxmlformats.org/drawingml/2006/main" xmlns:r="http://schemas.openxmlformats.org/officeDocument/2006/relationships" xmlns:p="http://schemas.openxmlformats.org/presentationml/2006/main">
  <p:tag name="NUM" val="1"/>
</p:tagLst>
</file>

<file path=ppt/tags/tag69.xml><?xml version="1.0" encoding="utf-8"?>
<p:tagLst xmlns:a="http://schemas.openxmlformats.org/drawingml/2006/main" xmlns:r="http://schemas.openxmlformats.org/officeDocument/2006/relationships" xmlns:p="http://schemas.openxmlformats.org/presentationml/2006/main">
  <p:tag name="NUM" val="2"/>
</p:tagLst>
</file>

<file path=ppt/tags/tag7.xml><?xml version="1.0" encoding="utf-8"?>
<p:tagLst xmlns:a="http://schemas.openxmlformats.org/drawingml/2006/main" xmlns:r="http://schemas.openxmlformats.org/officeDocument/2006/relationships" xmlns:p="http://schemas.openxmlformats.org/presentationml/2006/main">
  <p:tag name="NUM" val="1"/>
</p:tagLst>
</file>

<file path=ppt/tags/tag70.xml><?xml version="1.0" encoding="utf-8"?>
<p:tagLst xmlns:a="http://schemas.openxmlformats.org/drawingml/2006/main" xmlns:r="http://schemas.openxmlformats.org/officeDocument/2006/relationships" xmlns:p="http://schemas.openxmlformats.org/presentationml/2006/main">
  <p:tag name="NUM" val="3"/>
</p:tagLst>
</file>

<file path=ppt/tags/tag71.xml><?xml version="1.0" encoding="utf-8"?>
<p:tagLst xmlns:a="http://schemas.openxmlformats.org/drawingml/2006/main" xmlns:r="http://schemas.openxmlformats.org/officeDocument/2006/relationships" xmlns:p="http://schemas.openxmlformats.org/presentationml/2006/main">
  <p:tag name="NUM" val="4"/>
</p:tagLst>
</file>

<file path=ppt/tags/tag72.xml><?xml version="1.0" encoding="utf-8"?>
<p:tagLst xmlns:a="http://schemas.openxmlformats.org/drawingml/2006/main" xmlns:r="http://schemas.openxmlformats.org/officeDocument/2006/relationships" xmlns:p="http://schemas.openxmlformats.org/presentationml/2006/main">
  <p:tag name="NUM" val="5"/>
</p:tagLst>
</file>

<file path=ppt/tags/tag73.xml><?xml version="1.0" encoding="utf-8"?>
<p:tagLst xmlns:a="http://schemas.openxmlformats.org/drawingml/2006/main" xmlns:r="http://schemas.openxmlformats.org/officeDocument/2006/relationships" xmlns:p="http://schemas.openxmlformats.org/presentationml/2006/main">
  <p:tag name="NUM" val="6"/>
</p:tagLst>
</file>

<file path=ppt/tags/tag74.xml><?xml version="1.0" encoding="utf-8"?>
<p:tagLst xmlns:a="http://schemas.openxmlformats.org/drawingml/2006/main" xmlns:r="http://schemas.openxmlformats.org/officeDocument/2006/relationships" xmlns:p="http://schemas.openxmlformats.org/presentationml/2006/main">
  <p:tag name="NUM" val="7"/>
</p:tagLst>
</file>

<file path=ppt/tags/tag75.xml><?xml version="1.0" encoding="utf-8"?>
<p:tagLst xmlns:a="http://schemas.openxmlformats.org/drawingml/2006/main" xmlns:r="http://schemas.openxmlformats.org/officeDocument/2006/relationships" xmlns:p="http://schemas.openxmlformats.org/presentationml/2006/main">
  <p:tag name="NUM" val="1"/>
</p:tagLst>
</file>

<file path=ppt/tags/tag76.xml><?xml version="1.0" encoding="utf-8"?>
<p:tagLst xmlns:a="http://schemas.openxmlformats.org/drawingml/2006/main" xmlns:r="http://schemas.openxmlformats.org/officeDocument/2006/relationships" xmlns:p="http://schemas.openxmlformats.org/presentationml/2006/main">
  <p:tag name="NUM" val="2"/>
</p:tagLst>
</file>

<file path=ppt/tags/tag77.xml><?xml version="1.0" encoding="utf-8"?>
<p:tagLst xmlns:a="http://schemas.openxmlformats.org/drawingml/2006/main" xmlns:r="http://schemas.openxmlformats.org/officeDocument/2006/relationships" xmlns:p="http://schemas.openxmlformats.org/presentationml/2006/main">
  <p:tag name="NUM" val="1"/>
</p:tagLst>
</file>

<file path=ppt/tags/tag78.xml><?xml version="1.0" encoding="utf-8"?>
<p:tagLst xmlns:a="http://schemas.openxmlformats.org/drawingml/2006/main" xmlns:r="http://schemas.openxmlformats.org/officeDocument/2006/relationships" xmlns:p="http://schemas.openxmlformats.org/presentationml/2006/main">
  <p:tag name="NUM" val="2"/>
</p:tagLst>
</file>

<file path=ppt/tags/tag79.xml><?xml version="1.0" encoding="utf-8"?>
<p:tagLst xmlns:a="http://schemas.openxmlformats.org/drawingml/2006/main" xmlns:r="http://schemas.openxmlformats.org/officeDocument/2006/relationships" xmlns:p="http://schemas.openxmlformats.org/presentationml/2006/main">
  <p:tag name="NUM" val="1"/>
</p:tagLst>
</file>

<file path=ppt/tags/tag8.xml><?xml version="1.0" encoding="utf-8"?>
<p:tagLst xmlns:a="http://schemas.openxmlformats.org/drawingml/2006/main" xmlns:r="http://schemas.openxmlformats.org/officeDocument/2006/relationships" xmlns:p="http://schemas.openxmlformats.org/presentationml/2006/main">
  <p:tag name="NUM" val="2"/>
</p:tagLst>
</file>

<file path=ppt/tags/tag80.xml><?xml version="1.0" encoding="utf-8"?>
<p:tagLst xmlns:a="http://schemas.openxmlformats.org/drawingml/2006/main" xmlns:r="http://schemas.openxmlformats.org/officeDocument/2006/relationships" xmlns:p="http://schemas.openxmlformats.org/presentationml/2006/main">
  <p:tag name="NUM" val="2"/>
</p:tagLst>
</file>

<file path=ppt/tags/tag81.xml><?xml version="1.0" encoding="utf-8"?>
<p:tagLst xmlns:a="http://schemas.openxmlformats.org/drawingml/2006/main" xmlns:r="http://schemas.openxmlformats.org/officeDocument/2006/relationships" xmlns:p="http://schemas.openxmlformats.org/presentationml/2006/main">
  <p:tag name="NUM" val="3"/>
</p:tagLst>
</file>

<file path=ppt/tags/tag82.xml><?xml version="1.0" encoding="utf-8"?>
<p:tagLst xmlns:a="http://schemas.openxmlformats.org/drawingml/2006/main" xmlns:r="http://schemas.openxmlformats.org/officeDocument/2006/relationships" xmlns:p="http://schemas.openxmlformats.org/presentationml/2006/main">
  <p:tag name="NUM" val="1"/>
</p:tagLst>
</file>

<file path=ppt/tags/tag83.xml><?xml version="1.0" encoding="utf-8"?>
<p:tagLst xmlns:a="http://schemas.openxmlformats.org/drawingml/2006/main" xmlns:r="http://schemas.openxmlformats.org/officeDocument/2006/relationships" xmlns:p="http://schemas.openxmlformats.org/presentationml/2006/main">
  <p:tag name="NUM" val="2"/>
</p:tagLst>
</file>

<file path=ppt/tags/tag84.xml><?xml version="1.0" encoding="utf-8"?>
<p:tagLst xmlns:a="http://schemas.openxmlformats.org/drawingml/2006/main" xmlns:r="http://schemas.openxmlformats.org/officeDocument/2006/relationships" xmlns:p="http://schemas.openxmlformats.org/presentationml/2006/main">
  <p:tag name="NUM" val="3"/>
</p:tagLst>
</file>

<file path=ppt/tags/tag85.xml><?xml version="1.0" encoding="utf-8"?>
<p:tagLst xmlns:a="http://schemas.openxmlformats.org/drawingml/2006/main" xmlns:r="http://schemas.openxmlformats.org/officeDocument/2006/relationships" xmlns:p="http://schemas.openxmlformats.org/presentationml/2006/main">
  <p:tag name="NUM" val="1"/>
</p:tagLst>
</file>

<file path=ppt/tags/tag86.xml><?xml version="1.0" encoding="utf-8"?>
<p:tagLst xmlns:a="http://schemas.openxmlformats.org/drawingml/2006/main" xmlns:r="http://schemas.openxmlformats.org/officeDocument/2006/relationships" xmlns:p="http://schemas.openxmlformats.org/presentationml/2006/main">
  <p:tag name="NUM" val="2"/>
</p:tagLst>
</file>

<file path=ppt/tags/tag87.xml><?xml version="1.0" encoding="utf-8"?>
<p:tagLst xmlns:a="http://schemas.openxmlformats.org/drawingml/2006/main" xmlns:r="http://schemas.openxmlformats.org/officeDocument/2006/relationships" xmlns:p="http://schemas.openxmlformats.org/presentationml/2006/main">
  <p:tag name="NUM" val="3"/>
</p:tagLst>
</file>

<file path=ppt/tags/tag88.xml><?xml version="1.0" encoding="utf-8"?>
<p:tagLst xmlns:a="http://schemas.openxmlformats.org/drawingml/2006/main" xmlns:r="http://schemas.openxmlformats.org/officeDocument/2006/relationships" xmlns:p="http://schemas.openxmlformats.org/presentationml/2006/main">
  <p:tag name="NUM" val="1"/>
</p:tagLst>
</file>

<file path=ppt/tags/tag89.xml><?xml version="1.0" encoding="utf-8"?>
<p:tagLst xmlns:a="http://schemas.openxmlformats.org/drawingml/2006/main" xmlns:r="http://schemas.openxmlformats.org/officeDocument/2006/relationships" xmlns:p="http://schemas.openxmlformats.org/presentationml/2006/main">
  <p:tag name="NUM" val="2"/>
</p:tagLst>
</file>

<file path=ppt/tags/tag9.xml><?xml version="1.0" encoding="utf-8"?>
<p:tagLst xmlns:a="http://schemas.openxmlformats.org/drawingml/2006/main" xmlns:r="http://schemas.openxmlformats.org/officeDocument/2006/relationships" xmlns:p="http://schemas.openxmlformats.org/presentationml/2006/main">
  <p:tag name="NUM" val="1"/>
</p:tagLst>
</file>

<file path=ppt/tags/tag90.xml><?xml version="1.0" encoding="utf-8"?>
<p:tagLst xmlns:a="http://schemas.openxmlformats.org/drawingml/2006/main" xmlns:r="http://schemas.openxmlformats.org/officeDocument/2006/relationships" xmlns:p="http://schemas.openxmlformats.org/presentationml/2006/main">
  <p:tag name="NUM" val="3"/>
</p:tagLst>
</file>

<file path=ppt/tags/tag91.xml><?xml version="1.0" encoding="utf-8"?>
<p:tagLst xmlns:a="http://schemas.openxmlformats.org/drawingml/2006/main" xmlns:r="http://schemas.openxmlformats.org/officeDocument/2006/relationships" xmlns:p="http://schemas.openxmlformats.org/presentationml/2006/main">
  <p:tag name="NUM" val="1"/>
</p:tagLst>
</file>

<file path=ppt/tags/tag92.xml><?xml version="1.0" encoding="utf-8"?>
<p:tagLst xmlns:a="http://schemas.openxmlformats.org/drawingml/2006/main" xmlns:r="http://schemas.openxmlformats.org/officeDocument/2006/relationships" xmlns:p="http://schemas.openxmlformats.org/presentationml/2006/main">
  <p:tag name="NUM" val="2"/>
</p:tagLst>
</file>

<file path=ppt/tags/tag93.xml><?xml version="1.0" encoding="utf-8"?>
<p:tagLst xmlns:a="http://schemas.openxmlformats.org/drawingml/2006/main" xmlns:r="http://schemas.openxmlformats.org/officeDocument/2006/relationships" xmlns:p="http://schemas.openxmlformats.org/presentationml/2006/main">
  <p:tag name="NUM" val="1"/>
</p:tagLst>
</file>

<file path=ppt/tags/tag94.xml><?xml version="1.0" encoding="utf-8"?>
<p:tagLst xmlns:a="http://schemas.openxmlformats.org/drawingml/2006/main" xmlns:r="http://schemas.openxmlformats.org/officeDocument/2006/relationships" xmlns:p="http://schemas.openxmlformats.org/presentationml/2006/main">
  <p:tag name="NUM" val="2"/>
</p:tagLst>
</file>

<file path=ppt/tags/tag95.xml><?xml version="1.0" encoding="utf-8"?>
<p:tagLst xmlns:a="http://schemas.openxmlformats.org/drawingml/2006/main" xmlns:r="http://schemas.openxmlformats.org/officeDocument/2006/relationships" xmlns:p="http://schemas.openxmlformats.org/presentationml/2006/main">
  <p:tag name="NUM" val="1"/>
</p:tagLst>
</file>

<file path=ppt/tags/tag96.xml><?xml version="1.0" encoding="utf-8"?>
<p:tagLst xmlns:a="http://schemas.openxmlformats.org/drawingml/2006/main" xmlns:r="http://schemas.openxmlformats.org/officeDocument/2006/relationships" xmlns:p="http://schemas.openxmlformats.org/presentationml/2006/main">
  <p:tag name="NUM" val="2"/>
</p:tagLst>
</file>

<file path=ppt/tags/tag97.xml><?xml version="1.0" encoding="utf-8"?>
<p:tagLst xmlns:a="http://schemas.openxmlformats.org/drawingml/2006/main" xmlns:r="http://schemas.openxmlformats.org/officeDocument/2006/relationships" xmlns:p="http://schemas.openxmlformats.org/presentationml/2006/main">
  <p:tag name="NUM" val="1"/>
</p:tagLst>
</file>

<file path=ppt/tags/tag98.xml><?xml version="1.0" encoding="utf-8"?>
<p:tagLst xmlns:a="http://schemas.openxmlformats.org/drawingml/2006/main" xmlns:r="http://schemas.openxmlformats.org/officeDocument/2006/relationships" xmlns:p="http://schemas.openxmlformats.org/presentationml/2006/main">
  <p:tag name="NUM" val="2"/>
</p:tagLst>
</file>

<file path=ppt/tags/tag99.xml><?xml version="1.0" encoding="utf-8"?>
<p:tagLst xmlns:a="http://schemas.openxmlformats.org/drawingml/2006/main" xmlns:r="http://schemas.openxmlformats.org/officeDocument/2006/relationships" xmlns:p="http://schemas.openxmlformats.org/presentationml/2006/main">
  <p:tag name="NUM" val="1"/>
</p:tagLst>
</file>

<file path=ppt/theme/theme1.xml><?xml version="1.0" encoding="utf-8"?>
<a:theme xmlns:a="http://schemas.openxmlformats.org/drawingml/2006/main" name="cannabis">
  <a:themeElements>
    <a:clrScheme name="Bureau">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Bureau">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Conception personnalisée">
  <a:themeElements>
    <a:clrScheme name="Cannabis">
      <a:dk1>
        <a:srgbClr val="3CA98F"/>
      </a:dk1>
      <a:lt1>
        <a:srgbClr val="FFFFFF"/>
      </a:lt1>
      <a:dk2>
        <a:srgbClr val="3CA98F"/>
      </a:dk2>
      <a:lt2>
        <a:srgbClr val="FFFFFF"/>
      </a:lt2>
      <a:accent1>
        <a:srgbClr val="E4984E"/>
      </a:accent1>
      <a:accent2>
        <a:srgbClr val="FCB455"/>
      </a:accent2>
      <a:accent3>
        <a:srgbClr val="3CA98F"/>
      </a:accent3>
      <a:accent4>
        <a:srgbClr val="429180"/>
      </a:accent4>
      <a:accent5>
        <a:srgbClr val="3F3438"/>
      </a:accent5>
      <a:accent6>
        <a:srgbClr val="F79646"/>
      </a:accent6>
      <a:hlink>
        <a:srgbClr val="0000FF"/>
      </a:hlink>
      <a:folHlink>
        <a:srgbClr val="800080"/>
      </a:folHlink>
    </a:clrScheme>
    <a:fontScheme name="Bureau">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1_Conception personnalisée">
  <a:themeElements>
    <a:clrScheme name="Bureau">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Bureau">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2_Conception personnalisée">
  <a:themeElements>
    <a:clrScheme name="Bureau">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Bureau">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5.xml><?xml version="1.0" encoding="utf-8"?>
<a:theme xmlns:a="http://schemas.openxmlformats.org/drawingml/2006/main" name="3_Conception personnalisée">
  <a:themeElements>
    <a:clrScheme name="Bureau">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Bureau">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6.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Thème Office">
  <a:themeElements>
    <a:clrScheme name="Bureau">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Bureau">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TotalTime>1126</TotalTime>
  <Words>8889</Words>
  <Application>Microsoft Office PowerPoint</Application>
  <PresentationFormat>Affichage à l'écran (4:3)</PresentationFormat>
  <Paragraphs>783</Paragraphs>
  <Slides>51</Slides>
  <Notes>47</Notes>
  <HiddenSlides>0</HiddenSlides>
  <MMClips>0</MMClips>
  <ScaleCrop>false</ScaleCrop>
  <HeadingPairs>
    <vt:vector size="6" baseType="variant">
      <vt:variant>
        <vt:lpstr>Thème</vt:lpstr>
      </vt:variant>
      <vt:variant>
        <vt:i4>5</vt:i4>
      </vt:variant>
      <vt:variant>
        <vt:lpstr>Serveurs OLE incorporés</vt:lpstr>
      </vt:variant>
      <vt:variant>
        <vt:i4>1</vt:i4>
      </vt:variant>
      <vt:variant>
        <vt:lpstr>Titres des diapositives</vt:lpstr>
      </vt:variant>
      <vt:variant>
        <vt:i4>51</vt:i4>
      </vt:variant>
    </vt:vector>
  </HeadingPairs>
  <TitlesOfParts>
    <vt:vector size="57" baseType="lpstr">
      <vt:lpstr>cannabis</vt:lpstr>
      <vt:lpstr>Conception personnalisée</vt:lpstr>
      <vt:lpstr>1_Conception personnalisée</vt:lpstr>
      <vt:lpstr>2_Conception personnalisée</vt:lpstr>
      <vt:lpstr>3_Conception personnalisée</vt:lpstr>
      <vt:lpstr>Acrobat Document</vt:lpstr>
      <vt:lpstr>Présentation PowerPoint</vt:lpstr>
      <vt:lpstr>Présentation PowerPoint</vt:lpstr>
      <vt:lpstr>Un peu d’histoire </vt:lpstr>
      <vt:lpstr>Cannabis</vt:lpstr>
      <vt:lpstr>Cannabis</vt:lpstr>
      <vt:lpstr>Présentation PowerPoint</vt:lpstr>
      <vt:lpstr>Terminologie </vt:lpstr>
      <vt:lpstr>Terminologie </vt:lpstr>
      <vt:lpstr>Présentation PowerPoint</vt:lpstr>
      <vt:lpstr>Statut </vt:lpstr>
      <vt:lpstr>Statut </vt:lpstr>
      <vt:lpstr>Statut </vt:lpstr>
      <vt:lpstr>Statut </vt:lpstr>
      <vt:lpstr>Statut au Canada</vt:lpstr>
      <vt:lpstr>Statut au Canada</vt:lpstr>
      <vt:lpstr>Statut au Canada</vt:lpstr>
      <vt:lpstr>Statut au Canada</vt:lpstr>
      <vt:lpstr>Statut au Canada</vt:lpstr>
      <vt:lpstr>Statut au Canada</vt:lpstr>
      <vt:lpstr>Statut au Canada</vt:lpstr>
      <vt:lpstr>Différentes présentations </vt:lpstr>
      <vt:lpstr>Indications </vt:lpstr>
      <vt:lpstr>Indications </vt:lpstr>
      <vt:lpstr>Indications </vt:lpstr>
      <vt:lpstr>Indications potentielles </vt:lpstr>
      <vt:lpstr>Posologie</vt:lpstr>
      <vt:lpstr>Posologie</vt:lpstr>
      <vt:lpstr>Contre-indications </vt:lpstr>
      <vt:lpstr>Précautions </vt:lpstr>
      <vt:lpstr>Effets</vt:lpstr>
      <vt:lpstr>Effets</vt:lpstr>
      <vt:lpstr>Dépendance</vt:lpstr>
      <vt:lpstr>Modes d’administration</vt:lpstr>
      <vt:lpstr>Modes d’administration</vt:lpstr>
      <vt:lpstr>Modes d’administration</vt:lpstr>
      <vt:lpstr>Collège des médecins du Québec</vt:lpstr>
      <vt:lpstr>Collège des médecins du Québec</vt:lpstr>
      <vt:lpstr>Collège des médecins du Québec</vt:lpstr>
      <vt:lpstr>Collège des médecins du Québec</vt:lpstr>
      <vt:lpstr>Ordre des pharmaciens du Québec</vt:lpstr>
      <vt:lpstr>Ordre des infirmiers et infirmières du Québec (OIIQ)</vt:lpstr>
      <vt:lpstr>Implications pratiques en ES</vt:lpstr>
      <vt:lpstr>Implication en ES</vt:lpstr>
      <vt:lpstr>Implications en ES</vt:lpstr>
      <vt:lpstr>Implication en ES</vt:lpstr>
      <vt:lpstr>Implication en ES – Enjeux stratégiques</vt:lpstr>
      <vt:lpstr>Implication en ES – Enjeux cliniques  et professionnels</vt:lpstr>
      <vt:lpstr>Implication en ES – Enjeux législatifs et éthiques</vt:lpstr>
      <vt:lpstr>Implication en ES – Enjeux organisationnels et de gestion</vt:lpstr>
      <vt:lpstr>Implication en ES – Enjeux économiques</vt:lpstr>
      <vt:lpstr>Conclusion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Imac01</dc:creator>
  <cp:lastModifiedBy>Valérie Verville</cp:lastModifiedBy>
  <cp:revision>50</cp:revision>
  <dcterms:created xsi:type="dcterms:W3CDTF">2017-03-10T19:22:58Z</dcterms:created>
  <dcterms:modified xsi:type="dcterms:W3CDTF">2017-05-08T19:56:32Z</dcterms:modified>
</cp:coreProperties>
</file>